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6"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4EAA7AF2-CF2C-4406-B26D-A42A9F904786}" type="datetimeFigureOut">
              <a:rPr lang="de-DE" smtClean="0"/>
              <a:t>06.11.2018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09A320-EBDF-4955-A50F-A46DFCEBE8E9}" type="slidenum">
              <a:rPr lang="de-DE" smtClean="0"/>
              <a:t>‹Nr.›</a:t>
            </a:fld>
            <a:endParaRPr lang="de-DE"/>
          </a:p>
        </p:txBody>
      </p:sp>
    </p:spTree>
    <p:extLst>
      <p:ext uri="{BB962C8B-B14F-4D97-AF65-F5344CB8AC3E}">
        <p14:creationId xmlns:p14="http://schemas.microsoft.com/office/powerpoint/2010/main" val="3296643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EAA7AF2-CF2C-4406-B26D-A42A9F904786}" type="datetimeFigureOut">
              <a:rPr lang="de-DE" smtClean="0"/>
              <a:t>06.11.2018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09A320-EBDF-4955-A50F-A46DFCEBE8E9}" type="slidenum">
              <a:rPr lang="de-DE" smtClean="0"/>
              <a:t>‹Nr.›</a:t>
            </a:fld>
            <a:endParaRPr lang="de-DE"/>
          </a:p>
        </p:txBody>
      </p:sp>
    </p:spTree>
    <p:extLst>
      <p:ext uri="{BB962C8B-B14F-4D97-AF65-F5344CB8AC3E}">
        <p14:creationId xmlns:p14="http://schemas.microsoft.com/office/powerpoint/2010/main" val="1771178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EAA7AF2-CF2C-4406-B26D-A42A9F904786}" type="datetimeFigureOut">
              <a:rPr lang="de-DE" smtClean="0"/>
              <a:t>06.11.2018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09A320-EBDF-4955-A50F-A46DFCEBE8E9}" type="slidenum">
              <a:rPr lang="de-DE" smtClean="0"/>
              <a:t>‹Nr.›</a:t>
            </a:fld>
            <a:endParaRPr lang="de-DE"/>
          </a:p>
        </p:txBody>
      </p:sp>
    </p:spTree>
    <p:extLst>
      <p:ext uri="{BB962C8B-B14F-4D97-AF65-F5344CB8AC3E}">
        <p14:creationId xmlns:p14="http://schemas.microsoft.com/office/powerpoint/2010/main" val="159708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EAA7AF2-CF2C-4406-B26D-A42A9F904786}" type="datetimeFigureOut">
              <a:rPr lang="de-DE" smtClean="0"/>
              <a:t>06.11.2018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09A320-EBDF-4955-A50F-A46DFCEBE8E9}" type="slidenum">
              <a:rPr lang="de-DE" smtClean="0"/>
              <a:t>‹Nr.›</a:t>
            </a:fld>
            <a:endParaRPr lang="de-DE"/>
          </a:p>
        </p:txBody>
      </p:sp>
    </p:spTree>
    <p:extLst>
      <p:ext uri="{BB962C8B-B14F-4D97-AF65-F5344CB8AC3E}">
        <p14:creationId xmlns:p14="http://schemas.microsoft.com/office/powerpoint/2010/main" val="434516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4EAA7AF2-CF2C-4406-B26D-A42A9F904786}" type="datetimeFigureOut">
              <a:rPr lang="de-DE" smtClean="0"/>
              <a:t>06.11.2018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09A320-EBDF-4955-A50F-A46DFCEBE8E9}" type="slidenum">
              <a:rPr lang="de-DE" smtClean="0"/>
              <a:t>‹Nr.›</a:t>
            </a:fld>
            <a:endParaRPr lang="de-DE"/>
          </a:p>
        </p:txBody>
      </p:sp>
    </p:spTree>
    <p:extLst>
      <p:ext uri="{BB962C8B-B14F-4D97-AF65-F5344CB8AC3E}">
        <p14:creationId xmlns:p14="http://schemas.microsoft.com/office/powerpoint/2010/main" val="1031956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4EAA7AF2-CF2C-4406-B26D-A42A9F904786}" type="datetimeFigureOut">
              <a:rPr lang="de-DE" smtClean="0"/>
              <a:t>06.11.2018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09A320-EBDF-4955-A50F-A46DFCEBE8E9}" type="slidenum">
              <a:rPr lang="de-DE" smtClean="0"/>
              <a:t>‹Nr.›</a:t>
            </a:fld>
            <a:endParaRPr lang="de-DE"/>
          </a:p>
        </p:txBody>
      </p:sp>
    </p:spTree>
    <p:extLst>
      <p:ext uri="{BB962C8B-B14F-4D97-AF65-F5344CB8AC3E}">
        <p14:creationId xmlns:p14="http://schemas.microsoft.com/office/powerpoint/2010/main" val="3997610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4EAA7AF2-CF2C-4406-B26D-A42A9F904786}" type="datetimeFigureOut">
              <a:rPr lang="de-DE" smtClean="0"/>
              <a:t>06.11.2018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409A320-EBDF-4955-A50F-A46DFCEBE8E9}" type="slidenum">
              <a:rPr lang="de-DE" smtClean="0"/>
              <a:t>‹Nr.›</a:t>
            </a:fld>
            <a:endParaRPr lang="de-DE"/>
          </a:p>
        </p:txBody>
      </p:sp>
    </p:spTree>
    <p:extLst>
      <p:ext uri="{BB962C8B-B14F-4D97-AF65-F5344CB8AC3E}">
        <p14:creationId xmlns:p14="http://schemas.microsoft.com/office/powerpoint/2010/main" val="1343976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4EAA7AF2-CF2C-4406-B26D-A42A9F904786}" type="datetimeFigureOut">
              <a:rPr lang="de-DE" smtClean="0"/>
              <a:t>06.11.2018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409A320-EBDF-4955-A50F-A46DFCEBE8E9}" type="slidenum">
              <a:rPr lang="de-DE" smtClean="0"/>
              <a:t>‹Nr.›</a:t>
            </a:fld>
            <a:endParaRPr lang="de-DE"/>
          </a:p>
        </p:txBody>
      </p:sp>
    </p:spTree>
    <p:extLst>
      <p:ext uri="{BB962C8B-B14F-4D97-AF65-F5344CB8AC3E}">
        <p14:creationId xmlns:p14="http://schemas.microsoft.com/office/powerpoint/2010/main" val="1867924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EAA7AF2-CF2C-4406-B26D-A42A9F904786}" type="datetimeFigureOut">
              <a:rPr lang="de-DE" smtClean="0"/>
              <a:t>06.11.2018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409A320-EBDF-4955-A50F-A46DFCEBE8E9}" type="slidenum">
              <a:rPr lang="de-DE" smtClean="0"/>
              <a:t>‹Nr.›</a:t>
            </a:fld>
            <a:endParaRPr lang="de-DE"/>
          </a:p>
        </p:txBody>
      </p:sp>
    </p:spTree>
    <p:extLst>
      <p:ext uri="{BB962C8B-B14F-4D97-AF65-F5344CB8AC3E}">
        <p14:creationId xmlns:p14="http://schemas.microsoft.com/office/powerpoint/2010/main" val="314063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4EAA7AF2-CF2C-4406-B26D-A42A9F904786}" type="datetimeFigureOut">
              <a:rPr lang="de-DE" smtClean="0"/>
              <a:t>06.11.2018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09A320-EBDF-4955-A50F-A46DFCEBE8E9}" type="slidenum">
              <a:rPr lang="de-DE" smtClean="0"/>
              <a:t>‹Nr.›</a:t>
            </a:fld>
            <a:endParaRPr lang="de-DE"/>
          </a:p>
        </p:txBody>
      </p:sp>
    </p:spTree>
    <p:extLst>
      <p:ext uri="{BB962C8B-B14F-4D97-AF65-F5344CB8AC3E}">
        <p14:creationId xmlns:p14="http://schemas.microsoft.com/office/powerpoint/2010/main" val="2262393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4EAA7AF2-CF2C-4406-B26D-A42A9F904786}" type="datetimeFigureOut">
              <a:rPr lang="de-DE" smtClean="0"/>
              <a:t>06.11.2018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09A320-EBDF-4955-A50F-A46DFCEBE8E9}" type="slidenum">
              <a:rPr lang="de-DE" smtClean="0"/>
              <a:t>‹Nr.›</a:t>
            </a:fld>
            <a:endParaRPr lang="de-DE"/>
          </a:p>
        </p:txBody>
      </p:sp>
    </p:spTree>
    <p:extLst>
      <p:ext uri="{BB962C8B-B14F-4D97-AF65-F5344CB8AC3E}">
        <p14:creationId xmlns:p14="http://schemas.microsoft.com/office/powerpoint/2010/main" val="1918590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AA7AF2-CF2C-4406-B26D-A42A9F904786}" type="datetimeFigureOut">
              <a:rPr lang="de-DE" smtClean="0"/>
              <a:t>06.11.2018</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9A320-EBDF-4955-A50F-A46DFCEBE8E9}" type="slidenum">
              <a:rPr lang="de-DE" smtClean="0"/>
              <a:t>‹Nr.›</a:t>
            </a:fld>
            <a:endParaRPr lang="de-DE"/>
          </a:p>
        </p:txBody>
      </p:sp>
    </p:spTree>
    <p:extLst>
      <p:ext uri="{BB962C8B-B14F-4D97-AF65-F5344CB8AC3E}">
        <p14:creationId xmlns:p14="http://schemas.microsoft.com/office/powerpoint/2010/main" val="413833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56705" y="731519"/>
            <a:ext cx="10697094" cy="872837"/>
          </a:xfrm>
        </p:spPr>
        <p:txBody>
          <a:bodyPr>
            <a:normAutofit fontScale="90000"/>
          </a:bodyPr>
          <a:lstStyle/>
          <a:p>
            <a:r>
              <a:rPr lang="en-US" sz="2700" b="1" dirty="0"/>
              <a:t>ICDD receives the visit of Economic Development Professors from </a:t>
            </a:r>
            <a:r>
              <a:rPr lang="en-US" sz="2700" b="1" dirty="0" smtClean="0"/>
              <a:t>Universidad </a:t>
            </a:r>
            <a:r>
              <a:rPr lang="en-US" sz="2700" b="1" dirty="0"/>
              <a:t>Autonoma de </a:t>
            </a:r>
            <a:r>
              <a:rPr lang="en-US" sz="2700" b="1" dirty="0" smtClean="0"/>
              <a:t>Yucatan, Mexico</a:t>
            </a:r>
            <a:r>
              <a:rPr lang="de-DE" dirty="0"/>
              <a:t/>
            </a:r>
            <a:br>
              <a:rPr lang="de-DE" dirty="0"/>
            </a:br>
            <a:endParaRPr lang="de-DE" dirty="0"/>
          </a:p>
        </p:txBody>
      </p:sp>
      <p:sp>
        <p:nvSpPr>
          <p:cNvPr id="3" name="Inhaltsplatzhalter 2"/>
          <p:cNvSpPr>
            <a:spLocks noGrp="1"/>
          </p:cNvSpPr>
          <p:nvPr>
            <p:ph idx="1"/>
          </p:nvPr>
        </p:nvSpPr>
        <p:spPr>
          <a:xfrm>
            <a:off x="723207" y="1379913"/>
            <a:ext cx="10807857" cy="4825926"/>
          </a:xfrm>
        </p:spPr>
        <p:txBody>
          <a:bodyPr>
            <a:normAutofit/>
          </a:bodyPr>
          <a:lstStyle/>
          <a:p>
            <a:pPr marL="0" indent="0" algn="just">
              <a:buNone/>
            </a:pPr>
            <a:r>
              <a:rPr lang="en-US" sz="1500" dirty="0"/>
              <a:t>From 23</a:t>
            </a:r>
            <a:r>
              <a:rPr lang="en-US" sz="1500" baseline="30000" dirty="0"/>
              <a:t>rd</a:t>
            </a:r>
            <a:r>
              <a:rPr lang="en-US" sz="1500" dirty="0"/>
              <a:t> to 27</a:t>
            </a:r>
            <a:r>
              <a:rPr lang="en-US" sz="1500" baseline="30000" dirty="0"/>
              <a:t>th</a:t>
            </a:r>
            <a:r>
              <a:rPr lang="en-US" sz="1500" dirty="0"/>
              <a:t> of October, ICDD received the visit of Professors Alba Rivera, Rafael Ortiz and Lilian Mendoza, from the Department of Economics of Universidad Autonoma de Yucatan. The professors are engaged in projects and studies about sustainable economic development in agriculture focused on ecological </a:t>
            </a:r>
            <a:r>
              <a:rPr lang="en-US" sz="1500" dirty="0" smtClean="0"/>
              <a:t>productions </a:t>
            </a:r>
            <a:r>
              <a:rPr lang="en-US" sz="1500" dirty="0"/>
              <a:t>in Mexico.</a:t>
            </a:r>
            <a:endParaRPr lang="de-DE" sz="1500" dirty="0"/>
          </a:p>
          <a:p>
            <a:pPr marL="0" indent="0" algn="just">
              <a:buNone/>
            </a:pPr>
            <a:r>
              <a:rPr lang="en-US" sz="1500" dirty="0"/>
              <a:t>During the week, our guests attended meetings and </a:t>
            </a:r>
            <a:r>
              <a:rPr lang="en-US" sz="1500" dirty="0" smtClean="0"/>
              <a:t>lectures </a:t>
            </a:r>
            <a:r>
              <a:rPr lang="en-US" sz="1500" dirty="0"/>
              <a:t>with ICDD researchers about fair trade and ecological agriculture, visited local </a:t>
            </a:r>
            <a:r>
              <a:rPr lang="en-US" sz="1500" dirty="0" smtClean="0"/>
              <a:t>shops and markets of organic goods produced by sustainable chains </a:t>
            </a:r>
            <a:r>
              <a:rPr lang="en-US" sz="1500" dirty="0"/>
              <a:t>and took a tour through the organic farm of </a:t>
            </a:r>
            <a:r>
              <a:rPr lang="en-US" sz="1500" dirty="0" err="1"/>
              <a:t>Grüner</a:t>
            </a:r>
            <a:r>
              <a:rPr lang="en-US" sz="1500" dirty="0"/>
              <a:t> </a:t>
            </a:r>
            <a:r>
              <a:rPr lang="en-US" sz="1500" dirty="0" err="1"/>
              <a:t>Bote</a:t>
            </a:r>
            <a:r>
              <a:rPr lang="en-US" sz="1500" dirty="0"/>
              <a:t> (Green Messenger), one of the pioneers of German organic delivery services, in operation since 1986. All the organic vegetables are grown </a:t>
            </a:r>
            <a:r>
              <a:rPr lang="en-US" sz="1500" dirty="0" smtClean="0"/>
              <a:t>on </a:t>
            </a:r>
            <a:r>
              <a:rPr lang="en-US" sz="1500" dirty="0"/>
              <a:t>the farm by undertaking sustainable practices. Other items are acquired from regional small producers and partners, involving an extensive range of 2000 organic goods available to be purchased. </a:t>
            </a:r>
            <a:endParaRPr lang="de-DE" sz="1500" dirty="0"/>
          </a:p>
          <a:p>
            <a:pPr marL="0" indent="0">
              <a:buNone/>
            </a:pPr>
            <a:endParaRPr lang="de-DE" dirty="0"/>
          </a:p>
        </p:txBody>
      </p:sp>
      <p:pic>
        <p:nvPicPr>
          <p:cNvPr id="5" name="Grafik 4" descr="G:\ICDD\icdd-exceed2\11. Assistant Working Folder\Maria Carolina\Administrative\Photo1_GrünerBot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78" y="4453296"/>
            <a:ext cx="2338070" cy="1753235"/>
          </a:xfrm>
          <a:prstGeom prst="rect">
            <a:avLst/>
          </a:prstGeom>
          <a:noFill/>
          <a:ln>
            <a:noFill/>
          </a:ln>
        </p:spPr>
      </p:pic>
      <p:pic>
        <p:nvPicPr>
          <p:cNvPr id="6" name="Grafik 5" descr="G:\ICDD\icdd-exceed2\11. Assistant Working Folder\Maria Carolina\Administrative\Photo2_GrünerBot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9382" y="3466450"/>
            <a:ext cx="2435225" cy="1826260"/>
          </a:xfrm>
          <a:prstGeom prst="rect">
            <a:avLst/>
          </a:prstGeom>
          <a:noFill/>
          <a:ln>
            <a:noFill/>
          </a:ln>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232325" y="3307206"/>
            <a:ext cx="1826260" cy="2287184"/>
          </a:xfrm>
          <a:prstGeom prst="rect">
            <a:avLst/>
          </a:prstGeom>
        </p:spPr>
      </p:pic>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9464412" y="4215313"/>
            <a:ext cx="1755041" cy="2226012"/>
          </a:xfrm>
          <a:prstGeom prst="rect">
            <a:avLst/>
          </a:prstGeom>
        </p:spPr>
      </p:pic>
    </p:spTree>
    <p:extLst>
      <p:ext uri="{BB962C8B-B14F-4D97-AF65-F5344CB8AC3E}">
        <p14:creationId xmlns:p14="http://schemas.microsoft.com/office/powerpoint/2010/main" val="1479643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01788" y="586160"/>
            <a:ext cx="11254152" cy="2862322"/>
          </a:xfrm>
          <a:prstGeom prst="rect">
            <a:avLst/>
          </a:prstGeom>
          <a:noFill/>
        </p:spPr>
        <p:txBody>
          <a:bodyPr wrap="square" rtlCol="0">
            <a:spAutoFit/>
          </a:bodyPr>
          <a:lstStyle/>
          <a:p>
            <a:pPr algn="just"/>
            <a:r>
              <a:rPr lang="en-US" dirty="0" smtClean="0"/>
              <a:t>One of the shops our guests</a:t>
            </a:r>
            <a:r>
              <a:rPr lang="en-GB" dirty="0" smtClean="0"/>
              <a:t> visited is </a:t>
            </a:r>
            <a:r>
              <a:rPr lang="en-GB" dirty="0"/>
              <a:t>the "</a:t>
            </a:r>
            <a:r>
              <a:rPr lang="en-GB" dirty="0" err="1"/>
              <a:t>Karibu</a:t>
            </a:r>
            <a:r>
              <a:rPr lang="en-GB" dirty="0"/>
              <a:t> </a:t>
            </a:r>
            <a:r>
              <a:rPr lang="en-GB" dirty="0" err="1"/>
              <a:t>Weltladen</a:t>
            </a:r>
            <a:r>
              <a:rPr lang="en-GB" dirty="0"/>
              <a:t> und </a:t>
            </a:r>
            <a:r>
              <a:rPr lang="en-GB" dirty="0" err="1"/>
              <a:t>Regionalladen</a:t>
            </a:r>
            <a:r>
              <a:rPr lang="en-GB" dirty="0"/>
              <a:t> </a:t>
            </a:r>
            <a:r>
              <a:rPr lang="en-GB" dirty="0" smtClean="0"/>
              <a:t>Kassel“. This </a:t>
            </a:r>
            <a:r>
              <a:rPr lang="en-GB" dirty="0"/>
              <a:t>is a world </a:t>
            </a:r>
            <a:r>
              <a:rPr lang="en-GB" dirty="0" smtClean="0"/>
              <a:t>and </a:t>
            </a:r>
            <a:r>
              <a:rPr lang="en-GB" dirty="0"/>
              <a:t>regional shop products that were produced on fair working conditions: food and craft from all over the world - and especially from </a:t>
            </a:r>
            <a:r>
              <a:rPr lang="en-GB" dirty="0" smtClean="0"/>
              <a:t>the </a:t>
            </a:r>
            <a:r>
              <a:rPr lang="en-GB" dirty="0"/>
              <a:t>region. The majority of their products is also certified organic</a:t>
            </a:r>
            <a:r>
              <a:rPr lang="en-GB" dirty="0" smtClean="0"/>
              <a:t>. The other shop they visited </a:t>
            </a:r>
            <a:r>
              <a:rPr lang="en-GB" dirty="0"/>
              <a:t>is the </a:t>
            </a:r>
            <a:r>
              <a:rPr lang="en-GB" dirty="0" smtClean="0"/>
              <a:t>“</a:t>
            </a:r>
            <a:r>
              <a:rPr lang="en-GB" dirty="0" err="1" smtClean="0"/>
              <a:t>Schmackes</a:t>
            </a:r>
            <a:r>
              <a:rPr lang="en-GB" dirty="0" smtClean="0"/>
              <a:t> </a:t>
            </a:r>
            <a:r>
              <a:rPr lang="en-GB" dirty="0" err="1" smtClean="0"/>
              <a:t>Bioladen</a:t>
            </a:r>
            <a:r>
              <a:rPr lang="en-GB" dirty="0" smtClean="0"/>
              <a:t>”, which is focused on local products, buying products from regional cooperatives and local farming associations – where good work conditions are guaranteed.</a:t>
            </a:r>
          </a:p>
          <a:p>
            <a:pPr algn="just"/>
            <a:r>
              <a:rPr lang="en-GB" dirty="0" smtClean="0"/>
              <a:t>In </a:t>
            </a:r>
            <a:r>
              <a:rPr lang="en-GB" dirty="0"/>
              <a:t>this experience, </a:t>
            </a:r>
            <a:r>
              <a:rPr lang="en-US" dirty="0"/>
              <a:t>Professors Alba Rivera, Rafael Ortiz and Lilian Mendoza</a:t>
            </a:r>
            <a:r>
              <a:rPr lang="en-GB" dirty="0" smtClean="0"/>
              <a:t> </a:t>
            </a:r>
            <a:r>
              <a:rPr lang="en-US" dirty="0" smtClean="0"/>
              <a:t>could </a:t>
            </a:r>
            <a:r>
              <a:rPr lang="en-US" dirty="0"/>
              <a:t>exchange </a:t>
            </a:r>
            <a:r>
              <a:rPr lang="en-US" dirty="0" smtClean="0"/>
              <a:t>their experiences from Mexico and </a:t>
            </a:r>
            <a:r>
              <a:rPr lang="en-US" dirty="0"/>
              <a:t>understand how a local shop in Kassel manage to deal with the cost of fair and biological products and </a:t>
            </a:r>
            <a:r>
              <a:rPr lang="en-US" dirty="0" smtClean="0"/>
              <a:t>in parallel keeping </a:t>
            </a:r>
            <a:r>
              <a:rPr lang="en-US" dirty="0"/>
              <a:t>the interest and affordable prices for its </a:t>
            </a:r>
            <a:r>
              <a:rPr lang="en-US" dirty="0" smtClean="0"/>
              <a:t>customers. One </a:t>
            </a:r>
            <a:r>
              <a:rPr lang="en-US" dirty="0"/>
              <a:t>of the conclusion of this discussion was the importance of including the theme into </a:t>
            </a:r>
            <a:r>
              <a:rPr lang="en-US"/>
              <a:t>the </a:t>
            </a:r>
            <a:r>
              <a:rPr lang="en-US" smtClean="0"/>
              <a:t>educational </a:t>
            </a:r>
            <a:r>
              <a:rPr lang="en-US" dirty="0" smtClean="0"/>
              <a:t>system, </a:t>
            </a:r>
            <a:r>
              <a:rPr lang="en-US" dirty="0"/>
              <a:t>in order to bring consciousness to future </a:t>
            </a:r>
            <a:r>
              <a:rPr lang="en-US" dirty="0" smtClean="0"/>
              <a:t>consumers around the world.</a:t>
            </a:r>
            <a:endParaRPr lang="de-DE" dirty="0"/>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3661" y="3368431"/>
            <a:ext cx="4082231" cy="3061674"/>
          </a:xfrm>
          <a:prstGeom prst="rect">
            <a:avLst/>
          </a:prstGeom>
        </p:spPr>
      </p:pic>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03906">
            <a:off x="1378921" y="4860615"/>
            <a:ext cx="2387226" cy="1448181"/>
          </a:xfrm>
          <a:prstGeom prst="rect">
            <a:avLst/>
          </a:prstGeom>
        </p:spPr>
      </p:pic>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55220">
            <a:off x="759714" y="3687823"/>
            <a:ext cx="2309192" cy="1163068"/>
          </a:xfrm>
          <a:prstGeom prst="rect">
            <a:avLst/>
          </a:prstGeom>
        </p:spPr>
      </p:pic>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887315">
            <a:off x="8832664" y="3602016"/>
            <a:ext cx="1365140" cy="2778368"/>
          </a:xfrm>
          <a:prstGeom prst="rect">
            <a:avLst/>
          </a:prstGeom>
        </p:spPr>
      </p:pic>
      <p:pic>
        <p:nvPicPr>
          <p:cNvPr id="7" name="Grafik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911938">
            <a:off x="10388733" y="4242639"/>
            <a:ext cx="1333309" cy="2018539"/>
          </a:xfrm>
          <a:prstGeom prst="rect">
            <a:avLst/>
          </a:prstGeom>
          <a:ln>
            <a:solidFill>
              <a:srgbClr val="92D050"/>
            </a:solidFill>
          </a:ln>
        </p:spPr>
      </p:pic>
    </p:spTree>
    <p:extLst>
      <p:ext uri="{BB962C8B-B14F-4D97-AF65-F5344CB8AC3E}">
        <p14:creationId xmlns:p14="http://schemas.microsoft.com/office/powerpoint/2010/main" val="21153356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343</Words>
  <Application>Microsoft Office PowerPoint</Application>
  <PresentationFormat>Breitbild</PresentationFormat>
  <Paragraphs>5</Paragraphs>
  <Slides>2</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vt:i4>
      </vt:variant>
    </vt:vector>
  </HeadingPairs>
  <TitlesOfParts>
    <vt:vector size="6" baseType="lpstr">
      <vt:lpstr>Arial</vt:lpstr>
      <vt:lpstr>Calibri</vt:lpstr>
      <vt:lpstr>Calibri Light</vt:lpstr>
      <vt:lpstr>Office Theme</vt:lpstr>
      <vt:lpstr>ICDD receives the visit of Economic Development Professors from Universidad Autonoma de Yucatan, Mexico </vt:lpstr>
      <vt:lpstr>PowerPoint-Präsentation</vt:lpstr>
    </vt:vector>
  </TitlesOfParts>
  <Company>Universität Kassel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Rima Schmauch</dc:creator>
  <cp:lastModifiedBy>ICDD Transfer</cp:lastModifiedBy>
  <cp:revision>18</cp:revision>
  <dcterms:created xsi:type="dcterms:W3CDTF">2016-11-09T11:15:05Z</dcterms:created>
  <dcterms:modified xsi:type="dcterms:W3CDTF">2018-11-06T13:39:49Z</dcterms:modified>
</cp:coreProperties>
</file>