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81" r:id="rId2"/>
    <p:sldId id="320" r:id="rId3"/>
    <p:sldId id="318" r:id="rId4"/>
    <p:sldId id="319" r:id="rId5"/>
    <p:sldId id="321" r:id="rId6"/>
    <p:sldId id="322" r:id="rId7"/>
    <p:sldId id="323" r:id="rId8"/>
    <p:sldId id="324" r:id="rId9"/>
    <p:sldId id="326" r:id="rId10"/>
    <p:sldId id="327" r:id="rId11"/>
    <p:sldId id="328" r:id="rId12"/>
    <p:sldId id="329" r:id="rId13"/>
    <p:sldId id="330" r:id="rId14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1816DFB5-0EF5-45B9-A89A-BC25E631A878}">
          <p14:sldIdLst>
            <p14:sldId id="281"/>
            <p14:sldId id="320"/>
            <p14:sldId id="318"/>
            <p14:sldId id="319"/>
            <p14:sldId id="321"/>
            <p14:sldId id="322"/>
            <p14:sldId id="323"/>
            <p14:sldId id="324"/>
            <p14:sldId id="326"/>
            <p14:sldId id="327"/>
            <p14:sldId id="328"/>
            <p14:sldId id="329"/>
            <p14:sldId id="33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or" initials="A" lastIdx="8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A4B4"/>
    <a:srgbClr val="E8D2DA"/>
    <a:srgbClr val="F0E6E6"/>
    <a:srgbClr val="FBF7F7"/>
    <a:srgbClr val="B1A5A7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92" autoAdjust="0"/>
    <p:restoredTop sz="93979" autoAdjust="0"/>
  </p:normalViewPr>
  <p:slideViewPr>
    <p:cSldViewPr snapToGrid="0">
      <p:cViewPr varScale="1">
        <p:scale>
          <a:sx n="84" d="100"/>
          <a:sy n="84" d="100"/>
        </p:scale>
        <p:origin x="1550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7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542" y="4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5556" tIns="47779" rIns="95556" bIns="47779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5556" tIns="47779" rIns="95556" bIns="47779" rtlCol="0"/>
          <a:lstStyle>
            <a:lvl1pPr algn="r">
              <a:defRPr sz="1300"/>
            </a:lvl1pPr>
          </a:lstStyle>
          <a:p>
            <a:fld id="{B8F15D64-724B-4521-873F-3E1EA874F9DF}" type="datetimeFigureOut">
              <a:rPr lang="de-DE" smtClean="0"/>
              <a:pPr/>
              <a:t>29.11.2023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5556" tIns="47779" rIns="95556" bIns="47779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5556" tIns="47779" rIns="95556" bIns="47779" rtlCol="0" anchor="b"/>
          <a:lstStyle>
            <a:lvl1pPr algn="r">
              <a:defRPr sz="1300"/>
            </a:lvl1pPr>
          </a:lstStyle>
          <a:p>
            <a:fld id="{77972744-1E41-4199-8265-9C81DEC51C8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9216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5556" tIns="47779" rIns="95556" bIns="47779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5556" tIns="47779" rIns="95556" bIns="47779" rtlCol="0"/>
          <a:lstStyle>
            <a:lvl1pPr algn="r">
              <a:defRPr sz="1300"/>
            </a:lvl1pPr>
          </a:lstStyle>
          <a:p>
            <a:fld id="{B775A927-2486-49F6-8DEC-F96D173D9BD5}" type="datetimeFigureOut">
              <a:rPr lang="de-DE" smtClean="0"/>
              <a:pPr/>
              <a:t>29.11.2023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6" tIns="47779" rIns="95556" bIns="47779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5556" tIns="47779" rIns="95556" bIns="47779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5556" tIns="47779" rIns="95556" bIns="47779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5556" tIns="47779" rIns="95556" bIns="47779" rtlCol="0" anchor="b"/>
          <a:lstStyle>
            <a:lvl1pPr algn="r">
              <a:defRPr sz="1300"/>
            </a:lvl1pPr>
          </a:lstStyle>
          <a:p>
            <a:fld id="{212C3FEE-AD5D-4C26-B058-36261453041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8708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8757" y="3891600"/>
            <a:ext cx="8103140" cy="603128"/>
          </a:xfrm>
          <a:prstGeom prst="rect">
            <a:avLst/>
          </a:prstGeom>
        </p:spPr>
        <p:txBody>
          <a:bodyPr anchor="t" anchorCtr="0"/>
          <a:lstStyle>
            <a:lvl1pPr algn="r">
              <a:defRPr sz="30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8757" y="4494728"/>
            <a:ext cx="8103140" cy="1655762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245" y="248185"/>
            <a:ext cx="2828544" cy="816864"/>
          </a:xfrm>
          <a:prstGeom prst="rect">
            <a:avLst/>
          </a:prstGeom>
        </p:spPr>
      </p:pic>
      <p:cxnSp>
        <p:nvCxnSpPr>
          <p:cNvPr id="6" name="Gewinkelte Verbindung 5" descr="Das ist ein Gestaltungselement."/>
          <p:cNvCxnSpPr/>
          <p:nvPr userDrawn="1"/>
        </p:nvCxnSpPr>
        <p:spPr>
          <a:xfrm rot="5400000" flipH="1" flipV="1">
            <a:off x="1206713" y="-658626"/>
            <a:ext cx="6876000" cy="8208000"/>
          </a:xfrm>
          <a:prstGeom prst="bentConnector3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241" y="358867"/>
            <a:ext cx="1044934" cy="5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229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839306"/>
            <a:ext cx="6516688" cy="37492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800"/>
            </a:lvl3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9750" y="1268413"/>
            <a:ext cx="6516688" cy="574978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16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" name="Fußzeilenplatzhalter 1" descr="Das ist ein Texteingabefeld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err="1"/>
              <a:t>Internationalization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Teacher</a:t>
            </a:r>
            <a:r>
              <a:rPr lang="de-DE" dirty="0"/>
              <a:t> Education  |  Center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Teacher</a:t>
            </a:r>
            <a:r>
              <a:rPr lang="de-DE" dirty="0"/>
              <a:t> Education  |             </a:t>
            </a:r>
          </a:p>
        </p:txBody>
      </p:sp>
      <p:grpSp>
        <p:nvGrpSpPr>
          <p:cNvPr id="6" name="Gruppieren 5" descr="Das ist ein Gestaltungselement."/>
          <p:cNvGrpSpPr/>
          <p:nvPr userDrawn="1"/>
        </p:nvGrpSpPr>
        <p:grpSpPr>
          <a:xfrm>
            <a:off x="491247" y="0"/>
            <a:ext cx="8652753" cy="714982"/>
            <a:chOff x="491247" y="0"/>
            <a:chExt cx="8652753" cy="714982"/>
          </a:xfrm>
        </p:grpSpPr>
        <p:cxnSp>
          <p:nvCxnSpPr>
            <p:cNvPr id="5" name="Gerader Verbinder 4"/>
            <p:cNvCxnSpPr/>
            <p:nvPr userDrawn="1"/>
          </p:nvCxnSpPr>
          <p:spPr>
            <a:xfrm>
              <a:off x="496111" y="0"/>
              <a:ext cx="0" cy="705255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r Verbinder 8"/>
            <p:cNvCxnSpPr/>
            <p:nvPr userDrawn="1"/>
          </p:nvCxnSpPr>
          <p:spPr>
            <a:xfrm flipV="1">
              <a:off x="491247" y="705255"/>
              <a:ext cx="8652753" cy="9727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246" y="6072274"/>
            <a:ext cx="1699684" cy="490857"/>
          </a:xfrm>
          <a:prstGeom prst="rect">
            <a:avLst/>
          </a:prstGeom>
        </p:spPr>
      </p:pic>
      <p:sp>
        <p:nvSpPr>
          <p:cNvPr id="11" name="Rechteck 10"/>
          <p:cNvSpPr/>
          <p:nvPr userDrawn="1"/>
        </p:nvSpPr>
        <p:spPr>
          <a:xfrm>
            <a:off x="7958752" y="249799"/>
            <a:ext cx="4812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 </a:t>
            </a:r>
            <a:r>
              <a:rPr lang="de-DE" sz="800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fld id="{5449781D-0448-42FD-A793-E618FAFBAD6B}" type="slidenum">
              <a:rPr lang="de-DE" sz="800" kern="1200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pPr/>
              <a:t>‹Nr.›</a:t>
            </a:fld>
            <a:endParaRPr lang="de-DE" sz="800" kern="1200" baseline="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935" y="6169741"/>
            <a:ext cx="580311" cy="330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164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iv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9750" y="1839306"/>
            <a:ext cx="4824413" cy="37492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800"/>
            </a:lvl3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9750" y="1268413"/>
            <a:ext cx="6516688" cy="574978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16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5543551" y="1839306"/>
            <a:ext cx="3205162" cy="37492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800"/>
            </a:lvl3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dirty="0" err="1"/>
              <a:t>Internationalization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Teacher</a:t>
            </a:r>
            <a:r>
              <a:rPr lang="de-DE" dirty="0"/>
              <a:t> Education  |  Center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Teacher</a:t>
            </a:r>
            <a:r>
              <a:rPr lang="de-DE" dirty="0"/>
              <a:t> Education |</a:t>
            </a: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246" y="6072274"/>
            <a:ext cx="1699684" cy="490857"/>
          </a:xfrm>
          <a:prstGeom prst="rect">
            <a:avLst/>
          </a:prstGeom>
        </p:spPr>
      </p:pic>
      <p:grpSp>
        <p:nvGrpSpPr>
          <p:cNvPr id="12" name="Gruppieren 11" descr="Das ist ein Gestaltungselement."/>
          <p:cNvGrpSpPr/>
          <p:nvPr userDrawn="1"/>
        </p:nvGrpSpPr>
        <p:grpSpPr>
          <a:xfrm>
            <a:off x="491247" y="0"/>
            <a:ext cx="8652753" cy="714982"/>
            <a:chOff x="491247" y="0"/>
            <a:chExt cx="8652753" cy="714982"/>
          </a:xfrm>
        </p:grpSpPr>
        <p:cxnSp>
          <p:nvCxnSpPr>
            <p:cNvPr id="13" name="Gerader Verbinder 12"/>
            <p:cNvCxnSpPr/>
            <p:nvPr userDrawn="1"/>
          </p:nvCxnSpPr>
          <p:spPr>
            <a:xfrm>
              <a:off x="496111" y="0"/>
              <a:ext cx="0" cy="705255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r Verbinder 13"/>
            <p:cNvCxnSpPr/>
            <p:nvPr userDrawn="1"/>
          </p:nvCxnSpPr>
          <p:spPr>
            <a:xfrm flipV="1">
              <a:off x="491247" y="705255"/>
              <a:ext cx="8652753" cy="9727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hteck 10"/>
          <p:cNvSpPr/>
          <p:nvPr userDrawn="1"/>
        </p:nvSpPr>
        <p:spPr>
          <a:xfrm>
            <a:off x="7958752" y="249799"/>
            <a:ext cx="4523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 </a:t>
            </a:r>
            <a:fld id="{5449781D-0448-42FD-A793-E618FAFBAD6B}" type="slidenum">
              <a:rPr lang="de-DE" sz="800" kern="1200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pPr/>
              <a:t>‹Nr.›</a:t>
            </a:fld>
            <a:endParaRPr lang="de-DE" sz="800" kern="1200" baseline="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935" y="6169741"/>
            <a:ext cx="580311" cy="330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482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6502" y="374698"/>
            <a:ext cx="6951982" cy="251807"/>
          </a:xfrm>
          <a:prstGeom prst="rect">
            <a:avLst/>
          </a:prstGeom>
          <a:noFill/>
        </p:spPr>
        <p:txBody>
          <a:bodyPr/>
          <a:lstStyle>
            <a:lvl1pPr algn="r">
              <a:defRPr sz="800" baseline="0">
                <a:latin typeface="Arial" panose="020B0604020202020204" pitchFamily="34" charset="0"/>
              </a:defRPr>
            </a:lvl1pPr>
          </a:lstStyle>
          <a:p>
            <a:r>
              <a:rPr lang="de-DE" dirty="0"/>
              <a:t>Titel der Präsentation  |  Abteilung oder Fachbereich  |  20.06.2015  |</a:t>
            </a:r>
          </a:p>
        </p:txBody>
      </p:sp>
    </p:spTree>
    <p:extLst>
      <p:ext uri="{BB962C8B-B14F-4D97-AF65-F5344CB8AC3E}">
        <p14:creationId xmlns:p14="http://schemas.microsoft.com/office/powerpoint/2010/main" val="3618199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40" userDrawn="1">
          <p15:clr>
            <a:srgbClr val="F26B43"/>
          </p15:clr>
        </p15:guide>
        <p15:guide id="3" pos="5511" userDrawn="1">
          <p15:clr>
            <a:srgbClr val="F26B43"/>
          </p15:clr>
        </p15:guide>
        <p15:guide id="4" orient="horz" pos="799" userDrawn="1">
          <p15:clr>
            <a:srgbClr val="F26B43"/>
          </p15:clr>
        </p15:guide>
        <p15:guide id="5" orient="horz" pos="3680" userDrawn="1">
          <p15:clr>
            <a:srgbClr val="F26B43"/>
          </p15:clr>
        </p15:guide>
        <p15:guide id="6" pos="1292" userDrawn="1">
          <p15:clr>
            <a:srgbClr val="F26B43"/>
          </p15:clr>
        </p15:guide>
        <p15:guide id="7" pos="1406" userDrawn="1">
          <p15:clr>
            <a:srgbClr val="F26B43"/>
          </p15:clr>
        </p15:guide>
        <p15:guide id="8" pos="2336" userDrawn="1">
          <p15:clr>
            <a:srgbClr val="F26B43"/>
          </p15:clr>
        </p15:guide>
        <p15:guide id="9" pos="2449" userDrawn="1">
          <p15:clr>
            <a:srgbClr val="F26B43"/>
          </p15:clr>
        </p15:guide>
        <p15:guide id="10" pos="3379" userDrawn="1">
          <p15:clr>
            <a:srgbClr val="F26B43"/>
          </p15:clr>
        </p15:guide>
        <p15:guide id="11" pos="3492" userDrawn="1">
          <p15:clr>
            <a:srgbClr val="F26B43"/>
          </p15:clr>
        </p15:guide>
        <p15:guide id="12" pos="4445" userDrawn="1">
          <p15:clr>
            <a:srgbClr val="F26B43"/>
          </p15:clr>
        </p15:guide>
        <p15:guide id="13" pos="455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-kassel.de/uni/index.php?eID=dumpFile&amp;t=f&amp;f=17974&amp;token=61b20e3b286208a7d38aa93e26bf2a9d40c379d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758757" y="3891599"/>
            <a:ext cx="8103140" cy="218139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de-DE" sz="1800" dirty="0" smtClean="0"/>
              <a:t>Aufbau </a:t>
            </a:r>
            <a:r>
              <a:rPr lang="de-DE" sz="1800" dirty="0"/>
              <a:t>und Struktur </a:t>
            </a:r>
            <a:r>
              <a:rPr lang="de-DE" sz="1800" dirty="0" smtClean="0"/>
              <a:t>der Lehramtsstudiengänge</a:t>
            </a:r>
            <a:r>
              <a:rPr lang="de-DE" sz="1800" dirty="0"/>
              <a:t> </a:t>
            </a: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>infolge der Novellierung des </a:t>
            </a:r>
            <a:br>
              <a:rPr lang="de-DE" sz="1800" dirty="0" smtClean="0"/>
            </a:br>
            <a:r>
              <a:rPr lang="de-DE" sz="1800" dirty="0" smtClean="0"/>
              <a:t>Hessischen Lehrkräftebildungsgesetzes</a:t>
            </a:r>
            <a:br>
              <a:rPr lang="de-DE" sz="1800" dirty="0" smtClean="0"/>
            </a:br>
            <a:r>
              <a:rPr lang="de-DE" sz="1800" dirty="0" smtClean="0"/>
              <a:t>Stand: Dezember 2023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143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/>
              <a:t>Aufbau und Struktur der Lehramtsstudiengänge infolge der Novellierung des </a:t>
            </a:r>
            <a:r>
              <a:rPr lang="de-DE" dirty="0" err="1"/>
              <a:t>HLbG</a:t>
            </a:r>
            <a:r>
              <a:rPr lang="de-DE" dirty="0"/>
              <a:t> | Zentrum für Lehrer:innenbildung | </a:t>
            </a:r>
            <a:r>
              <a:rPr lang="de-DE" dirty="0" smtClean="0"/>
              <a:t>Stand: Dezember 2023 </a:t>
            </a:r>
            <a:r>
              <a:rPr lang="de-DE" dirty="0"/>
              <a:t>|</a:t>
            </a:r>
          </a:p>
        </p:txBody>
      </p:sp>
      <p:sp>
        <p:nvSpPr>
          <p:cNvPr id="3" name="Rechteck 2"/>
          <p:cNvSpPr/>
          <p:nvPr/>
        </p:nvSpPr>
        <p:spPr>
          <a:xfrm>
            <a:off x="396240" y="850315"/>
            <a:ext cx="77522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de-DE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Struktur und Aufbau des Studiums für das Lehramt an Grundschulen</a:t>
            </a:r>
            <a:endParaRPr lang="de-DE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643810" y="1257444"/>
            <a:ext cx="2220600" cy="1481928"/>
          </a:xfrm>
          <a:prstGeom prst="roundRect">
            <a:avLst/>
          </a:prstGeom>
          <a:solidFill>
            <a:srgbClr val="D0A4B4">
              <a:alpha val="97000"/>
            </a:srgbClr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Variante 1:</a:t>
            </a:r>
          </a:p>
          <a:p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L1: </a:t>
            </a:r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Lehramt an </a:t>
            </a:r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Grundschulen</a:t>
            </a:r>
            <a:endParaRPr lang="de-DE" sz="1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 Semester</a:t>
            </a:r>
          </a:p>
          <a:p>
            <a:pPr algn="ctr"/>
            <a:r>
              <a:rPr lang="de-DE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180 </a:t>
            </a:r>
            <a:r>
              <a:rPr lang="de-DE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r>
              <a:rPr lang="de-DE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643811" y="2936336"/>
            <a:ext cx="2220600" cy="940381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6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de-DE" sz="14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Bildungs- und </a:t>
            </a:r>
            <a:r>
              <a:rPr lang="de-DE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gesellschaftswissenschaft-liches</a:t>
            </a:r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Kernstudium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60 </a:t>
            </a:r>
            <a:r>
              <a:rPr lang="de-DE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endParaRPr lang="de-DE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643811" y="4071650"/>
            <a:ext cx="2220600" cy="452894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Langfach</a:t>
            </a:r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Mathematik</a:t>
            </a: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 </a:t>
            </a:r>
            <a:r>
              <a:rPr lang="de-DE" sz="14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endParaRPr lang="de-DE" sz="1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3291283" y="1267012"/>
            <a:ext cx="2220600" cy="1481928"/>
          </a:xfrm>
          <a:prstGeom prst="roundRect">
            <a:avLst/>
          </a:prstGeom>
          <a:solidFill>
            <a:srgbClr val="D0A4B4">
              <a:alpha val="97000"/>
            </a:srgbClr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Variante </a:t>
            </a:r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2:</a:t>
            </a:r>
            <a:endParaRPr lang="de-DE" sz="1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L1: </a:t>
            </a:r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Lehramt an </a:t>
            </a:r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Grundschulen</a:t>
            </a:r>
            <a:endParaRPr lang="de-DE" sz="1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 Semester</a:t>
            </a:r>
          </a:p>
          <a:p>
            <a:pPr algn="ctr"/>
            <a:r>
              <a:rPr lang="de-DE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180 </a:t>
            </a:r>
            <a:r>
              <a:rPr lang="de-DE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r>
              <a:rPr lang="de-DE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Abgerundetes Rechteck 18"/>
          <p:cNvSpPr/>
          <p:nvPr/>
        </p:nvSpPr>
        <p:spPr>
          <a:xfrm>
            <a:off x="5938756" y="1206805"/>
            <a:ext cx="2220600" cy="1481928"/>
          </a:xfrm>
          <a:prstGeom prst="roundRect">
            <a:avLst/>
          </a:prstGeom>
          <a:solidFill>
            <a:srgbClr val="D0A4B4">
              <a:alpha val="97000"/>
            </a:srgbClr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Variante 3</a:t>
            </a:r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de-DE" sz="1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L1: </a:t>
            </a:r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Lehramt an </a:t>
            </a:r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Grundschulen</a:t>
            </a:r>
            <a:endParaRPr lang="de-DE" sz="1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 Semester</a:t>
            </a:r>
          </a:p>
          <a:p>
            <a:pPr algn="ctr"/>
            <a:r>
              <a:rPr lang="de-DE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180 </a:t>
            </a:r>
            <a:r>
              <a:rPr lang="de-DE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r>
              <a:rPr lang="de-DE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Abgerundetes Rechteck 19"/>
          <p:cNvSpPr/>
          <p:nvPr/>
        </p:nvSpPr>
        <p:spPr>
          <a:xfrm>
            <a:off x="3291283" y="2932138"/>
            <a:ext cx="2220600" cy="940381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6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de-DE" sz="14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Bildungs- und </a:t>
            </a:r>
            <a:r>
              <a:rPr lang="de-DE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gesellschaftswissenschaft-liches</a:t>
            </a:r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Kernstudium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60 </a:t>
            </a:r>
            <a:r>
              <a:rPr lang="de-DE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endParaRPr lang="de-DE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Abgerundetes Rechteck 20"/>
          <p:cNvSpPr/>
          <p:nvPr/>
        </p:nvSpPr>
        <p:spPr>
          <a:xfrm>
            <a:off x="5938756" y="2932088"/>
            <a:ext cx="2220600" cy="940381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6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de-DE" sz="14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Bildungs- und </a:t>
            </a:r>
            <a:r>
              <a:rPr lang="de-DE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gesellschaftswissenschaft-liches</a:t>
            </a:r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Kernstudium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60 </a:t>
            </a:r>
            <a:r>
              <a:rPr lang="de-DE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endParaRPr lang="de-DE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Abgerundetes Rechteck 21"/>
          <p:cNvSpPr/>
          <p:nvPr/>
        </p:nvSpPr>
        <p:spPr>
          <a:xfrm>
            <a:off x="643810" y="4719477"/>
            <a:ext cx="2220600" cy="452894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Kurzfach</a:t>
            </a:r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 Deutsch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35 </a:t>
            </a:r>
            <a:r>
              <a:rPr lang="de-DE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endParaRPr lang="de-DE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Abgerundetes Rechteck 22"/>
          <p:cNvSpPr/>
          <p:nvPr/>
        </p:nvSpPr>
        <p:spPr>
          <a:xfrm>
            <a:off x="643810" y="5367304"/>
            <a:ext cx="2220600" cy="452894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Kurzfach</a:t>
            </a:r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 Wahlfach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35 </a:t>
            </a:r>
            <a:r>
              <a:rPr lang="de-DE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endParaRPr lang="de-DE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Abgerundetes Rechteck 23"/>
          <p:cNvSpPr/>
          <p:nvPr/>
        </p:nvSpPr>
        <p:spPr>
          <a:xfrm>
            <a:off x="3291283" y="4071650"/>
            <a:ext cx="2220600" cy="452894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Kurzfach</a:t>
            </a:r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 Mathematik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35 </a:t>
            </a:r>
            <a:r>
              <a:rPr lang="de-DE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endParaRPr lang="de-DE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Abgerundetes Rechteck 24"/>
          <p:cNvSpPr/>
          <p:nvPr/>
        </p:nvSpPr>
        <p:spPr>
          <a:xfrm>
            <a:off x="3291283" y="4719477"/>
            <a:ext cx="2220600" cy="452894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Langfach</a:t>
            </a:r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Deutsch</a:t>
            </a: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 </a:t>
            </a:r>
            <a:r>
              <a:rPr lang="de-DE" sz="14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endParaRPr lang="de-DE" sz="1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Abgerundetes Rechteck 25"/>
          <p:cNvSpPr/>
          <p:nvPr/>
        </p:nvSpPr>
        <p:spPr>
          <a:xfrm>
            <a:off x="3291283" y="5367304"/>
            <a:ext cx="2220600" cy="452894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Kurzfach</a:t>
            </a:r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 Wahlfach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35 </a:t>
            </a:r>
            <a:r>
              <a:rPr lang="de-DE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endParaRPr lang="de-DE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Abgerundetes Rechteck 26"/>
          <p:cNvSpPr/>
          <p:nvPr/>
        </p:nvSpPr>
        <p:spPr>
          <a:xfrm>
            <a:off x="5938756" y="4066600"/>
            <a:ext cx="2220600" cy="452894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Kurzfach</a:t>
            </a:r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 Mathematik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35 </a:t>
            </a:r>
            <a:r>
              <a:rPr lang="de-DE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endParaRPr lang="de-DE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Abgerundetes Rechteck 27"/>
          <p:cNvSpPr/>
          <p:nvPr/>
        </p:nvSpPr>
        <p:spPr>
          <a:xfrm>
            <a:off x="5927884" y="4713625"/>
            <a:ext cx="2220600" cy="452894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Kurzfach</a:t>
            </a:r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 Deutsch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35 </a:t>
            </a:r>
            <a:r>
              <a:rPr lang="de-DE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endParaRPr lang="de-DE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Abgerundetes Rechteck 28"/>
          <p:cNvSpPr/>
          <p:nvPr/>
        </p:nvSpPr>
        <p:spPr>
          <a:xfrm>
            <a:off x="5927884" y="5360650"/>
            <a:ext cx="2220600" cy="452894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Langfach</a:t>
            </a:r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Wahlfach</a:t>
            </a: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 </a:t>
            </a:r>
            <a:r>
              <a:rPr lang="de-DE" sz="14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endParaRPr lang="de-DE" sz="1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25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/>
              <a:t>Aufbau und Struktur der Lehramtsstudiengänge infolge der Novellierung des </a:t>
            </a:r>
            <a:r>
              <a:rPr lang="de-DE" dirty="0" err="1"/>
              <a:t>HLbG</a:t>
            </a:r>
            <a:r>
              <a:rPr lang="de-DE" dirty="0"/>
              <a:t> | Zentrum für Lehrer:innenbildung | </a:t>
            </a:r>
            <a:r>
              <a:rPr lang="de-DE" dirty="0" smtClean="0"/>
              <a:t>Stand: Dezember 2023 </a:t>
            </a:r>
            <a:r>
              <a:rPr lang="de-DE" dirty="0"/>
              <a:t>|</a:t>
            </a:r>
          </a:p>
        </p:txBody>
      </p:sp>
      <p:sp>
        <p:nvSpPr>
          <p:cNvPr id="3" name="Rechteck 2"/>
          <p:cNvSpPr/>
          <p:nvPr/>
        </p:nvSpPr>
        <p:spPr>
          <a:xfrm>
            <a:off x="396240" y="850315"/>
            <a:ext cx="77522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6. Struktur und Aufbau des Praxissemesters</a:t>
            </a:r>
            <a:endParaRPr lang="de-DE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643810" y="1257444"/>
            <a:ext cx="1337390" cy="3990832"/>
          </a:xfrm>
          <a:prstGeom prst="roundRect">
            <a:avLst/>
          </a:prstGeom>
          <a:solidFill>
            <a:srgbClr val="D0A4B4">
              <a:alpha val="97000"/>
            </a:srgbClr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Praxis-semester</a:t>
            </a:r>
            <a:endParaRPr lang="de-DE" sz="1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de-DE" sz="14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 </a:t>
            </a:r>
            <a:r>
              <a:rPr lang="de-DE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r>
              <a:rPr lang="de-DE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Abgerundetes Rechteck 19"/>
          <p:cNvSpPr/>
          <p:nvPr/>
        </p:nvSpPr>
        <p:spPr>
          <a:xfrm>
            <a:off x="2630337" y="1301824"/>
            <a:ext cx="2220600" cy="1088952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6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de-DE" sz="14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Grundpraktikum</a:t>
            </a:r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 </a:t>
            </a:r>
            <a:r>
              <a:rPr lang="de-DE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endParaRPr lang="de-DE" sz="14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de-DE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Abgerundetes Rechteck 20"/>
          <p:cNvSpPr/>
          <p:nvPr/>
        </p:nvSpPr>
        <p:spPr>
          <a:xfrm>
            <a:off x="2630337" y="2792012"/>
            <a:ext cx="2220600" cy="2465607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6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de-DE" sz="14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Praxissemester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(Langphase)</a:t>
            </a:r>
          </a:p>
          <a:p>
            <a:pPr algn="ctr"/>
            <a:r>
              <a:rPr lang="de-DE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 </a:t>
            </a:r>
            <a:r>
              <a:rPr lang="de-DE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endParaRPr lang="de-DE" sz="14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de-DE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Abgerundetes Rechteck 27"/>
          <p:cNvSpPr/>
          <p:nvPr/>
        </p:nvSpPr>
        <p:spPr>
          <a:xfrm>
            <a:off x="5486400" y="1301824"/>
            <a:ext cx="3195484" cy="1088951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Für alle Lehramtsstudierenden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 2. oder 3. Semester</a:t>
            </a:r>
          </a:p>
        </p:txBody>
      </p:sp>
      <p:cxnSp>
        <p:nvCxnSpPr>
          <p:cNvPr id="5" name="Gerade Verbindung mit Pfeil 4"/>
          <p:cNvCxnSpPr/>
          <p:nvPr/>
        </p:nvCxnSpPr>
        <p:spPr>
          <a:xfrm>
            <a:off x="4899797" y="1990441"/>
            <a:ext cx="551417" cy="155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/>
          <p:nvPr/>
        </p:nvCxnSpPr>
        <p:spPr>
          <a:xfrm>
            <a:off x="2030060" y="1991134"/>
            <a:ext cx="551417" cy="155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/>
          <p:nvPr/>
        </p:nvCxnSpPr>
        <p:spPr>
          <a:xfrm>
            <a:off x="2030060" y="4024816"/>
            <a:ext cx="551417" cy="155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/>
          <p:nvPr/>
        </p:nvCxnSpPr>
        <p:spPr>
          <a:xfrm>
            <a:off x="4899796" y="4866603"/>
            <a:ext cx="551417" cy="155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/>
          <p:nvPr/>
        </p:nvCxnSpPr>
        <p:spPr>
          <a:xfrm>
            <a:off x="4899797" y="4024815"/>
            <a:ext cx="551417" cy="155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/>
          <p:nvPr/>
        </p:nvCxnSpPr>
        <p:spPr>
          <a:xfrm>
            <a:off x="4899797" y="3129466"/>
            <a:ext cx="551417" cy="155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Abgerundetes Rechteck 34"/>
          <p:cNvSpPr/>
          <p:nvPr/>
        </p:nvSpPr>
        <p:spPr>
          <a:xfrm>
            <a:off x="5500074" y="2801353"/>
            <a:ext cx="3195484" cy="763345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Lehramt an Grundschulen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im </a:t>
            </a:r>
            <a:r>
              <a:rPr lang="de-DE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oder 5. Semester</a:t>
            </a:r>
          </a:p>
        </p:txBody>
      </p:sp>
      <p:sp>
        <p:nvSpPr>
          <p:cNvPr id="36" name="Abgerundetes Rechteck 35"/>
          <p:cNvSpPr/>
          <p:nvPr/>
        </p:nvSpPr>
        <p:spPr>
          <a:xfrm>
            <a:off x="5500074" y="3643142"/>
            <a:ext cx="3195484" cy="763345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Lehramt an Hauptschulen und Realschulen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im </a:t>
            </a:r>
            <a:r>
              <a:rPr lang="de-DE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oder 5. Semester</a:t>
            </a:r>
          </a:p>
        </p:txBody>
      </p:sp>
      <p:sp>
        <p:nvSpPr>
          <p:cNvPr id="37" name="Abgerundetes Rechteck 36"/>
          <p:cNvSpPr/>
          <p:nvPr/>
        </p:nvSpPr>
        <p:spPr>
          <a:xfrm>
            <a:off x="5500074" y="4484931"/>
            <a:ext cx="3195484" cy="763345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Lehramt an Gymnasien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im 5. oder 6. Semester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544992" y="5405359"/>
            <a:ext cx="66273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Achtung Verwechslungsgefahr! Praxissemester Modellversuch </a:t>
            </a:r>
            <a:r>
              <a:rPr lang="de-DE" sz="1400" b="1" dirty="0">
                <a:latin typeface="Calibri" panose="020F0502020204030204" pitchFamily="34" charset="0"/>
                <a:cs typeface="Calibri" panose="020F0502020204030204" pitchFamily="34" charset="0"/>
              </a:rPr>
              <a:t>≠ 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Praxissemester 2023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Das neue Praxissemester umfasst in allen Studiengängen 30 </a:t>
            </a:r>
            <a:r>
              <a:rPr lang="de-D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 (davon umfasst das Grundpraktikum im ersten Teil des Studiums 10 </a:t>
            </a:r>
            <a:r>
              <a:rPr lang="de-D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 und das Praxissemester im zweiten Teil des Studiums 20 </a:t>
            </a:r>
            <a:r>
              <a:rPr 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endParaRPr 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80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/>
              <a:t>Aufbau und Struktur der Lehramtsstudiengänge infolge der Novellierung des </a:t>
            </a:r>
            <a:r>
              <a:rPr lang="de-DE" dirty="0" err="1"/>
              <a:t>HLbG</a:t>
            </a:r>
            <a:r>
              <a:rPr lang="de-DE" dirty="0"/>
              <a:t> | Zentrum für Lehrer:innenbildung | </a:t>
            </a:r>
            <a:r>
              <a:rPr lang="de-DE" dirty="0" smtClean="0"/>
              <a:t>Stand: Dezember 2023 </a:t>
            </a:r>
            <a:r>
              <a:rPr lang="de-DE" dirty="0"/>
              <a:t>|</a:t>
            </a:r>
          </a:p>
        </p:txBody>
      </p:sp>
      <p:sp>
        <p:nvSpPr>
          <p:cNvPr id="3" name="Rechteck 2"/>
          <p:cNvSpPr/>
          <p:nvPr/>
        </p:nvSpPr>
        <p:spPr>
          <a:xfrm>
            <a:off x="396240" y="850315"/>
            <a:ext cx="77522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6. Struktur und Aufbau des Praxissemesters</a:t>
            </a:r>
            <a:endParaRPr lang="de-DE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643810" y="1257444"/>
            <a:ext cx="1337390" cy="3990832"/>
          </a:xfrm>
          <a:prstGeom prst="roundRect">
            <a:avLst/>
          </a:prstGeom>
          <a:solidFill>
            <a:srgbClr val="D0A4B4">
              <a:alpha val="97000"/>
            </a:srgbClr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Praxis-semester</a:t>
            </a:r>
            <a:endParaRPr lang="de-DE" sz="1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de-DE" sz="14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 </a:t>
            </a:r>
            <a:r>
              <a:rPr lang="de-DE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r>
              <a:rPr lang="de-DE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Abgerundetes Rechteck 19"/>
          <p:cNvSpPr/>
          <p:nvPr/>
        </p:nvSpPr>
        <p:spPr>
          <a:xfrm>
            <a:off x="2468210" y="1301824"/>
            <a:ext cx="1684488" cy="1088952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6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de-DE" sz="14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Grundpraktikum</a:t>
            </a:r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 </a:t>
            </a:r>
            <a:r>
              <a:rPr lang="de-DE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endParaRPr lang="de-DE" sz="14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de-DE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Abgerundetes Rechteck 20"/>
          <p:cNvSpPr/>
          <p:nvPr/>
        </p:nvSpPr>
        <p:spPr>
          <a:xfrm>
            <a:off x="2468210" y="2620945"/>
            <a:ext cx="1751163" cy="2627332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6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de-DE" sz="14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Praxissemester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(Langphase)</a:t>
            </a:r>
          </a:p>
          <a:p>
            <a:pPr algn="ctr"/>
            <a:r>
              <a:rPr lang="de-DE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 </a:t>
            </a:r>
            <a:r>
              <a:rPr lang="de-DE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endParaRPr lang="de-DE" sz="14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de-DE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Abgerundetes Rechteck 27"/>
          <p:cNvSpPr/>
          <p:nvPr/>
        </p:nvSpPr>
        <p:spPr>
          <a:xfrm>
            <a:off x="4672493" y="1273141"/>
            <a:ext cx="3541938" cy="1088951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Für alle Lehramtsstudierenden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 </a:t>
            </a:r>
            <a:r>
              <a:rPr lang="de-DE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im Kernstudium</a:t>
            </a:r>
          </a:p>
        </p:txBody>
      </p:sp>
      <p:cxnSp>
        <p:nvCxnSpPr>
          <p:cNvPr id="30" name="Gerade Verbindung mit Pfeil 29"/>
          <p:cNvCxnSpPr/>
          <p:nvPr/>
        </p:nvCxnSpPr>
        <p:spPr>
          <a:xfrm flipV="1">
            <a:off x="2042860" y="1853473"/>
            <a:ext cx="389290" cy="693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/>
          <p:nvPr/>
        </p:nvCxnSpPr>
        <p:spPr>
          <a:xfrm flipV="1">
            <a:off x="2047005" y="3868865"/>
            <a:ext cx="389290" cy="1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Abgerundetes Rechteck 34"/>
          <p:cNvSpPr/>
          <p:nvPr/>
        </p:nvSpPr>
        <p:spPr>
          <a:xfrm>
            <a:off x="4672493" y="2620944"/>
            <a:ext cx="394807" cy="763345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L1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396240" y="5453467"/>
            <a:ext cx="69130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Verteilung der </a:t>
            </a:r>
            <a:r>
              <a:rPr lang="de-D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 im Praxissemester: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Grundpraktikum L1, L2, 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L3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: Kernstudium (10 </a:t>
            </a:r>
            <a:r>
              <a:rPr lang="de-D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Praxissemester L1: Deutsch (7 </a:t>
            </a:r>
            <a:r>
              <a:rPr lang="de-D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), Mathematik (7 </a:t>
            </a:r>
            <a:r>
              <a:rPr lang="de-D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), Kernstudium (6 </a:t>
            </a:r>
            <a:r>
              <a:rPr lang="de-D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Praxissemester L2, L3: Fach 1 (10 </a:t>
            </a:r>
            <a:r>
              <a:rPr lang="de-D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), Fach 2 (10 </a:t>
            </a:r>
            <a:r>
              <a:rPr lang="de-D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cxnSp>
        <p:nvCxnSpPr>
          <p:cNvPr id="22" name="Gerade Verbindung mit Pfeil 21"/>
          <p:cNvCxnSpPr/>
          <p:nvPr/>
        </p:nvCxnSpPr>
        <p:spPr>
          <a:xfrm flipV="1">
            <a:off x="4250418" y="1845607"/>
            <a:ext cx="389290" cy="693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bgerundetes Rechteck 22"/>
          <p:cNvSpPr/>
          <p:nvPr/>
        </p:nvSpPr>
        <p:spPr>
          <a:xfrm>
            <a:off x="4672493" y="3503723"/>
            <a:ext cx="394807" cy="763345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L2</a:t>
            </a:r>
          </a:p>
        </p:txBody>
      </p:sp>
      <p:sp>
        <p:nvSpPr>
          <p:cNvPr id="24" name="Abgerundetes Rechteck 23"/>
          <p:cNvSpPr/>
          <p:nvPr/>
        </p:nvSpPr>
        <p:spPr>
          <a:xfrm>
            <a:off x="4672493" y="4461322"/>
            <a:ext cx="394807" cy="763345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L3</a:t>
            </a:r>
          </a:p>
        </p:txBody>
      </p:sp>
      <p:cxnSp>
        <p:nvCxnSpPr>
          <p:cNvPr id="26" name="Gerade Verbindung mit Pfeil 25"/>
          <p:cNvCxnSpPr/>
          <p:nvPr/>
        </p:nvCxnSpPr>
        <p:spPr>
          <a:xfrm flipV="1">
            <a:off x="4250418" y="3873890"/>
            <a:ext cx="389290" cy="1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/>
          <p:nvPr/>
        </p:nvCxnSpPr>
        <p:spPr>
          <a:xfrm flipV="1">
            <a:off x="4250418" y="4836212"/>
            <a:ext cx="389290" cy="1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/>
          <p:nvPr/>
        </p:nvCxnSpPr>
        <p:spPr>
          <a:xfrm flipV="1">
            <a:off x="4250418" y="3002616"/>
            <a:ext cx="389290" cy="1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Abgerundetes Rechteck 38"/>
          <p:cNvSpPr/>
          <p:nvPr/>
        </p:nvSpPr>
        <p:spPr>
          <a:xfrm>
            <a:off x="5241474" y="2620944"/>
            <a:ext cx="911676" cy="763345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Deutsch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 </a:t>
            </a:r>
            <a:r>
              <a:rPr lang="de-DE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endParaRPr lang="de-DE" sz="14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Abgerundetes Rechteck 42"/>
          <p:cNvSpPr/>
          <p:nvPr/>
        </p:nvSpPr>
        <p:spPr>
          <a:xfrm>
            <a:off x="6272114" y="2620942"/>
            <a:ext cx="911676" cy="763345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Mathe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 </a:t>
            </a:r>
            <a:r>
              <a:rPr lang="de-DE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endParaRPr lang="de-DE" sz="14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Abgerundetes Rechteck 43"/>
          <p:cNvSpPr/>
          <p:nvPr/>
        </p:nvSpPr>
        <p:spPr>
          <a:xfrm>
            <a:off x="7302755" y="2620942"/>
            <a:ext cx="911676" cy="763345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Kern</a:t>
            </a:r>
          </a:p>
          <a:p>
            <a:pPr algn="ctr"/>
            <a:r>
              <a:rPr lang="de-DE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endParaRPr lang="de-DE" sz="14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Abgerundetes Rechteck 44"/>
          <p:cNvSpPr/>
          <p:nvPr/>
        </p:nvSpPr>
        <p:spPr>
          <a:xfrm>
            <a:off x="5241474" y="3503723"/>
            <a:ext cx="1368876" cy="763345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Fach 1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 </a:t>
            </a:r>
            <a:r>
              <a:rPr lang="de-DE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endParaRPr lang="de-DE" sz="14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Abgerundetes Rechteck 45"/>
          <p:cNvSpPr/>
          <p:nvPr/>
        </p:nvSpPr>
        <p:spPr>
          <a:xfrm>
            <a:off x="6836758" y="3516395"/>
            <a:ext cx="1368876" cy="763345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Fach 2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 </a:t>
            </a:r>
            <a:r>
              <a:rPr lang="de-DE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endParaRPr lang="de-DE" sz="14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Abgerundetes Rechteck 46"/>
          <p:cNvSpPr/>
          <p:nvPr/>
        </p:nvSpPr>
        <p:spPr>
          <a:xfrm>
            <a:off x="5241474" y="4454541"/>
            <a:ext cx="1368876" cy="763345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Fach 1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 </a:t>
            </a:r>
            <a:r>
              <a:rPr lang="de-DE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endParaRPr lang="de-DE" sz="14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Abgerundetes Rechteck 47"/>
          <p:cNvSpPr/>
          <p:nvPr/>
        </p:nvSpPr>
        <p:spPr>
          <a:xfrm>
            <a:off x="6836758" y="4484931"/>
            <a:ext cx="1368876" cy="763345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Fach 2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 </a:t>
            </a:r>
            <a:r>
              <a:rPr lang="de-DE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endParaRPr lang="de-DE" sz="14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58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/>
              <a:t>Aufbau und Struktur der Lehramtsstudiengänge infolge der Novellierung des </a:t>
            </a:r>
            <a:r>
              <a:rPr lang="de-DE" dirty="0" err="1"/>
              <a:t>HLbG</a:t>
            </a:r>
            <a:r>
              <a:rPr lang="de-DE" dirty="0"/>
              <a:t> | Zentrum für Lehrer:innenbildung | </a:t>
            </a:r>
            <a:r>
              <a:rPr lang="de-DE" dirty="0" smtClean="0"/>
              <a:t>Stand: Dezember 2023 </a:t>
            </a:r>
            <a:r>
              <a:rPr lang="de-DE" dirty="0"/>
              <a:t>|</a:t>
            </a:r>
          </a:p>
        </p:txBody>
      </p:sp>
      <p:sp>
        <p:nvSpPr>
          <p:cNvPr id="3" name="Rechteck 2"/>
          <p:cNvSpPr/>
          <p:nvPr/>
        </p:nvSpPr>
        <p:spPr>
          <a:xfrm>
            <a:off x="396240" y="850315"/>
            <a:ext cx="77522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7. Allgemeine Änderungen und inhaltliche Eckpunkte der HLbG-Novelle</a:t>
            </a:r>
            <a:endParaRPr lang="de-DE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64042" y="1340234"/>
            <a:ext cx="7820320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Tx/>
              <a:buAutoNum type="arabicPeriod"/>
              <a:defRPr/>
            </a:pP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Keine Anhebung der Regelstudienzeit </a:t>
            </a:r>
          </a:p>
          <a:p>
            <a:pPr marL="457200" indent="-457200">
              <a:spcBef>
                <a:spcPts val="600"/>
              </a:spcBef>
              <a:buFontTx/>
              <a:buAutoNum type="arabicPeriod"/>
              <a:defRPr/>
            </a:pP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Einführung eines Langfachs in L1 (Vorgabe: mindestens 50 </a:t>
            </a:r>
            <a:r>
              <a:rPr lang="de-D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457200" indent="-457200">
              <a:spcBef>
                <a:spcPts val="600"/>
              </a:spcBef>
              <a:buFontTx/>
              <a:buAutoNum type="arabicPeriod"/>
              <a:defRPr/>
            </a:pP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Einführung eines Praxissemesters in allen Lehramtsstudiengängen (keine SPS mehr)</a:t>
            </a:r>
          </a:p>
          <a:p>
            <a:pPr>
              <a:spcBef>
                <a:spcPts val="0"/>
              </a:spcBef>
              <a:defRPr/>
            </a:pP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de-DE" sz="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 startAt="4"/>
              <a:defRPr/>
            </a:pP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Abschaffen der Zwischenprüfung (Einfluss auf die </a:t>
            </a:r>
            <a:r>
              <a:rPr 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BaföG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-Regelungen)</a:t>
            </a:r>
          </a:p>
          <a:p>
            <a:pPr marL="457200" indent="-457200">
              <a:spcBef>
                <a:spcPts val="600"/>
              </a:spcBef>
              <a:buFontTx/>
              <a:buAutoNum type="arabicPeriod" startAt="4"/>
              <a:defRPr/>
            </a:pP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Abschaffen 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des Orientierungspraktikums bei L3</a:t>
            </a:r>
          </a:p>
          <a:p>
            <a:pPr marL="457200" indent="-457200">
              <a:spcBef>
                <a:spcPts val="600"/>
              </a:spcBef>
              <a:buFontTx/>
              <a:buAutoNum type="arabicPeriod" startAt="4"/>
              <a:defRPr/>
            </a:pP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Einführung des 8-wöchigen Betriebspraktikums in allen Lehramtsstudiengängen (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Wird von der Prüfungsstelle Kassel der Hessischen Lehrkräfteakademie anerkannt, muss bis zur Meldung der Ersten Staatsprüfung vorliegen.)</a:t>
            </a:r>
            <a:endParaRPr 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Bef>
                <a:spcPts val="600"/>
              </a:spcBef>
              <a:buFontTx/>
              <a:buAutoNum type="arabicPeriod" startAt="4"/>
              <a:defRPr/>
            </a:pP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Einführung eines (digitalen) phasenübergreifenden Portfolios</a:t>
            </a:r>
          </a:p>
          <a:p>
            <a:pPr marL="457200" indent="-457200">
              <a:spcBef>
                <a:spcPts val="600"/>
              </a:spcBef>
              <a:buFontTx/>
              <a:buAutoNum type="arabicPeriod" startAt="4"/>
              <a:defRPr/>
            </a:pP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Einführung eines förderpädagogischen Studienganges in Kassel (L5, mit voraussichtlichem Start zum Wintersemester 2024/2025 und den Förderschwerpunkten „Emotionale und soziale Entwicklung“ und „Lernen“)</a:t>
            </a:r>
          </a:p>
          <a:p>
            <a:pPr>
              <a:spcBef>
                <a:spcPts val="0"/>
              </a:spcBef>
              <a:defRPr/>
            </a:pPr>
            <a:endParaRPr 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 startAt="9"/>
              <a:defRPr/>
            </a:pP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Allgemeine Bestimmungen für fachbezogene Modulprüfungsordnungen der Lehramtsteilstudiengänge für L1, L2 sowie L3 (AB Lehramt) an der Universität Kassel </a:t>
            </a:r>
          </a:p>
          <a:p>
            <a:pPr marL="457200" indent="-457200">
              <a:spcBef>
                <a:spcPts val="600"/>
              </a:spcBef>
              <a:buFontTx/>
              <a:buAutoNum type="arabicPeriod" startAt="9"/>
              <a:defRPr/>
            </a:pP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Einführung von Querschnittsthemen</a:t>
            </a:r>
            <a:endParaRPr lang="de-DE" sz="16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Aufbau und Struktur der Lehramtsstudiengänge infolge der Novellierung des </a:t>
            </a:r>
            <a:r>
              <a:rPr lang="de-DE" dirty="0" err="1" smtClean="0"/>
              <a:t>HLbG</a:t>
            </a:r>
            <a:r>
              <a:rPr lang="de-DE" dirty="0" smtClean="0"/>
              <a:t> </a:t>
            </a:r>
            <a:r>
              <a:rPr lang="de-DE" dirty="0"/>
              <a:t>| Zentrum für Lehrer:innenbildung | </a:t>
            </a:r>
            <a:r>
              <a:rPr lang="de-DE" dirty="0" smtClean="0"/>
              <a:t>Stand: Dezember 2023 </a:t>
            </a:r>
            <a:r>
              <a:rPr lang="de-DE" dirty="0"/>
              <a:t>|</a:t>
            </a:r>
          </a:p>
        </p:txBody>
      </p:sp>
      <p:sp>
        <p:nvSpPr>
          <p:cNvPr id="3" name="Rechteck 2"/>
          <p:cNvSpPr/>
          <p:nvPr/>
        </p:nvSpPr>
        <p:spPr>
          <a:xfrm>
            <a:off x="396240" y="850315"/>
            <a:ext cx="743331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1. Allgemeine Informationen zu den Lehramtsstudiengängen</a:t>
            </a:r>
            <a:endParaRPr lang="de-DE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64042" y="1437330"/>
            <a:ext cx="78203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Das Bildungs- und gesellschaftswissenschaftliche Kernstudium ist Pflichtfach in allen Lehramtsstudiengängen.</a:t>
            </a:r>
          </a:p>
          <a:p>
            <a:endParaRPr lang="de-DE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Die Einschreibung für das grundständige Lehramtsstudium ist nur zum Wintersemester möglich.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Die 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Einschreibung für das Studium mit dem Ziel der Erweiterungs- oder Zusatzprüfung ist 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zum Wintersemester 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und 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zum Sommersemester 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möglich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de-DE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Die Modulprüfungsordnungen der 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eilstudiengänge werden ergänzt durch die Allgemeinen Bestimmungen und sind nur mit diesen 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zusammen gültig: 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://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www.uni-kassel.de/uni/index.php?eID=dumpFile&amp;t=f&amp;f=17974&amp;token=61b20e3b286208a7d38aa93e26bf2a9d40c379da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35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/>
              <a:t>Aufbau und Struktur der Lehramtsstudiengänge infolge der Novellierung des </a:t>
            </a:r>
            <a:r>
              <a:rPr lang="de-DE" dirty="0" err="1"/>
              <a:t>HLbG</a:t>
            </a:r>
            <a:r>
              <a:rPr lang="de-DE" dirty="0"/>
              <a:t> | Zentrum für Lehrer:innenbildung | </a:t>
            </a:r>
            <a:r>
              <a:rPr lang="de-DE" dirty="0" smtClean="0"/>
              <a:t>Stand: Dezember 2023 </a:t>
            </a:r>
            <a:r>
              <a:rPr lang="de-DE" dirty="0"/>
              <a:t>|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711096"/>
              </p:ext>
            </p:extLst>
          </p:nvPr>
        </p:nvGraphicFramePr>
        <p:xfrm>
          <a:off x="495168" y="4247041"/>
          <a:ext cx="782032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1391">
                  <a:extLst>
                    <a:ext uri="{9D8B030D-6E8A-4147-A177-3AD203B41FA5}">
                      <a16:colId xmlns:a16="http://schemas.microsoft.com/office/drawing/2014/main" val="3906260855"/>
                    </a:ext>
                  </a:extLst>
                </a:gridCol>
                <a:gridCol w="486508">
                  <a:extLst>
                    <a:ext uri="{9D8B030D-6E8A-4147-A177-3AD203B41FA5}">
                      <a16:colId xmlns:a16="http://schemas.microsoft.com/office/drawing/2014/main" val="1794016220"/>
                    </a:ext>
                  </a:extLst>
                </a:gridCol>
                <a:gridCol w="509953">
                  <a:extLst>
                    <a:ext uri="{9D8B030D-6E8A-4147-A177-3AD203B41FA5}">
                      <a16:colId xmlns:a16="http://schemas.microsoft.com/office/drawing/2014/main" val="3595740241"/>
                    </a:ext>
                  </a:extLst>
                </a:gridCol>
                <a:gridCol w="509954">
                  <a:extLst>
                    <a:ext uri="{9D8B030D-6E8A-4147-A177-3AD203B41FA5}">
                      <a16:colId xmlns:a16="http://schemas.microsoft.com/office/drawing/2014/main" val="110821457"/>
                    </a:ext>
                  </a:extLst>
                </a:gridCol>
                <a:gridCol w="509954">
                  <a:extLst>
                    <a:ext uri="{9D8B030D-6E8A-4147-A177-3AD203B41FA5}">
                      <a16:colId xmlns:a16="http://schemas.microsoft.com/office/drawing/2014/main" val="858433181"/>
                    </a:ext>
                  </a:extLst>
                </a:gridCol>
                <a:gridCol w="504092">
                  <a:extLst>
                    <a:ext uri="{9D8B030D-6E8A-4147-A177-3AD203B41FA5}">
                      <a16:colId xmlns:a16="http://schemas.microsoft.com/office/drawing/2014/main" val="464309714"/>
                    </a:ext>
                  </a:extLst>
                </a:gridCol>
                <a:gridCol w="509954">
                  <a:extLst>
                    <a:ext uri="{9D8B030D-6E8A-4147-A177-3AD203B41FA5}">
                      <a16:colId xmlns:a16="http://schemas.microsoft.com/office/drawing/2014/main" val="3303319680"/>
                    </a:ext>
                  </a:extLst>
                </a:gridCol>
                <a:gridCol w="498231">
                  <a:extLst>
                    <a:ext uri="{9D8B030D-6E8A-4147-A177-3AD203B41FA5}">
                      <a16:colId xmlns:a16="http://schemas.microsoft.com/office/drawing/2014/main" val="141178224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179037473"/>
                    </a:ext>
                  </a:extLst>
                </a:gridCol>
                <a:gridCol w="504983">
                  <a:extLst>
                    <a:ext uri="{9D8B030D-6E8A-4147-A177-3AD203B41FA5}">
                      <a16:colId xmlns:a16="http://schemas.microsoft.com/office/drawing/2014/main" val="36470051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Fachsemester</a:t>
                      </a:r>
                      <a:endParaRPr lang="de-DE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</a:t>
                      </a:r>
                      <a:endParaRPr lang="de-DE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</a:t>
                      </a:r>
                      <a:endParaRPr lang="de-DE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</a:t>
                      </a:r>
                      <a:endParaRPr lang="de-DE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</a:t>
                      </a:r>
                      <a:endParaRPr lang="de-DE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</a:t>
                      </a:r>
                      <a:endParaRPr lang="de-DE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</a:t>
                      </a:r>
                      <a:endParaRPr lang="de-DE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</a:t>
                      </a:r>
                      <a:endParaRPr lang="de-DE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</a:t>
                      </a:r>
                      <a:endParaRPr lang="de-DE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</a:t>
                      </a:r>
                      <a:endParaRPr lang="de-DE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447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sz="160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Credits</a:t>
                      </a:r>
                      <a:endParaRPr lang="de-DE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de-DE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  <a:endParaRPr lang="de-DE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  <a:endParaRPr lang="de-DE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120</a:t>
                      </a:r>
                      <a:endParaRPr lang="de-DE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150</a:t>
                      </a:r>
                      <a:endParaRPr lang="de-DE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</a:t>
                      </a:r>
                      <a:endParaRPr lang="de-DE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210</a:t>
                      </a:r>
                      <a:endParaRPr lang="de-DE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240</a:t>
                      </a:r>
                      <a:endParaRPr lang="de-DE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80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Lehramt an Grundschulen</a:t>
                      </a:r>
                      <a:endParaRPr lang="de-DE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de-DE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0A4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  <a:endParaRPr lang="de-DE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0A4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  <a:endParaRPr lang="de-DE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0A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120</a:t>
                      </a:r>
                    </a:p>
                  </a:txBody>
                  <a:tcPr>
                    <a:solidFill>
                      <a:srgbClr val="D0A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150</a:t>
                      </a:r>
                    </a:p>
                  </a:txBody>
                  <a:tcPr>
                    <a:solidFill>
                      <a:srgbClr val="D0A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</a:t>
                      </a:r>
                    </a:p>
                  </a:txBody>
                  <a:tcPr>
                    <a:solidFill>
                      <a:srgbClr val="D0A4B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/>
                      <a:endParaRPr lang="de-DE" sz="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pattFill prst="trellis">
                      <a:fgClr>
                        <a:srgbClr val="D0A4B4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BF7F7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B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378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Lehramt an Hauptschulen und Realschulen</a:t>
                      </a:r>
                      <a:endParaRPr lang="de-DE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de-DE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0A4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  <a:endParaRPr lang="de-DE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0A4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  <a:endParaRPr lang="de-DE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0A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120</a:t>
                      </a:r>
                    </a:p>
                  </a:txBody>
                  <a:tcPr>
                    <a:solidFill>
                      <a:srgbClr val="D0A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150</a:t>
                      </a:r>
                    </a:p>
                  </a:txBody>
                  <a:tcPr>
                    <a:solidFill>
                      <a:srgbClr val="D0A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</a:t>
                      </a:r>
                    </a:p>
                  </a:txBody>
                  <a:tcPr>
                    <a:solidFill>
                      <a:srgbClr val="D0A4B4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pattFill prst="trellis">
                      <a:fgClr>
                        <a:srgbClr val="D0A4B4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BF7F7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B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264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Lehramt an Gymnasien</a:t>
                      </a:r>
                      <a:endParaRPr lang="de-DE" sz="14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de-DE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0A4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  <a:endParaRPr lang="de-DE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0A4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  <a:endParaRPr lang="de-DE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0A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120</a:t>
                      </a:r>
                    </a:p>
                  </a:txBody>
                  <a:tcPr>
                    <a:solidFill>
                      <a:srgbClr val="D0A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150</a:t>
                      </a:r>
                    </a:p>
                  </a:txBody>
                  <a:tcPr>
                    <a:solidFill>
                      <a:srgbClr val="D0A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</a:t>
                      </a:r>
                    </a:p>
                  </a:txBody>
                  <a:tcPr>
                    <a:solidFill>
                      <a:srgbClr val="D0A4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210</a:t>
                      </a:r>
                      <a:endParaRPr lang="de-DE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0A4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240</a:t>
                      </a:r>
                      <a:endParaRPr lang="de-DE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0A4B4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pattFill prst="trellis">
                      <a:fgClr>
                        <a:srgbClr val="D0A4B4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320993822"/>
                  </a:ext>
                </a:extLst>
              </a:tr>
            </a:tbl>
          </a:graphicData>
        </a:graphic>
      </p:graphicFrame>
      <p:sp>
        <p:nvSpPr>
          <p:cNvPr id="3" name="Rechteck 2"/>
          <p:cNvSpPr/>
          <p:nvPr/>
        </p:nvSpPr>
        <p:spPr>
          <a:xfrm>
            <a:off x="396240" y="850315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2. Regelstudienzeit</a:t>
            </a:r>
            <a:endParaRPr lang="de-DE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11642" y="1284930"/>
            <a:ext cx="782032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L1: Lehramt an Grundschulen und </a:t>
            </a:r>
          </a:p>
          <a:p>
            <a:r>
              <a:rPr lang="de-DE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L2: Lehramt an Hauptschulen und Realschulen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Die Regelstudienzeit für das Studium für das Lehramt an Grundschulen sowie für das Studium für das Lehramt an Hauptschulen und Realschulen beträgt </a:t>
            </a:r>
            <a:r>
              <a:rPr lang="de-DE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sieben Semester 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(dreieinhalb Jahre), wobei das letzte Semester das Prüfungssemester ist (vgl. </a:t>
            </a:r>
            <a:r>
              <a:rPr 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HLbG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§ 10 und § 11).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Bis zur Meldung zur Ersten Staatsprüfung sind für das Lehramt an Grundschulen sowie für das Lehramt an Hauptschulen und Realschulen insgesamt </a:t>
            </a:r>
            <a:r>
              <a:rPr lang="de-DE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180 </a:t>
            </a:r>
            <a:r>
              <a:rPr lang="de-DE" sz="1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r>
              <a:rPr lang="de-DE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nachzuweisen.</a:t>
            </a:r>
            <a:endParaRPr 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411642" y="2959017"/>
            <a:ext cx="782032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L3: Lehramt an Gymnasien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Die Regelstudienzeit für das Studium für das Lehramt an Gymnasien beträgt </a:t>
            </a:r>
            <a:r>
              <a:rPr lang="de-DE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neun Semester 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(viereinhalb Jahre), wobei das letzte Semester das Prüfungssemester ist (vgl. </a:t>
            </a:r>
            <a:r>
              <a:rPr 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HLbG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§ 12).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Bis zur Meldung zur Ersten Staatsprüfung sind für das Lehramt an Gymnasien insgesamt </a:t>
            </a:r>
            <a:r>
              <a:rPr lang="de-DE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240 </a:t>
            </a:r>
            <a:r>
              <a:rPr lang="de-DE" sz="1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r>
              <a:rPr lang="de-DE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nachzuweisen.</a:t>
            </a:r>
            <a:endParaRPr 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02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/>
              <a:t>Aufbau und Struktur der Lehramtsstudiengänge infolge der Novellierung des </a:t>
            </a:r>
            <a:r>
              <a:rPr lang="de-DE" dirty="0" err="1"/>
              <a:t>HLbG</a:t>
            </a:r>
            <a:r>
              <a:rPr lang="de-DE" dirty="0"/>
              <a:t> | Zentrum für Lehrer:innenbildung | </a:t>
            </a:r>
            <a:r>
              <a:rPr lang="de-DE" dirty="0" smtClean="0"/>
              <a:t>Stand: Dezember 2023 </a:t>
            </a:r>
            <a:r>
              <a:rPr lang="de-DE" dirty="0"/>
              <a:t>|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873624"/>
              </p:ext>
            </p:extLst>
          </p:nvPr>
        </p:nvGraphicFramePr>
        <p:xfrm>
          <a:off x="923793" y="2075077"/>
          <a:ext cx="682003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1391">
                  <a:extLst>
                    <a:ext uri="{9D8B030D-6E8A-4147-A177-3AD203B41FA5}">
                      <a16:colId xmlns:a16="http://schemas.microsoft.com/office/drawing/2014/main" val="3906260855"/>
                    </a:ext>
                  </a:extLst>
                </a:gridCol>
                <a:gridCol w="486508">
                  <a:extLst>
                    <a:ext uri="{9D8B030D-6E8A-4147-A177-3AD203B41FA5}">
                      <a16:colId xmlns:a16="http://schemas.microsoft.com/office/drawing/2014/main" val="1794016220"/>
                    </a:ext>
                  </a:extLst>
                </a:gridCol>
                <a:gridCol w="509953">
                  <a:extLst>
                    <a:ext uri="{9D8B030D-6E8A-4147-A177-3AD203B41FA5}">
                      <a16:colId xmlns:a16="http://schemas.microsoft.com/office/drawing/2014/main" val="3595740241"/>
                    </a:ext>
                  </a:extLst>
                </a:gridCol>
                <a:gridCol w="509954">
                  <a:extLst>
                    <a:ext uri="{9D8B030D-6E8A-4147-A177-3AD203B41FA5}">
                      <a16:colId xmlns:a16="http://schemas.microsoft.com/office/drawing/2014/main" val="110821457"/>
                    </a:ext>
                  </a:extLst>
                </a:gridCol>
                <a:gridCol w="509954">
                  <a:extLst>
                    <a:ext uri="{9D8B030D-6E8A-4147-A177-3AD203B41FA5}">
                      <a16:colId xmlns:a16="http://schemas.microsoft.com/office/drawing/2014/main" val="858433181"/>
                    </a:ext>
                  </a:extLst>
                </a:gridCol>
                <a:gridCol w="504092">
                  <a:extLst>
                    <a:ext uri="{9D8B030D-6E8A-4147-A177-3AD203B41FA5}">
                      <a16:colId xmlns:a16="http://schemas.microsoft.com/office/drawing/2014/main" val="464309714"/>
                    </a:ext>
                  </a:extLst>
                </a:gridCol>
                <a:gridCol w="509954">
                  <a:extLst>
                    <a:ext uri="{9D8B030D-6E8A-4147-A177-3AD203B41FA5}">
                      <a16:colId xmlns:a16="http://schemas.microsoft.com/office/drawing/2014/main" val="3303319680"/>
                    </a:ext>
                  </a:extLst>
                </a:gridCol>
                <a:gridCol w="498231">
                  <a:extLst>
                    <a:ext uri="{9D8B030D-6E8A-4147-A177-3AD203B41FA5}">
                      <a16:colId xmlns:a16="http://schemas.microsoft.com/office/drawing/2014/main" val="1411782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Fachsemester</a:t>
                      </a:r>
                      <a:endParaRPr lang="de-DE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</a:t>
                      </a:r>
                      <a:endParaRPr lang="de-DE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</a:t>
                      </a:r>
                      <a:endParaRPr lang="de-DE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</a:t>
                      </a:r>
                      <a:endParaRPr lang="de-DE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</a:t>
                      </a:r>
                      <a:endParaRPr lang="de-DE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</a:t>
                      </a:r>
                      <a:endParaRPr lang="de-DE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</a:t>
                      </a:r>
                      <a:endParaRPr lang="de-DE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</a:t>
                      </a:r>
                      <a:endParaRPr lang="de-DE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447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Lehramt an Hauptschulen und Realschulen</a:t>
                      </a:r>
                      <a:endParaRPr lang="de-DE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de-DE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0A4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  <a:endParaRPr lang="de-DE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0A4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  <a:endParaRPr lang="de-DE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0A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120</a:t>
                      </a:r>
                    </a:p>
                  </a:txBody>
                  <a:tcPr>
                    <a:solidFill>
                      <a:srgbClr val="D0A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150</a:t>
                      </a:r>
                    </a:p>
                  </a:txBody>
                  <a:tcPr>
                    <a:solidFill>
                      <a:srgbClr val="D0A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</a:t>
                      </a:r>
                    </a:p>
                  </a:txBody>
                  <a:tcPr>
                    <a:solidFill>
                      <a:srgbClr val="D0A4B4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pattFill prst="trellis">
                      <a:fgClr>
                        <a:srgbClr val="D0A4B4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322264845"/>
                  </a:ext>
                </a:extLst>
              </a:tr>
            </a:tbl>
          </a:graphicData>
        </a:graphic>
      </p:graphicFrame>
      <p:sp>
        <p:nvSpPr>
          <p:cNvPr id="3" name="Rechteck 2"/>
          <p:cNvSpPr/>
          <p:nvPr/>
        </p:nvSpPr>
        <p:spPr>
          <a:xfrm>
            <a:off x="396240" y="850315"/>
            <a:ext cx="77522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3. Struktur und Aufbau des Studiums für das Lehramt an Hauptschulen und Realschulen</a:t>
            </a:r>
            <a:endParaRPr lang="de-DE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64042" y="3025720"/>
            <a:ext cx="78203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Das Studium für das Lehramt an Hauptschulen und Realschulen umfasst das Bildungs- und gesellschaftswissenschaftliche Kernstudium (obligatorisch) und mindestens zwei Unterrichtsfächer: 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Arbeitslehre, Biologie, Chemie, Deutsch, 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Englisch, Evangelische 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Religion, Französisch, Geschichte, Katholische Religion, Kunst, Mathematik, Musik, 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Physik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, Politik und Wirtschaft, </a:t>
            </a:r>
            <a:r>
              <a:rPr lang="de-DE" sz="1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Spanisch</a:t>
            </a:r>
            <a:r>
              <a:rPr lang="de-DE" sz="1400" b="1" baseline="30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NEU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Sport.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Das 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Studium des Unterrichtsfaches Evangelische Religion und das Studium des 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Unterrichtsfaches Katholische 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Religion schließen sich gegenseitig aus.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564042" y="1437330"/>
            <a:ext cx="782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Regelstudienzeit: 7 Semester, das 7. Semester ist das Prüfungssemester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Bis zur Meldung zur Ersten Staatsprüfung sind insgesamt 180 </a:t>
            </a:r>
            <a:r>
              <a:rPr 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nachzuweisen.</a:t>
            </a:r>
            <a:endParaRPr 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923793" y="4610448"/>
            <a:ext cx="2220600" cy="1504601"/>
          </a:xfrm>
          <a:prstGeom prst="roundRect">
            <a:avLst/>
          </a:prstGeom>
          <a:solidFill>
            <a:srgbClr val="D0A4B4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L2: </a:t>
            </a:r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Lehramt an </a:t>
            </a:r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Hauptschulen und Realschulen </a:t>
            </a:r>
            <a:endParaRPr lang="de-DE" sz="1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 Semester</a:t>
            </a:r>
          </a:p>
          <a:p>
            <a:pPr algn="ctr"/>
            <a:r>
              <a:rPr lang="de-DE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180 </a:t>
            </a:r>
            <a:r>
              <a:rPr lang="de-DE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r>
              <a:rPr lang="de-DE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3363902" y="4619678"/>
            <a:ext cx="3541723" cy="473233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de-DE" sz="14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Bildungs- und gesellschaftswissenschaftliches Kernstudium </a:t>
            </a:r>
          </a:p>
          <a:p>
            <a:pPr algn="ctr"/>
            <a:endParaRPr lang="de-DE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3363902" y="5170460"/>
            <a:ext cx="3541723" cy="411189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de-DE" sz="14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Unterrichtsfach 1</a:t>
            </a:r>
          </a:p>
          <a:p>
            <a:pPr algn="ctr"/>
            <a:endParaRPr lang="de-DE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3363902" y="5662156"/>
            <a:ext cx="3541723" cy="452894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Unterrichtsfach 2</a:t>
            </a:r>
            <a:endParaRPr lang="de-DE" sz="1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7021500" y="4639371"/>
            <a:ext cx="1017597" cy="452894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60 </a:t>
            </a:r>
            <a:r>
              <a:rPr lang="de-DE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endParaRPr lang="de-DE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7021502" y="5150122"/>
            <a:ext cx="1017597" cy="452894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60 </a:t>
            </a:r>
            <a:r>
              <a:rPr lang="de-DE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endParaRPr lang="de-DE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7021501" y="5662155"/>
            <a:ext cx="1017597" cy="452894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60 </a:t>
            </a:r>
            <a:r>
              <a:rPr lang="de-DE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endParaRPr lang="de-DE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86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/>
              <a:t>Aufbau und Struktur der Lehramtsstudiengänge infolge der Novellierung des </a:t>
            </a:r>
            <a:r>
              <a:rPr lang="de-DE" dirty="0" err="1"/>
              <a:t>HLbG</a:t>
            </a:r>
            <a:r>
              <a:rPr lang="de-DE" dirty="0"/>
              <a:t> | Zentrum für Lehrer:innenbildung | </a:t>
            </a:r>
            <a:r>
              <a:rPr lang="de-DE" dirty="0" smtClean="0"/>
              <a:t>Stand: Dezember 2023 </a:t>
            </a:r>
            <a:r>
              <a:rPr lang="de-DE" dirty="0"/>
              <a:t>|</a:t>
            </a:r>
          </a:p>
        </p:txBody>
      </p:sp>
      <p:sp>
        <p:nvSpPr>
          <p:cNvPr id="3" name="Rechteck 2"/>
          <p:cNvSpPr/>
          <p:nvPr/>
        </p:nvSpPr>
        <p:spPr>
          <a:xfrm>
            <a:off x="396240" y="850315"/>
            <a:ext cx="743331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de-DE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Struktur und Aufbau des Studiums für das Lehramt an Gymnasien</a:t>
            </a:r>
            <a:endParaRPr lang="de-DE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64042" y="2938733"/>
            <a:ext cx="782032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Das Studium für das Lehramt an Gymnasien umfasst das Bildungs- und gesellschaftswissenschaftliche Kernstudium (obligatorisch) und mindestens zwei Unterrichtsfächer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: Biologie, Chemie, Deutsch, Englisch, Evangelische Religion, 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Französisch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, Geschichte, Katholische Religion, Kunst, Mathematik, Musik, Philosophie, Physik, Politik und 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Wirtschaft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, Spanisch, 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Sport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Das Studium des Unterrichtsfaches Evangelische Religion und das Studium des Unterrichtsfaches Katholische Religion sowie das 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Studium des Unterrichtsfaches Musik und das Studium des Unterrichtsfaches Kunst 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schließen sich 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gegenseitig 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aus.</a:t>
            </a:r>
            <a:endParaRPr 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64042" y="1437330"/>
            <a:ext cx="782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Regelstudienzeit: 9 Semester, das 9. Semester ist das Prüfungssemester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Bis zur Meldung zur Ersten Staatsprüfung sind insgesamt 240 </a:t>
            </a:r>
            <a:r>
              <a:rPr 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nachzuweisen.</a:t>
            </a:r>
            <a:endParaRPr 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923793" y="4610448"/>
            <a:ext cx="2220600" cy="1504601"/>
          </a:xfrm>
          <a:prstGeom prst="roundRect">
            <a:avLst/>
          </a:prstGeom>
          <a:solidFill>
            <a:srgbClr val="D0A4B4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L3: </a:t>
            </a:r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Lehramt an </a:t>
            </a:r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Gymnasien</a:t>
            </a:r>
            <a:endParaRPr lang="de-DE" sz="1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Semester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240 </a:t>
            </a:r>
            <a:r>
              <a:rPr lang="de-DE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r>
              <a:rPr lang="de-DE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3363902" y="4619678"/>
            <a:ext cx="3541723" cy="473233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de-DE" sz="14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Bildungs- und gesellschaftswissenschaftliches Kernstudium </a:t>
            </a:r>
          </a:p>
          <a:p>
            <a:pPr algn="ctr"/>
            <a:endParaRPr lang="de-DE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3363902" y="5170460"/>
            <a:ext cx="3541723" cy="411189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de-DE" sz="14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Unterrichtsfach 1</a:t>
            </a:r>
          </a:p>
          <a:p>
            <a:pPr algn="ctr"/>
            <a:endParaRPr lang="de-DE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3363902" y="5662156"/>
            <a:ext cx="3541723" cy="452894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Unterrichtsfach 2</a:t>
            </a:r>
            <a:endParaRPr lang="de-DE" sz="1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7021500" y="4639371"/>
            <a:ext cx="1017597" cy="452894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56 </a:t>
            </a:r>
            <a:r>
              <a:rPr lang="de-DE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endParaRPr lang="de-DE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7021502" y="5150122"/>
            <a:ext cx="1017597" cy="452894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92 </a:t>
            </a:r>
            <a:r>
              <a:rPr lang="de-DE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endParaRPr lang="de-DE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7021501" y="5662155"/>
            <a:ext cx="1017597" cy="452894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92 </a:t>
            </a:r>
            <a:r>
              <a:rPr lang="de-DE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endParaRPr lang="de-DE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5" name="Tabel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733547"/>
              </p:ext>
            </p:extLst>
          </p:nvPr>
        </p:nvGraphicFramePr>
        <p:xfrm>
          <a:off x="923793" y="2078801"/>
          <a:ext cx="782032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1391">
                  <a:extLst>
                    <a:ext uri="{9D8B030D-6E8A-4147-A177-3AD203B41FA5}">
                      <a16:colId xmlns:a16="http://schemas.microsoft.com/office/drawing/2014/main" val="3906260855"/>
                    </a:ext>
                  </a:extLst>
                </a:gridCol>
                <a:gridCol w="486508">
                  <a:extLst>
                    <a:ext uri="{9D8B030D-6E8A-4147-A177-3AD203B41FA5}">
                      <a16:colId xmlns:a16="http://schemas.microsoft.com/office/drawing/2014/main" val="1794016220"/>
                    </a:ext>
                  </a:extLst>
                </a:gridCol>
                <a:gridCol w="509953">
                  <a:extLst>
                    <a:ext uri="{9D8B030D-6E8A-4147-A177-3AD203B41FA5}">
                      <a16:colId xmlns:a16="http://schemas.microsoft.com/office/drawing/2014/main" val="3595740241"/>
                    </a:ext>
                  </a:extLst>
                </a:gridCol>
                <a:gridCol w="509954">
                  <a:extLst>
                    <a:ext uri="{9D8B030D-6E8A-4147-A177-3AD203B41FA5}">
                      <a16:colId xmlns:a16="http://schemas.microsoft.com/office/drawing/2014/main" val="110821457"/>
                    </a:ext>
                  </a:extLst>
                </a:gridCol>
                <a:gridCol w="509954">
                  <a:extLst>
                    <a:ext uri="{9D8B030D-6E8A-4147-A177-3AD203B41FA5}">
                      <a16:colId xmlns:a16="http://schemas.microsoft.com/office/drawing/2014/main" val="858433181"/>
                    </a:ext>
                  </a:extLst>
                </a:gridCol>
                <a:gridCol w="504092">
                  <a:extLst>
                    <a:ext uri="{9D8B030D-6E8A-4147-A177-3AD203B41FA5}">
                      <a16:colId xmlns:a16="http://schemas.microsoft.com/office/drawing/2014/main" val="464309714"/>
                    </a:ext>
                  </a:extLst>
                </a:gridCol>
                <a:gridCol w="509954">
                  <a:extLst>
                    <a:ext uri="{9D8B030D-6E8A-4147-A177-3AD203B41FA5}">
                      <a16:colId xmlns:a16="http://schemas.microsoft.com/office/drawing/2014/main" val="3303319680"/>
                    </a:ext>
                  </a:extLst>
                </a:gridCol>
                <a:gridCol w="498231">
                  <a:extLst>
                    <a:ext uri="{9D8B030D-6E8A-4147-A177-3AD203B41FA5}">
                      <a16:colId xmlns:a16="http://schemas.microsoft.com/office/drawing/2014/main" val="141178224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179037473"/>
                    </a:ext>
                  </a:extLst>
                </a:gridCol>
                <a:gridCol w="504983">
                  <a:extLst>
                    <a:ext uri="{9D8B030D-6E8A-4147-A177-3AD203B41FA5}">
                      <a16:colId xmlns:a16="http://schemas.microsoft.com/office/drawing/2014/main" val="36470051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Fachsemester</a:t>
                      </a:r>
                      <a:endParaRPr lang="de-DE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</a:t>
                      </a:r>
                      <a:endParaRPr lang="de-DE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</a:t>
                      </a:r>
                      <a:endParaRPr lang="de-DE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</a:t>
                      </a:r>
                      <a:endParaRPr lang="de-DE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</a:t>
                      </a:r>
                      <a:endParaRPr lang="de-DE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</a:t>
                      </a:r>
                      <a:endParaRPr lang="de-DE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</a:t>
                      </a:r>
                      <a:endParaRPr lang="de-DE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</a:t>
                      </a:r>
                      <a:endParaRPr lang="de-DE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</a:t>
                      </a:r>
                      <a:endParaRPr lang="de-DE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</a:t>
                      </a:r>
                      <a:endParaRPr lang="de-DE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447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Lehramt an Gymnasien</a:t>
                      </a:r>
                      <a:endParaRPr lang="de-DE" sz="14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de-DE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0A4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  <a:endParaRPr lang="de-DE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0A4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  <a:endParaRPr lang="de-DE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0A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120</a:t>
                      </a:r>
                    </a:p>
                  </a:txBody>
                  <a:tcPr>
                    <a:solidFill>
                      <a:srgbClr val="D0A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150</a:t>
                      </a:r>
                    </a:p>
                  </a:txBody>
                  <a:tcPr>
                    <a:solidFill>
                      <a:srgbClr val="D0A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</a:t>
                      </a:r>
                    </a:p>
                  </a:txBody>
                  <a:tcPr>
                    <a:solidFill>
                      <a:srgbClr val="D0A4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210</a:t>
                      </a:r>
                      <a:endParaRPr lang="de-DE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0A4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240</a:t>
                      </a:r>
                      <a:endParaRPr lang="de-DE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0A4B4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pattFill prst="trellis">
                      <a:fgClr>
                        <a:srgbClr val="D0A4B4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320993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520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/>
              <a:t>Aufbau und Struktur der Lehramtsstudiengänge infolge der Novellierung des </a:t>
            </a:r>
            <a:r>
              <a:rPr lang="de-DE" dirty="0" err="1"/>
              <a:t>HLbG</a:t>
            </a:r>
            <a:r>
              <a:rPr lang="de-DE" dirty="0"/>
              <a:t> | Zentrum für Lehrer:innenbildung | </a:t>
            </a:r>
            <a:r>
              <a:rPr lang="de-DE" dirty="0" smtClean="0"/>
              <a:t>Stand: Dezember 2023 </a:t>
            </a:r>
            <a:r>
              <a:rPr lang="de-DE" dirty="0"/>
              <a:t>|</a:t>
            </a:r>
          </a:p>
        </p:txBody>
      </p:sp>
      <p:sp>
        <p:nvSpPr>
          <p:cNvPr id="3" name="Rechteck 2"/>
          <p:cNvSpPr/>
          <p:nvPr/>
        </p:nvSpPr>
        <p:spPr>
          <a:xfrm>
            <a:off x="396240" y="850315"/>
            <a:ext cx="743331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de-DE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Struktur und Aufbau des Studiums für das Lehramt an Gymnasien</a:t>
            </a:r>
            <a:endParaRPr lang="de-DE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54517" y="1305773"/>
            <a:ext cx="78203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Das Studium des Faches </a:t>
            </a:r>
            <a:r>
              <a:rPr lang="de-DE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Kunst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und das Studium des Faches </a:t>
            </a:r>
            <a:r>
              <a:rPr lang="de-DE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Musik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für das Lehramt an </a:t>
            </a:r>
            <a:r>
              <a:rPr 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Gymnsien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umfasst 124 </a:t>
            </a:r>
            <a:r>
              <a:rPr 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Studierende 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des Faches Musik oder Kunst wählen zusätzlich eines 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der 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Unterrichtsfächer für die Mittelstufe (Sekundarstufe I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) im Umfang von 60 </a:t>
            </a:r>
            <a:r>
              <a:rPr 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Auf Antrag der oder des Studierenden kann das 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weitere Unterrichtsfach 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ebenfalls 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als 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gymnasiales 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Unterrichtsfach 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für die Sekundarstufe II studiert werden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im Umfang von 92 </a:t>
            </a:r>
            <a:r>
              <a:rPr 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studiert werden.</a:t>
            </a:r>
            <a:endParaRPr 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923793" y="4610448"/>
            <a:ext cx="2220600" cy="1504601"/>
          </a:xfrm>
          <a:prstGeom prst="roundRect">
            <a:avLst/>
          </a:prstGeom>
          <a:solidFill>
            <a:srgbClr val="D0A4B4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Auf Antrag:</a:t>
            </a:r>
          </a:p>
          <a:p>
            <a:pPr algn="ctr"/>
            <a:endParaRPr lang="de-DE" sz="1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L3: </a:t>
            </a:r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Lehramt an </a:t>
            </a:r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Gymnasien</a:t>
            </a:r>
            <a:endParaRPr lang="de-DE" sz="1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Semester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240 </a:t>
            </a:r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272) </a:t>
            </a:r>
            <a:r>
              <a:rPr lang="de-DE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de-DE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3363902" y="4619678"/>
            <a:ext cx="3541723" cy="473233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de-DE" sz="14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Bildungs- und gesellschaftswissenschaftliches Kernstudium </a:t>
            </a:r>
          </a:p>
          <a:p>
            <a:pPr algn="ctr"/>
            <a:endParaRPr lang="de-DE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3363902" y="5170460"/>
            <a:ext cx="3541723" cy="411189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de-DE" sz="14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Musik oder Kunst</a:t>
            </a:r>
          </a:p>
          <a:p>
            <a:pPr algn="ctr"/>
            <a:endParaRPr lang="de-DE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3363902" y="5662156"/>
            <a:ext cx="3541723" cy="452894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Unterrichtsfach 2</a:t>
            </a:r>
            <a:endParaRPr lang="de-DE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7021500" y="4639371"/>
            <a:ext cx="1017597" cy="452894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56 </a:t>
            </a:r>
            <a:r>
              <a:rPr lang="de-DE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endParaRPr lang="de-DE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7021502" y="5150122"/>
            <a:ext cx="1126982" cy="452894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124 </a:t>
            </a:r>
            <a:r>
              <a:rPr lang="de-DE" sz="14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endParaRPr lang="de-DE" sz="1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7021501" y="5662155"/>
            <a:ext cx="1126983" cy="452894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92 </a:t>
            </a:r>
            <a:r>
              <a:rPr lang="de-DE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endParaRPr lang="de-DE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923793" y="2821862"/>
            <a:ext cx="2220600" cy="1504601"/>
          </a:xfrm>
          <a:prstGeom prst="roundRect">
            <a:avLst/>
          </a:prstGeom>
          <a:solidFill>
            <a:srgbClr val="D0A4B4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L3: </a:t>
            </a:r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Lehramt an </a:t>
            </a:r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Gymnasien</a:t>
            </a:r>
            <a:endParaRPr lang="de-DE" sz="1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Semester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240 </a:t>
            </a:r>
            <a:r>
              <a:rPr lang="de-DE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r>
              <a:rPr lang="de-DE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Abgerundetes Rechteck 16"/>
          <p:cNvSpPr/>
          <p:nvPr/>
        </p:nvSpPr>
        <p:spPr>
          <a:xfrm>
            <a:off x="3312084" y="2807672"/>
            <a:ext cx="3541723" cy="473233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de-DE" sz="14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Bildungs- und gesellschaftswissenschaftliches Kernstudium </a:t>
            </a:r>
          </a:p>
          <a:p>
            <a:pPr algn="ctr"/>
            <a:endParaRPr lang="de-DE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Abgerundetes Rechteck 18"/>
          <p:cNvSpPr/>
          <p:nvPr/>
        </p:nvSpPr>
        <p:spPr>
          <a:xfrm>
            <a:off x="6966805" y="2803964"/>
            <a:ext cx="1126985" cy="452894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56 </a:t>
            </a:r>
            <a:r>
              <a:rPr lang="de-DE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endParaRPr lang="de-DE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Abgerundetes Rechteck 19"/>
          <p:cNvSpPr/>
          <p:nvPr/>
        </p:nvSpPr>
        <p:spPr>
          <a:xfrm>
            <a:off x="3312084" y="3381873"/>
            <a:ext cx="3541723" cy="411189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de-DE" sz="14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Musik oder Kunst</a:t>
            </a:r>
          </a:p>
          <a:p>
            <a:pPr algn="ctr"/>
            <a:endParaRPr lang="de-DE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Abgerundetes Rechteck 20"/>
          <p:cNvSpPr/>
          <p:nvPr/>
        </p:nvSpPr>
        <p:spPr>
          <a:xfrm>
            <a:off x="7021499" y="4638089"/>
            <a:ext cx="1126985" cy="452894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56 </a:t>
            </a:r>
            <a:r>
              <a:rPr lang="de-DE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endParaRPr lang="de-DE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Abgerundetes Rechteck 21"/>
          <p:cNvSpPr/>
          <p:nvPr/>
        </p:nvSpPr>
        <p:spPr>
          <a:xfrm>
            <a:off x="6966805" y="3334214"/>
            <a:ext cx="1126985" cy="452894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124 </a:t>
            </a:r>
            <a:r>
              <a:rPr lang="de-DE" sz="14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endParaRPr lang="de-DE" sz="1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Abgerundetes Rechteck 22"/>
          <p:cNvSpPr/>
          <p:nvPr/>
        </p:nvSpPr>
        <p:spPr>
          <a:xfrm>
            <a:off x="3312084" y="3873569"/>
            <a:ext cx="3541723" cy="452894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Unterrichtsfach 2</a:t>
            </a:r>
            <a:endParaRPr lang="de-DE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Abgerundetes Rechteck 23"/>
          <p:cNvSpPr/>
          <p:nvPr/>
        </p:nvSpPr>
        <p:spPr>
          <a:xfrm>
            <a:off x="6966805" y="3873569"/>
            <a:ext cx="1126985" cy="452894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60 </a:t>
            </a:r>
            <a:r>
              <a:rPr lang="de-DE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endParaRPr lang="de-DE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78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/>
              <a:t>Aufbau und Struktur der Lehramtsstudiengänge infolge der Novellierung des </a:t>
            </a:r>
            <a:r>
              <a:rPr lang="de-DE" dirty="0" err="1"/>
              <a:t>HLbG</a:t>
            </a:r>
            <a:r>
              <a:rPr lang="de-DE" dirty="0"/>
              <a:t> | Zentrum für Lehrer:innenbildung | </a:t>
            </a:r>
            <a:r>
              <a:rPr lang="de-DE" dirty="0" smtClean="0"/>
              <a:t>Stand: Dezember 2023 </a:t>
            </a:r>
            <a:r>
              <a:rPr lang="de-DE" dirty="0"/>
              <a:t>|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102850"/>
              </p:ext>
            </p:extLst>
          </p:nvPr>
        </p:nvGraphicFramePr>
        <p:xfrm>
          <a:off x="923793" y="1902598"/>
          <a:ext cx="682003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1391">
                  <a:extLst>
                    <a:ext uri="{9D8B030D-6E8A-4147-A177-3AD203B41FA5}">
                      <a16:colId xmlns:a16="http://schemas.microsoft.com/office/drawing/2014/main" val="3906260855"/>
                    </a:ext>
                  </a:extLst>
                </a:gridCol>
                <a:gridCol w="486508">
                  <a:extLst>
                    <a:ext uri="{9D8B030D-6E8A-4147-A177-3AD203B41FA5}">
                      <a16:colId xmlns:a16="http://schemas.microsoft.com/office/drawing/2014/main" val="1794016220"/>
                    </a:ext>
                  </a:extLst>
                </a:gridCol>
                <a:gridCol w="509953">
                  <a:extLst>
                    <a:ext uri="{9D8B030D-6E8A-4147-A177-3AD203B41FA5}">
                      <a16:colId xmlns:a16="http://schemas.microsoft.com/office/drawing/2014/main" val="3595740241"/>
                    </a:ext>
                  </a:extLst>
                </a:gridCol>
                <a:gridCol w="509954">
                  <a:extLst>
                    <a:ext uri="{9D8B030D-6E8A-4147-A177-3AD203B41FA5}">
                      <a16:colId xmlns:a16="http://schemas.microsoft.com/office/drawing/2014/main" val="110821457"/>
                    </a:ext>
                  </a:extLst>
                </a:gridCol>
                <a:gridCol w="509954">
                  <a:extLst>
                    <a:ext uri="{9D8B030D-6E8A-4147-A177-3AD203B41FA5}">
                      <a16:colId xmlns:a16="http://schemas.microsoft.com/office/drawing/2014/main" val="858433181"/>
                    </a:ext>
                  </a:extLst>
                </a:gridCol>
                <a:gridCol w="504092">
                  <a:extLst>
                    <a:ext uri="{9D8B030D-6E8A-4147-A177-3AD203B41FA5}">
                      <a16:colId xmlns:a16="http://schemas.microsoft.com/office/drawing/2014/main" val="464309714"/>
                    </a:ext>
                  </a:extLst>
                </a:gridCol>
                <a:gridCol w="509954">
                  <a:extLst>
                    <a:ext uri="{9D8B030D-6E8A-4147-A177-3AD203B41FA5}">
                      <a16:colId xmlns:a16="http://schemas.microsoft.com/office/drawing/2014/main" val="3303319680"/>
                    </a:ext>
                  </a:extLst>
                </a:gridCol>
                <a:gridCol w="498231">
                  <a:extLst>
                    <a:ext uri="{9D8B030D-6E8A-4147-A177-3AD203B41FA5}">
                      <a16:colId xmlns:a16="http://schemas.microsoft.com/office/drawing/2014/main" val="1411782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Fachsemester</a:t>
                      </a:r>
                      <a:endParaRPr lang="de-DE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</a:t>
                      </a:r>
                      <a:endParaRPr lang="de-DE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</a:t>
                      </a:r>
                      <a:endParaRPr lang="de-DE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</a:t>
                      </a:r>
                      <a:endParaRPr lang="de-DE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</a:t>
                      </a:r>
                      <a:endParaRPr lang="de-DE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</a:t>
                      </a:r>
                      <a:endParaRPr lang="de-DE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</a:t>
                      </a:r>
                      <a:endParaRPr lang="de-DE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</a:t>
                      </a:r>
                      <a:endParaRPr lang="de-DE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447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Lehramt an Grundschulen</a:t>
                      </a:r>
                      <a:endParaRPr lang="de-DE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de-DE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0A4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  <a:endParaRPr lang="de-DE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0A4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  <a:endParaRPr lang="de-DE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0A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120</a:t>
                      </a:r>
                    </a:p>
                  </a:txBody>
                  <a:tcPr>
                    <a:solidFill>
                      <a:srgbClr val="D0A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150</a:t>
                      </a:r>
                    </a:p>
                  </a:txBody>
                  <a:tcPr>
                    <a:solidFill>
                      <a:srgbClr val="D0A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</a:t>
                      </a:r>
                    </a:p>
                  </a:txBody>
                  <a:tcPr>
                    <a:solidFill>
                      <a:srgbClr val="D0A4B4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pattFill prst="trellis">
                      <a:fgClr>
                        <a:srgbClr val="D0A4B4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322264845"/>
                  </a:ext>
                </a:extLst>
              </a:tr>
            </a:tbl>
          </a:graphicData>
        </a:graphic>
      </p:graphicFrame>
      <p:sp>
        <p:nvSpPr>
          <p:cNvPr id="3" name="Rechteck 2"/>
          <p:cNvSpPr/>
          <p:nvPr/>
        </p:nvSpPr>
        <p:spPr>
          <a:xfrm>
            <a:off x="396240" y="850315"/>
            <a:ext cx="77522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de-DE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Struktur und Aufbau des Studiums für das Lehramt an Grundschulen</a:t>
            </a:r>
            <a:endParaRPr lang="de-DE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64042" y="2704372"/>
            <a:ext cx="78203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Das Studium für das Lehramt an Grundschulen umfasst: </a:t>
            </a:r>
          </a:p>
          <a:p>
            <a:pPr marL="628650" indent="-361950">
              <a:buAutoNum type="arabicPeriod"/>
            </a:pP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das obligatorische Bildungs- und gesellschaftswissenschaftliche Kernstudium einschließlich der Module Grundschuldidaktik und Ästhetische Bildung,</a:t>
            </a:r>
          </a:p>
          <a:p>
            <a:pPr marL="628650" indent="-361950">
              <a:buAutoNum type="arabicPeriod"/>
            </a:pP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die beiden Unterrichtsfächer Deutsch und Mathematik sowie </a:t>
            </a:r>
          </a:p>
          <a:p>
            <a:pPr marL="628650" indent="-361950">
              <a:buAutoNum type="arabicPeriod"/>
            </a:pP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ein weiteres Unterrichtsfach (frei wählbar): Englisch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, Evangelische Religion, Französisch, 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Katholische 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Religion, Kunst, Musik, Sachunterricht, 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Sport.</a:t>
            </a:r>
            <a:endParaRPr 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64042" y="1340234"/>
            <a:ext cx="782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Regelstudienzeit: 7 Semester, das 7. Semester ist das Prüfungssemester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Bis zur Meldung zur Ersten Staatsprüfung sind insgesamt 180 </a:t>
            </a:r>
            <a:r>
              <a:rPr 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nachzuweisen.</a:t>
            </a:r>
            <a:endParaRPr 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939085" y="4178313"/>
            <a:ext cx="2220600" cy="1932853"/>
          </a:xfrm>
          <a:prstGeom prst="roundRect">
            <a:avLst/>
          </a:prstGeom>
          <a:solidFill>
            <a:srgbClr val="D0A4B4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L1: </a:t>
            </a:r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Lehramt an </a:t>
            </a:r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Grundschulen</a:t>
            </a:r>
            <a:endParaRPr lang="de-DE" sz="1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 Semester</a:t>
            </a:r>
          </a:p>
          <a:p>
            <a:pPr algn="ctr"/>
            <a:r>
              <a:rPr lang="de-DE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180 </a:t>
            </a:r>
            <a:r>
              <a:rPr lang="de-DE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r>
              <a:rPr lang="de-DE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3312084" y="4178314"/>
            <a:ext cx="3541723" cy="473233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6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16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de-DE" sz="14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Bildungs- und gesellschaftswissenschaftliches Kernstudium </a:t>
            </a:r>
          </a:p>
          <a:p>
            <a:pPr algn="ctr"/>
            <a:endParaRPr lang="de-DE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3319730" y="4701326"/>
            <a:ext cx="3541723" cy="411189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de-DE" sz="14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Deutsch</a:t>
            </a:r>
          </a:p>
          <a:p>
            <a:pPr algn="ctr"/>
            <a:endParaRPr lang="de-DE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3319730" y="5158947"/>
            <a:ext cx="3541723" cy="452894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Mathematik</a:t>
            </a:r>
            <a:endParaRPr lang="de-DE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7006206" y="4178313"/>
            <a:ext cx="1737742" cy="452894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60 </a:t>
            </a:r>
            <a:r>
              <a:rPr lang="de-DE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endParaRPr lang="de-DE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7021497" y="4668630"/>
            <a:ext cx="1722451" cy="452894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35 oder 50 </a:t>
            </a:r>
            <a:r>
              <a:rPr lang="de-DE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endParaRPr lang="de-DE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3319730" y="5658273"/>
            <a:ext cx="3541723" cy="452894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Unterrichtsfach 3</a:t>
            </a:r>
            <a:endParaRPr lang="de-DE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7021497" y="5158947"/>
            <a:ext cx="1722451" cy="452894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35 oder 50 </a:t>
            </a:r>
            <a:r>
              <a:rPr lang="de-DE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endParaRPr lang="de-DE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Abgerundetes Rechteck 16"/>
          <p:cNvSpPr/>
          <p:nvPr/>
        </p:nvSpPr>
        <p:spPr>
          <a:xfrm>
            <a:off x="7021498" y="5658273"/>
            <a:ext cx="1722451" cy="452894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35 oder 50 </a:t>
            </a:r>
            <a:r>
              <a:rPr lang="de-DE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endParaRPr lang="de-DE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05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/>
              <a:t>Aufbau und Struktur der Lehramtsstudiengänge infolge der Novellierung des </a:t>
            </a:r>
            <a:r>
              <a:rPr lang="de-DE" dirty="0" err="1"/>
              <a:t>HLbG</a:t>
            </a:r>
            <a:r>
              <a:rPr lang="de-DE" dirty="0"/>
              <a:t> | Zentrum für Lehrer:innenbildung | </a:t>
            </a:r>
            <a:r>
              <a:rPr lang="de-DE" dirty="0" smtClean="0"/>
              <a:t>Stand: Dezember 2023 </a:t>
            </a:r>
            <a:r>
              <a:rPr lang="de-DE" dirty="0"/>
              <a:t>|</a:t>
            </a:r>
          </a:p>
        </p:txBody>
      </p:sp>
      <p:sp>
        <p:nvSpPr>
          <p:cNvPr id="3" name="Rechteck 2"/>
          <p:cNvSpPr/>
          <p:nvPr/>
        </p:nvSpPr>
        <p:spPr>
          <a:xfrm>
            <a:off x="396240" y="850315"/>
            <a:ext cx="77522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de-DE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Struktur und Aufbau des Studiums für das Lehramt an Grundschulen</a:t>
            </a:r>
            <a:endParaRPr lang="de-DE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64042" y="1340234"/>
            <a:ext cx="78203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Eines der drei Unterrichtsfächer ist als </a:t>
            </a:r>
            <a:r>
              <a:rPr lang="de-D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Langfach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 im Umfang von 50 </a:t>
            </a:r>
            <a:r>
              <a:rPr lang="de-D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 zu studieren. </a:t>
            </a:r>
            <a:endParaRPr lang="de-DE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Die anderen beiden Unterrichtsfächer werden als </a:t>
            </a:r>
            <a:r>
              <a:rPr 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Kurzfach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im Umfang von 35 </a:t>
            </a:r>
            <a:r>
              <a:rPr 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studiert.</a:t>
            </a:r>
            <a:endParaRPr 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Deutsch und Mathematik sind Pflichtfächer und können als </a:t>
            </a:r>
            <a:r>
              <a:rPr lang="de-D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Kurzfach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 oder als </a:t>
            </a:r>
            <a:r>
              <a:rPr lang="de-D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Langfach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 studiert werden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olgende 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Fächer 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können sowohl 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als </a:t>
            </a:r>
            <a:r>
              <a:rPr lang="de-D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Kurzfach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 als auch als </a:t>
            </a:r>
            <a:r>
              <a:rPr 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Langfach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studiert werden: 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Deutsch, Englisch, Evangelische Religion, Französisch, Katholische Religion, Mathematik, 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Sachunterricht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8" name="Abgerundetes Rechteck 7"/>
          <p:cNvSpPr/>
          <p:nvPr/>
        </p:nvSpPr>
        <p:spPr>
          <a:xfrm>
            <a:off x="824785" y="2940012"/>
            <a:ext cx="2220600" cy="1954411"/>
          </a:xfrm>
          <a:prstGeom prst="roundRect">
            <a:avLst/>
          </a:prstGeom>
          <a:solidFill>
            <a:srgbClr val="D0A4B4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L1: </a:t>
            </a:r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Lehramt an </a:t>
            </a:r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Grundschulen</a:t>
            </a:r>
            <a:endParaRPr lang="de-DE" sz="1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 Semester</a:t>
            </a:r>
          </a:p>
          <a:p>
            <a:pPr algn="ctr"/>
            <a:r>
              <a:rPr lang="de-DE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180 </a:t>
            </a:r>
            <a:r>
              <a:rPr lang="de-DE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r>
              <a:rPr lang="de-DE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3229509" y="2927311"/>
            <a:ext cx="3541723" cy="473233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6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de-DE" sz="14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Bildungs- und gesellschaftswissenschaftliches Kernstudium </a:t>
            </a:r>
          </a:p>
          <a:p>
            <a:pPr algn="ctr"/>
            <a:endParaRPr lang="de-DE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3229508" y="3465528"/>
            <a:ext cx="3541723" cy="411189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de-DE" sz="14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Kurzfach</a:t>
            </a:r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</a:t>
            </a:r>
          </a:p>
          <a:p>
            <a:pPr algn="ctr"/>
            <a:endParaRPr lang="de-DE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3229507" y="3932676"/>
            <a:ext cx="3541723" cy="452894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Kurzfach</a:t>
            </a:r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</a:t>
            </a:r>
            <a:endParaRPr lang="de-DE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6830744" y="2916827"/>
            <a:ext cx="1317740" cy="452894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60 </a:t>
            </a:r>
            <a:r>
              <a:rPr lang="de-DE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endParaRPr lang="de-DE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6830744" y="3427954"/>
            <a:ext cx="1317740" cy="452894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35 </a:t>
            </a:r>
            <a:r>
              <a:rPr lang="de-DE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endParaRPr lang="de-DE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3229506" y="4434883"/>
            <a:ext cx="3541723" cy="452894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Langfach</a:t>
            </a:r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de-DE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6830744" y="3939081"/>
            <a:ext cx="1317740" cy="452894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35 </a:t>
            </a:r>
            <a:r>
              <a:rPr lang="de-DE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endParaRPr lang="de-DE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Abgerundetes Rechteck 16"/>
          <p:cNvSpPr/>
          <p:nvPr/>
        </p:nvSpPr>
        <p:spPr>
          <a:xfrm>
            <a:off x="6830745" y="4441529"/>
            <a:ext cx="1317740" cy="452894"/>
          </a:xfrm>
          <a:prstGeom prst="roundRect">
            <a:avLst/>
          </a:prstGeom>
          <a:solidFill>
            <a:srgbClr val="E8D2DA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 </a:t>
            </a:r>
            <a:r>
              <a:rPr lang="de-DE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endParaRPr lang="de-DE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564042" y="5309894"/>
            <a:ext cx="76750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Kunst, Musik 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und 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Sport sind </a:t>
            </a:r>
            <a:r>
              <a:rPr lang="de-DE" sz="1400" b="1" dirty="0">
                <a:latin typeface="Calibri" panose="020F0502020204030204" pitchFamily="34" charset="0"/>
                <a:cs typeface="Calibri" panose="020F0502020204030204" pitchFamily="34" charset="0"/>
              </a:rPr>
              <a:t>zwingend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 als </a:t>
            </a:r>
            <a:r>
              <a:rPr lang="de-D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Langfach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 zu studieren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. Deutsch und Mathematik sind hier Kurzfächer.</a:t>
            </a:r>
            <a:endParaRPr 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48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/>
              <a:t>Aufbau und Struktur der Lehramtsstudiengänge infolge der Novellierung des </a:t>
            </a:r>
            <a:r>
              <a:rPr lang="de-DE" dirty="0" err="1"/>
              <a:t>HLbG</a:t>
            </a:r>
            <a:r>
              <a:rPr lang="de-DE" dirty="0"/>
              <a:t> | Zentrum für Lehrer:innenbildung | </a:t>
            </a:r>
            <a:r>
              <a:rPr lang="de-DE" dirty="0" smtClean="0"/>
              <a:t>Stand: Dezember 2023 </a:t>
            </a:r>
            <a:r>
              <a:rPr lang="de-DE" dirty="0"/>
              <a:t>|</a:t>
            </a:r>
          </a:p>
        </p:txBody>
      </p:sp>
      <p:sp>
        <p:nvSpPr>
          <p:cNvPr id="3" name="Rechteck 2"/>
          <p:cNvSpPr/>
          <p:nvPr/>
        </p:nvSpPr>
        <p:spPr>
          <a:xfrm>
            <a:off x="396240" y="850315"/>
            <a:ext cx="77522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de-DE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Struktur und Aufbau des Studiums für das Lehramt an Grundschulen</a:t>
            </a:r>
            <a:endParaRPr lang="de-DE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9" name="Tabel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80491"/>
              </p:ext>
            </p:extLst>
          </p:nvPr>
        </p:nvGraphicFramePr>
        <p:xfrm>
          <a:off x="762112" y="1298992"/>
          <a:ext cx="5295946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1155">
                  <a:extLst>
                    <a:ext uri="{9D8B030D-6E8A-4147-A177-3AD203B41FA5}">
                      <a16:colId xmlns:a16="http://schemas.microsoft.com/office/drawing/2014/main" val="505744181"/>
                    </a:ext>
                  </a:extLst>
                </a:gridCol>
                <a:gridCol w="1087964">
                  <a:extLst>
                    <a:ext uri="{9D8B030D-6E8A-4147-A177-3AD203B41FA5}">
                      <a16:colId xmlns:a16="http://schemas.microsoft.com/office/drawing/2014/main" val="3752951607"/>
                    </a:ext>
                  </a:extLst>
                </a:gridCol>
                <a:gridCol w="1120687">
                  <a:extLst>
                    <a:ext uri="{9D8B030D-6E8A-4147-A177-3AD203B41FA5}">
                      <a16:colId xmlns:a16="http://schemas.microsoft.com/office/drawing/2014/main" val="4267018047"/>
                    </a:ext>
                  </a:extLst>
                </a:gridCol>
                <a:gridCol w="1566140">
                  <a:extLst>
                    <a:ext uri="{9D8B030D-6E8A-4147-A177-3AD203B41FA5}">
                      <a16:colId xmlns:a16="http://schemas.microsoft.com/office/drawing/2014/main" val="1041860142"/>
                    </a:ext>
                  </a:extLst>
                </a:gridCol>
              </a:tblGrid>
              <a:tr h="325334"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L1-Fach</a:t>
                      </a:r>
                      <a:endParaRPr lang="de-DE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0A4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Kurzfach</a:t>
                      </a:r>
                      <a:endParaRPr lang="de-DE" sz="14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de-DE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 </a:t>
                      </a:r>
                      <a:r>
                        <a:rPr lang="de-DE" sz="1400" b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Credits</a:t>
                      </a:r>
                      <a:endParaRPr lang="de-DE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0A4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Langfach</a:t>
                      </a:r>
                      <a:endParaRPr lang="de-DE" sz="14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de-DE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 </a:t>
                      </a:r>
                      <a:r>
                        <a:rPr lang="de-DE" sz="1400" b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Credits</a:t>
                      </a:r>
                      <a:endParaRPr lang="de-DE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0A4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Praxissemester</a:t>
                      </a:r>
                      <a:endParaRPr lang="de-DE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0A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89608"/>
                  </a:ext>
                </a:extLst>
              </a:tr>
              <a:tr h="325334">
                <a:tc>
                  <a:txBody>
                    <a:bodyPr/>
                    <a:lstStyle/>
                    <a:p>
                      <a:r>
                        <a:rPr lang="de-DE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Deutsch</a:t>
                      </a:r>
                      <a:endParaRPr lang="de-DE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0A4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√</a:t>
                      </a:r>
                      <a:endParaRPr lang="de-DE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√</a:t>
                      </a:r>
                      <a:endParaRPr kumimoji="0" lang="de-DE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√</a:t>
                      </a:r>
                    </a:p>
                  </a:txBody>
                  <a:tcPr>
                    <a:solidFill>
                      <a:srgbClr val="E8D2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924917"/>
                  </a:ext>
                </a:extLst>
              </a:tr>
              <a:tr h="325334">
                <a:tc>
                  <a:txBody>
                    <a:bodyPr/>
                    <a:lstStyle/>
                    <a:p>
                      <a:r>
                        <a:rPr lang="de-DE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Englisch</a:t>
                      </a:r>
                      <a:endParaRPr lang="de-DE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0A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√</a:t>
                      </a:r>
                      <a:endParaRPr kumimoji="0" lang="de-DE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√</a:t>
                      </a:r>
                      <a:endParaRPr kumimoji="0" lang="de-DE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–</a:t>
                      </a:r>
                      <a:endParaRPr kumimoji="0" lang="de-DE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875076"/>
                  </a:ext>
                </a:extLst>
              </a:tr>
              <a:tr h="325334">
                <a:tc>
                  <a:txBody>
                    <a:bodyPr/>
                    <a:lstStyle/>
                    <a:p>
                      <a:r>
                        <a:rPr lang="de-DE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Ev. Religion</a:t>
                      </a:r>
                      <a:endParaRPr lang="de-DE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0A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√</a:t>
                      </a:r>
                      <a:endParaRPr kumimoji="0" lang="de-DE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√</a:t>
                      </a:r>
                      <a:endParaRPr kumimoji="0" lang="de-DE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–</a:t>
                      </a:r>
                      <a:endParaRPr kumimoji="0" lang="de-DE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746397"/>
                  </a:ext>
                </a:extLst>
              </a:tr>
              <a:tr h="325334">
                <a:tc>
                  <a:txBody>
                    <a:bodyPr/>
                    <a:lstStyle/>
                    <a:p>
                      <a:r>
                        <a:rPr lang="de-DE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Französisch</a:t>
                      </a:r>
                      <a:endParaRPr lang="de-DE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0A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√</a:t>
                      </a:r>
                      <a:endParaRPr kumimoji="0" lang="de-DE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√</a:t>
                      </a:r>
                      <a:endParaRPr kumimoji="0" lang="de-DE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–</a:t>
                      </a:r>
                      <a:endParaRPr kumimoji="0" lang="de-DE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506294"/>
                  </a:ext>
                </a:extLst>
              </a:tr>
              <a:tr h="325334">
                <a:tc>
                  <a:txBody>
                    <a:bodyPr/>
                    <a:lstStyle/>
                    <a:p>
                      <a:r>
                        <a:rPr lang="de-DE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Kath.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Religion</a:t>
                      </a:r>
                      <a:endParaRPr lang="de-DE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0A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√</a:t>
                      </a:r>
                      <a:endParaRPr kumimoji="0" lang="de-DE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√</a:t>
                      </a:r>
                      <a:endParaRPr kumimoji="0" lang="de-DE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–</a:t>
                      </a:r>
                      <a:endParaRPr kumimoji="0" lang="de-DE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887111"/>
                  </a:ext>
                </a:extLst>
              </a:tr>
              <a:tr h="325334">
                <a:tc>
                  <a:txBody>
                    <a:bodyPr/>
                    <a:lstStyle/>
                    <a:p>
                      <a:r>
                        <a:rPr lang="de-DE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Kunst</a:t>
                      </a:r>
                      <a:endParaRPr lang="de-DE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0A4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de-DE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√</a:t>
                      </a:r>
                      <a:endParaRPr kumimoji="0" lang="de-DE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–</a:t>
                      </a:r>
                      <a:endParaRPr kumimoji="0" lang="de-DE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2576387"/>
                  </a:ext>
                </a:extLst>
              </a:tr>
              <a:tr h="325334">
                <a:tc>
                  <a:txBody>
                    <a:bodyPr/>
                    <a:lstStyle/>
                    <a:p>
                      <a:r>
                        <a:rPr lang="de-DE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Mathematik</a:t>
                      </a:r>
                      <a:endParaRPr lang="de-DE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0A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√</a:t>
                      </a: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√</a:t>
                      </a:r>
                      <a:endParaRPr kumimoji="0" lang="de-DE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√</a:t>
                      </a:r>
                    </a:p>
                  </a:txBody>
                  <a:tcPr>
                    <a:solidFill>
                      <a:srgbClr val="E8D2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1397619"/>
                  </a:ext>
                </a:extLst>
              </a:tr>
              <a:tr h="325334">
                <a:tc>
                  <a:txBody>
                    <a:bodyPr/>
                    <a:lstStyle/>
                    <a:p>
                      <a:r>
                        <a:rPr lang="de-DE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Musik</a:t>
                      </a:r>
                      <a:endParaRPr lang="de-DE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0A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√</a:t>
                      </a:r>
                      <a:endParaRPr kumimoji="0" lang="de-DE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–</a:t>
                      </a:r>
                      <a:endParaRPr kumimoji="0" lang="de-DE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185475"/>
                  </a:ext>
                </a:extLst>
              </a:tr>
              <a:tr h="325334">
                <a:tc>
                  <a:txBody>
                    <a:bodyPr/>
                    <a:lstStyle/>
                    <a:p>
                      <a:r>
                        <a:rPr lang="de-DE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Sachunterricht</a:t>
                      </a:r>
                      <a:endParaRPr lang="de-DE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0A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√</a:t>
                      </a: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√</a:t>
                      </a:r>
                      <a:endParaRPr kumimoji="0" lang="de-DE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–</a:t>
                      </a:r>
                      <a:endParaRPr kumimoji="0" lang="de-DE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86795"/>
                  </a:ext>
                </a:extLst>
              </a:tr>
              <a:tr h="325334">
                <a:tc>
                  <a:txBody>
                    <a:bodyPr/>
                    <a:lstStyle/>
                    <a:p>
                      <a:r>
                        <a:rPr lang="de-DE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Sport</a:t>
                      </a:r>
                      <a:endParaRPr lang="de-DE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D0A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√</a:t>
                      </a:r>
                      <a:endParaRPr kumimoji="0" lang="de-DE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–</a:t>
                      </a:r>
                      <a:endParaRPr kumimoji="0" lang="de-DE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D2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43398"/>
                  </a:ext>
                </a:extLst>
              </a:tr>
            </a:tbl>
          </a:graphicData>
        </a:graphic>
      </p:graphicFrame>
      <p:sp>
        <p:nvSpPr>
          <p:cNvPr id="20" name="Rechteck 19"/>
          <p:cNvSpPr/>
          <p:nvPr/>
        </p:nvSpPr>
        <p:spPr>
          <a:xfrm>
            <a:off x="6136167" y="1298992"/>
            <a:ext cx="2703033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Ein </a:t>
            </a:r>
            <a:r>
              <a:rPr 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Langfach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à 50 </a:t>
            </a:r>
            <a:r>
              <a:rPr 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endParaRPr lang="de-DE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Zwei Kurzfächer à 35 </a:t>
            </a:r>
            <a:r>
              <a:rPr 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  <a:endParaRPr lang="de-DE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Praxissemester nur in Deutsch, Mathematik und im Kernstudium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Kunst, Musik und Sport sind zwingend als </a:t>
            </a:r>
            <a:r>
              <a:rPr 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Langfach</a:t>
            </a: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zu studieren.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Das Bildungs- und Gesellschaftswissenschaftliche Kernstudium ist Pflichtfach.</a:t>
            </a:r>
            <a:endParaRPr 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09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NI_Kassel">
      <a:dk1>
        <a:sysClr val="windowText" lastClr="000000"/>
      </a:dk1>
      <a:lt1>
        <a:sysClr val="window" lastClr="FFFFFF"/>
      </a:lt1>
      <a:dk2>
        <a:srgbClr val="C7105C"/>
      </a:dk2>
      <a:lt2>
        <a:srgbClr val="DADADA"/>
      </a:lt2>
      <a:accent1>
        <a:srgbClr val="9A0C46"/>
      </a:accent1>
      <a:accent2>
        <a:srgbClr val="5095C8"/>
      </a:accent2>
      <a:accent3>
        <a:srgbClr val="4AAC96"/>
      </a:accent3>
      <a:accent4>
        <a:srgbClr val="EAC372"/>
      </a:accent4>
      <a:accent5>
        <a:srgbClr val="153824"/>
      </a:accent5>
      <a:accent6>
        <a:srgbClr val="C4D20F"/>
      </a:accent6>
      <a:hlink>
        <a:srgbClr val="C7105C"/>
      </a:hlink>
      <a:folHlink>
        <a:srgbClr val="9A0C46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B5247267-2B1B-4DBA-9E2D-B52468E22C96}" vid="{B2240CCE-B2E9-440E-9C5B-546C2917101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1854</Words>
  <Application>Microsoft Office PowerPoint</Application>
  <PresentationFormat>Bildschirmpräsentation (4:3)</PresentationFormat>
  <Paragraphs>463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Office Theme</vt:lpstr>
      <vt:lpstr>Aufbau und Struktur der Lehramtsstudiengänge  infolge der Novellierung des  Hessischen Lehrkräftebildungsgesetzes Stand: Dezember 2023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2016-06-20T06:50:54Z</dcterms:created>
  <dcterms:modified xsi:type="dcterms:W3CDTF">2023-11-29T08:00:01Z</dcterms:modified>
</cp:coreProperties>
</file>