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3" r:id="rId3"/>
    <p:sldId id="282" r:id="rId4"/>
    <p:sldId id="283" r:id="rId5"/>
    <p:sldId id="278" r:id="rId6"/>
    <p:sldId id="277" r:id="rId7"/>
    <p:sldId id="279" r:id="rId8"/>
    <p:sldId id="281" r:id="rId9"/>
    <p:sldId id="259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A6A74643-DD63-264B-966A-37FD7A5F28F0}">
          <p14:sldIdLst>
            <p14:sldId id="256"/>
            <p14:sldId id="273"/>
            <p14:sldId id="282"/>
            <p14:sldId id="283"/>
          </p14:sldIdLst>
        </p14:section>
        <p14:section name="Abschnitt ohne Titel" id="{9394993C-54F1-2842-A65A-646619AF32D0}">
          <p14:sldIdLst>
            <p14:sldId id="278"/>
            <p14:sldId id="277"/>
            <p14:sldId id="279"/>
            <p14:sldId id="281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DE931-A540-DC4A-8912-D77E0C969E54}" type="datetimeFigureOut">
              <a:rPr lang="de-DE" smtClean="0"/>
              <a:t>07.04.2015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B98D0-2B57-C74F-9E98-830B7ABF7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426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AB6A7-2DF9-F94B-B1AE-945853C391DA}" type="datetimeFigureOut">
              <a:rPr lang="de-DE" smtClean="0"/>
              <a:t>07.04.2015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55B97-51D8-F544-BECE-5436889DE4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671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35A4F1-78AF-406E-8E6C-5E636CBBF41B}" type="slidenum">
              <a:rPr lang="de-DE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35A4F1-78AF-406E-8E6C-5E636CBBF41B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880B-08AA-684C-83E4-5720A804738F}" type="datetime1">
              <a:rPr lang="de-DE" smtClean="0"/>
              <a:t>07.04.2015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8556-5A1A-A64C-8C8A-F1D60E6CD7A7}" type="datetime1">
              <a:rPr lang="de-DE" smtClean="0"/>
              <a:t>07.04.2015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, Vari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4E5-1561-AC4A-B84F-540ACE5F7801}" type="datetime1">
              <a:rPr lang="de-DE" smtClean="0"/>
              <a:t>07.04.2015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2C3C-E0C4-4344-AFCD-0A70794567C4}" type="datetime1">
              <a:rPr lang="de-DE" smtClean="0"/>
              <a:t>07.04.2015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2A38-09D5-F74C-950A-03D0A1B70CD8}" type="datetime1">
              <a:rPr lang="de-DE" smtClean="0"/>
              <a:t>07.04.2015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7584-24AD-864B-9765-5258FA932687}" type="datetime1">
              <a:rPr lang="de-DE" smtClean="0"/>
              <a:t>07.04.2015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2043-51E4-B148-BD59-6E77FD0489D8}" type="datetime1">
              <a:rPr lang="de-DE" smtClean="0"/>
              <a:t>07.04.2015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rußfor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1189-FA6D-8D4B-B64E-C903155F8E3B}" type="datetime1">
              <a:rPr lang="de-DE" smtClean="0"/>
              <a:t>07.04.2015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3957-E3A2-9649-B9C9-CBBF4378DFB8}" type="datetime1">
              <a:rPr lang="de-DE" smtClean="0"/>
              <a:t>07.04.2015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, Vari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8099-C929-9144-8463-99312EA98898}" type="datetime1">
              <a:rPr lang="de-DE" smtClean="0"/>
              <a:t>07.04.2015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de-DE" smtClean="0"/>
              <a:t>Mastertitelformat bearbeiten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19C5-A9F2-9F4A-89BE-A04F8427274A}" type="datetime1">
              <a:rPr lang="de-DE" smtClean="0"/>
              <a:t>07.04.2015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61DD-5AA3-ED46-90EE-0BF11E2B6122}" type="datetime1">
              <a:rPr lang="de-DE" smtClean="0"/>
              <a:t>07.04.2015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F559-0E6D-CE4D-A40B-6DD23483191A}" type="datetime1">
              <a:rPr lang="de-DE" smtClean="0"/>
              <a:t>07.04.2015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621-58EE-1B47-8D55-324D5626DA34}" type="datetime1">
              <a:rPr lang="de-DE" smtClean="0"/>
              <a:t>07.04.2015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6D82-85A6-AC4B-81E3-89D7E0B6864D}" type="datetime1">
              <a:rPr lang="de-DE" smtClean="0"/>
              <a:t>07.04.2015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E954-88E7-C249-8F1A-9C8D1C46BC19}" type="datetime1">
              <a:rPr lang="de-DE" smtClean="0"/>
              <a:t>07.04.2015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E9BE86-530D-9C41-835C-98F619A0DF2A}" type="datetime1">
              <a:rPr lang="de-DE" smtClean="0"/>
              <a:t>07.04.2015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7513" y="1789727"/>
            <a:ext cx="8307387" cy="1368676"/>
          </a:xfrm>
        </p:spPr>
        <p:txBody>
          <a:bodyPr>
            <a:normAutofit fontScale="90000"/>
          </a:bodyPr>
          <a:lstStyle/>
          <a:p>
            <a:r>
              <a:rPr lang="de-DE" sz="3600" b="1" dirty="0" smtClean="0"/>
              <a:t>rof. </a:t>
            </a:r>
            <a:r>
              <a:rPr lang="de-DE" sz="3600" b="1" dirty="0"/>
              <a:t/>
            </a:r>
            <a:br>
              <a:rPr lang="de-DE" sz="3600" b="1" dirty="0"/>
            </a:br>
            <a:r>
              <a:rPr lang="de-DE" sz="3600" b="1" dirty="0" smtClean="0"/>
              <a:t/>
            </a:r>
            <a:br>
              <a:rPr lang="de-DE" sz="3600" b="1" dirty="0" smtClean="0"/>
            </a:br>
            <a:r>
              <a:rPr lang="de-DE" sz="3600" b="1" dirty="0" smtClean="0"/>
              <a:t/>
            </a:r>
            <a:br>
              <a:rPr lang="de-DE" sz="3600" b="1" dirty="0" smtClean="0"/>
            </a:br>
            <a:r>
              <a:rPr lang="de-DE" sz="3600" b="1" dirty="0" smtClean="0"/>
              <a:t/>
            </a:r>
            <a:br>
              <a:rPr lang="de-DE" sz="3600" b="1" dirty="0" smtClean="0"/>
            </a:br>
            <a:r>
              <a:rPr lang="de-DE" sz="4000" b="1" dirty="0" smtClean="0"/>
              <a:t>Flexibilisierung der öffentlichen Wasserwirtschaft </a:t>
            </a:r>
            <a:r>
              <a:rPr lang="de-DE" sz="4000" dirty="0"/>
              <a:t/>
            </a:r>
            <a:br>
              <a:rPr lang="de-DE" sz="4000" dirty="0"/>
            </a:br>
            <a:endParaRPr lang="de-DE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18126" y="2917400"/>
            <a:ext cx="8483530" cy="753036"/>
          </a:xfrm>
        </p:spPr>
        <p:txBody>
          <a:bodyPr>
            <a:noAutofit/>
          </a:bodyPr>
          <a:lstStyle/>
          <a:p>
            <a:r>
              <a:rPr lang="de-DE" sz="2400" b="1" dirty="0" smtClean="0"/>
              <a:t>Ein </a:t>
            </a:r>
            <a:r>
              <a:rPr lang="de-DE" sz="2400" b="1" dirty="0"/>
              <a:t>Beitrag zur nachhaltigen Anpassung an gewandelte Umwelt- und </a:t>
            </a:r>
            <a:r>
              <a:rPr lang="de-DE" sz="2400" b="1" dirty="0" smtClean="0"/>
              <a:t>Lebensbedingungen</a:t>
            </a:r>
            <a:endParaRPr lang="de-DE" sz="2400" dirty="0" smtClean="0"/>
          </a:p>
          <a:p>
            <a:endParaRPr lang="de-DE" sz="2400" dirty="0" smtClean="0"/>
          </a:p>
          <a:p>
            <a:endParaRPr lang="de-DE" sz="2400" dirty="0" smtClean="0"/>
          </a:p>
          <a:p>
            <a:r>
              <a:rPr lang="de-DE" sz="2000" dirty="0" smtClean="0">
                <a:solidFill>
                  <a:schemeClr val="tx1"/>
                </a:solidFill>
              </a:rPr>
              <a:t>Blue Planet Berlin, 25.03.2015</a:t>
            </a:r>
          </a:p>
          <a:p>
            <a:endParaRPr lang="de-DE" sz="2000" dirty="0" smtClean="0"/>
          </a:p>
          <a:p>
            <a:endParaRPr lang="de-DE" sz="2000" dirty="0" smtClean="0">
              <a:solidFill>
                <a:schemeClr val="tx1"/>
              </a:solidFill>
            </a:endParaRPr>
          </a:p>
          <a:p>
            <a:r>
              <a:rPr lang="de-DE" sz="2000" dirty="0" smtClean="0">
                <a:solidFill>
                  <a:schemeClr val="tx1"/>
                </a:solidFill>
              </a:rPr>
              <a:t>Prof. Dr. Silke R. Laskowski </a:t>
            </a:r>
          </a:p>
          <a:p>
            <a:r>
              <a:rPr lang="de-DE" sz="2000" dirty="0" err="1" smtClean="0">
                <a:solidFill>
                  <a:schemeClr val="tx1"/>
                </a:solidFill>
              </a:rPr>
              <a:t>Laskowski@uni-kassel.de</a:t>
            </a:r>
            <a:endParaRPr lang="de-DE" sz="2000" dirty="0">
              <a:solidFill>
                <a:schemeClr val="tx1"/>
              </a:solidFill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1" y="298888"/>
            <a:ext cx="2564086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3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B2D049B-1631-4649-B7BE-893822623ED7}" type="slidenum">
              <a:rPr lang="de-DE" sz="1400" smtClean="0">
                <a:latin typeface="Times New Roman" pitchFamily="18" charset="0"/>
              </a:rPr>
              <a:pPr>
                <a:defRPr/>
              </a:pPr>
              <a:t>2</a:t>
            </a:fld>
            <a:endParaRPr lang="de-DE" sz="1400" smtClean="0">
              <a:latin typeface="Times New Roman" pitchFamily="18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807177"/>
            <a:ext cx="8516937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ea typeface="+mj-ea"/>
              </a:rPr>
              <a:t>I. Herausforderungen</a:t>
            </a:r>
            <a:endParaRPr lang="de-DE" sz="3200" dirty="0" smtClean="0">
              <a:ea typeface="+mj-ea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8674" y="2559080"/>
            <a:ext cx="8454325" cy="4114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 dirty="0" smtClean="0"/>
              <a:t>Klima- und Umweltwandel („Wasser- und Naturhaushalt“)</a:t>
            </a:r>
          </a:p>
          <a:p>
            <a:pPr lvl="1">
              <a:lnSpc>
                <a:spcPct val="80000"/>
              </a:lnSpc>
              <a:defRPr/>
            </a:pPr>
            <a:r>
              <a:rPr lang="de-DE" sz="2200" dirty="0" smtClean="0"/>
              <a:t>Regionale Betrachtung !</a:t>
            </a:r>
          </a:p>
          <a:p>
            <a:pPr lvl="1">
              <a:lnSpc>
                <a:spcPct val="80000"/>
              </a:lnSpc>
              <a:defRPr/>
            </a:pPr>
            <a:r>
              <a:rPr lang="de-DE" sz="2200" dirty="0" smtClean="0"/>
              <a:t>Starke Trockenperioden (Absenkung der Wasserpegel)</a:t>
            </a:r>
          </a:p>
          <a:p>
            <a:pPr lvl="1">
              <a:lnSpc>
                <a:spcPct val="80000"/>
              </a:lnSpc>
              <a:defRPr/>
            </a:pPr>
            <a:r>
              <a:rPr lang="de-DE" sz="2200" dirty="0" smtClean="0"/>
              <a:t>Starkniederschläge (Überforderung der Kanalisation)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 smtClean="0"/>
              <a:t>Demographischer Wandel</a:t>
            </a:r>
          </a:p>
          <a:p>
            <a:pPr lvl="1">
              <a:lnSpc>
                <a:spcPct val="80000"/>
              </a:lnSpc>
              <a:defRPr/>
            </a:pPr>
            <a:r>
              <a:rPr lang="de-DE" sz="2200" dirty="0" smtClean="0"/>
              <a:t>Bevölkerungsabwanderung in ländlichen Gebieten (Ostdeutschland)</a:t>
            </a:r>
          </a:p>
          <a:p>
            <a:pPr lvl="1">
              <a:lnSpc>
                <a:spcPct val="80000"/>
              </a:lnSpc>
              <a:defRPr/>
            </a:pPr>
            <a:r>
              <a:rPr lang="de-DE" sz="2200" dirty="0" smtClean="0"/>
              <a:t>Bevölkerungsverdichtung in Großstädten (Berlin, Hamburg)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 smtClean="0"/>
              <a:t>Daseinsvorsorgeleistungen </a:t>
            </a:r>
            <a:r>
              <a:rPr lang="de-DE" sz="2400" dirty="0" err="1" smtClean="0"/>
              <a:t>Water</a:t>
            </a:r>
            <a:r>
              <a:rPr lang="de-DE" sz="2400" dirty="0" smtClean="0"/>
              <a:t> </a:t>
            </a:r>
            <a:r>
              <a:rPr lang="de-DE" sz="2400" dirty="0" err="1" smtClean="0"/>
              <a:t>supply</a:t>
            </a:r>
            <a:r>
              <a:rPr lang="de-DE" sz="2400" dirty="0" smtClean="0"/>
              <a:t> &amp; </a:t>
            </a:r>
            <a:r>
              <a:rPr lang="de-DE" sz="2400" dirty="0" err="1" smtClean="0"/>
              <a:t>wastewater</a:t>
            </a:r>
            <a:r>
              <a:rPr lang="de-DE" sz="2400" dirty="0" smtClean="0"/>
              <a:t> </a:t>
            </a:r>
            <a:r>
              <a:rPr lang="de-DE" sz="2400" dirty="0" err="1" smtClean="0"/>
              <a:t>disposal</a:t>
            </a:r>
            <a:endParaRPr lang="de-DE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 smtClean="0">
                <a:ea typeface="Tahoma" pitchFamily="34" charset="0"/>
              </a:rPr>
              <a:t>Staatliche Pflicht zu angemessener Wasser- und Sanitärversorgung für alle –  „</a:t>
            </a:r>
            <a:r>
              <a:rPr lang="de-DE" sz="2000" dirty="0" err="1">
                <a:ea typeface="Tahoma" pitchFamily="34" charset="0"/>
              </a:rPr>
              <a:t>R</a:t>
            </a:r>
            <a:r>
              <a:rPr lang="de-DE" sz="2000" dirty="0" err="1" smtClean="0">
                <a:ea typeface="Tahoma" pitchFamily="34" charset="0"/>
              </a:rPr>
              <a:t>ight</a:t>
            </a:r>
            <a:r>
              <a:rPr lang="de-DE" sz="2000" dirty="0" smtClean="0">
                <a:ea typeface="Tahoma" pitchFamily="34" charset="0"/>
              </a:rPr>
              <a:t> </a:t>
            </a:r>
            <a:r>
              <a:rPr lang="de-DE" sz="2000" dirty="0" err="1" smtClean="0">
                <a:ea typeface="Tahoma" pitchFamily="34" charset="0"/>
              </a:rPr>
              <a:t>to</a:t>
            </a:r>
            <a:r>
              <a:rPr lang="de-DE" sz="2000" dirty="0" smtClean="0">
                <a:ea typeface="Tahoma" pitchFamily="34" charset="0"/>
              </a:rPr>
              <a:t> </a:t>
            </a:r>
            <a:r>
              <a:rPr lang="de-DE" sz="2000" dirty="0" err="1" smtClean="0">
                <a:ea typeface="Tahoma" pitchFamily="34" charset="0"/>
              </a:rPr>
              <a:t>Water</a:t>
            </a:r>
            <a:r>
              <a:rPr lang="de-DE" altLang="de-DE" sz="2000" dirty="0" smtClean="0">
                <a:ea typeface="Tahoma" pitchFamily="34" charset="0"/>
              </a:rPr>
              <a:t>“: Subjektives Recht auf 20 Liter Frischwasser pro Tag/Person</a:t>
            </a:r>
            <a:endParaRPr lang="de-DE" sz="2000" dirty="0" smtClean="0">
              <a:ea typeface="Tahom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 smtClean="0">
                <a:ea typeface="Tahoma" pitchFamily="34" charset="0"/>
              </a:rPr>
              <a:t>Im Einklang mit Umweltrecht, Grund- und Menschenrechten, Demokratiegebot („</a:t>
            </a:r>
            <a:r>
              <a:rPr lang="de-DE" sz="2000" dirty="0" err="1">
                <a:ea typeface="Tahoma" pitchFamily="34" charset="0"/>
              </a:rPr>
              <a:t>G</a:t>
            </a:r>
            <a:r>
              <a:rPr lang="de-DE" sz="2000" dirty="0" err="1" smtClean="0">
                <a:ea typeface="Tahoma" pitchFamily="34" charset="0"/>
              </a:rPr>
              <a:t>ood</a:t>
            </a:r>
            <a:r>
              <a:rPr lang="de-DE" sz="2000" dirty="0" smtClean="0">
                <a:ea typeface="Tahoma" pitchFamily="34" charset="0"/>
              </a:rPr>
              <a:t> </a:t>
            </a:r>
            <a:r>
              <a:rPr lang="de-DE" sz="2000" dirty="0" err="1" smtClean="0">
                <a:ea typeface="Tahoma" pitchFamily="34" charset="0"/>
              </a:rPr>
              <a:t>Water</a:t>
            </a:r>
            <a:r>
              <a:rPr lang="de-DE" sz="2000" dirty="0" smtClean="0">
                <a:ea typeface="Tahoma" pitchFamily="34" charset="0"/>
              </a:rPr>
              <a:t> </a:t>
            </a:r>
            <a:r>
              <a:rPr lang="de-DE" sz="2000" dirty="0" err="1" smtClean="0">
                <a:ea typeface="Tahoma" pitchFamily="34" charset="0"/>
              </a:rPr>
              <a:t>Governance</a:t>
            </a:r>
            <a:r>
              <a:rPr lang="de-DE" sz="2000" dirty="0" smtClean="0">
                <a:ea typeface="Tahoma" pitchFamily="34" charset="0"/>
              </a:rPr>
              <a:t>“)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de-DE" sz="2000" dirty="0" smtClean="0">
              <a:ea typeface="Tahoma" pitchFamily="34" charset="0"/>
            </a:endParaRPr>
          </a:p>
        </p:txBody>
      </p:sp>
      <p:pic>
        <p:nvPicPr>
          <p:cNvPr id="7" name="Bild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1" y="365146"/>
            <a:ext cx="254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30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B2D049B-1631-4649-B7BE-893822623ED7}" type="slidenum">
              <a:rPr lang="de-DE" sz="1400" smtClean="0">
                <a:latin typeface="Times New Roman" pitchFamily="18" charset="0"/>
              </a:rPr>
              <a:pPr>
                <a:defRPr/>
              </a:pPr>
              <a:t>3</a:t>
            </a:fld>
            <a:endParaRPr lang="de-DE" sz="1400" smtClean="0">
              <a:latin typeface="Times New Roman" pitchFamily="18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609" y="1171596"/>
            <a:ext cx="8760791" cy="1143000"/>
          </a:xfrm>
        </p:spPr>
        <p:txBody>
          <a:bodyPr/>
          <a:lstStyle/>
          <a:p>
            <a:pPr marL="541338" indent="-187325">
              <a:defRPr/>
            </a:pPr>
            <a:r>
              <a:rPr lang="de-DE" dirty="0" smtClean="0">
                <a:ea typeface="+mj-ea"/>
              </a:rPr>
              <a:t> II. Umweltveränderungen/    Klimawandelfolgen  - Deutschland</a:t>
            </a:r>
            <a:endParaRPr lang="de-DE" sz="3200" dirty="0" smtClean="0">
              <a:ea typeface="+mj-ea"/>
            </a:endParaRPr>
          </a:p>
        </p:txBody>
      </p:sp>
      <p:pic>
        <p:nvPicPr>
          <p:cNvPr id="7" name="Bild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1" y="332017"/>
            <a:ext cx="2553042" cy="762000"/>
          </a:xfrm>
          <a:prstGeom prst="rect">
            <a:avLst/>
          </a:prstGeom>
        </p:spPr>
      </p:pic>
      <p:sp>
        <p:nvSpPr>
          <p:cNvPr id="8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52413" y="2570163"/>
            <a:ext cx="8748022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l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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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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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40"/>
              </a:lnSpc>
              <a:spcBef>
                <a:spcPts val="800"/>
              </a:spcBef>
              <a:defRPr/>
            </a:pPr>
            <a:r>
              <a:rPr lang="de-DE" sz="2800" dirty="0" smtClean="0"/>
              <a:t>Zunehmende Trockenperioden (Sommer), Rückgang der Grundwasserneubildung um 10-25 % bis 2050 (70 % der Trinkwasserversorgung aus Grundwasser)</a:t>
            </a:r>
          </a:p>
          <a:p>
            <a:pPr>
              <a:lnSpc>
                <a:spcPts val="2640"/>
              </a:lnSpc>
              <a:spcBef>
                <a:spcPts val="800"/>
              </a:spcBef>
              <a:defRPr/>
            </a:pPr>
            <a:r>
              <a:rPr lang="de-DE" sz="2800" dirty="0" smtClean="0"/>
              <a:t>Zunehmender Starkniederschlag (Winter), steigende Hochwassergefahr</a:t>
            </a:r>
          </a:p>
          <a:p>
            <a:pPr>
              <a:lnSpc>
                <a:spcPts val="2640"/>
              </a:lnSpc>
              <a:spcBef>
                <a:spcPts val="800"/>
              </a:spcBef>
              <a:defRPr/>
            </a:pPr>
            <a:r>
              <a:rPr lang="de-DE" sz="2800" dirty="0" smtClean="0"/>
              <a:t>Zunehmende Versalzung der Küstengewässer</a:t>
            </a:r>
          </a:p>
          <a:p>
            <a:pPr>
              <a:lnSpc>
                <a:spcPts val="2640"/>
              </a:lnSpc>
              <a:spcBef>
                <a:spcPts val="800"/>
              </a:spcBef>
              <a:defRPr/>
            </a:pPr>
            <a:r>
              <a:rPr lang="de-DE" sz="2800" dirty="0" smtClean="0"/>
              <a:t>60 % d. Oberflächengewässer in schlechtem Zustand (WRRL 2000/60/EU)</a:t>
            </a:r>
          </a:p>
          <a:p>
            <a:pPr>
              <a:lnSpc>
                <a:spcPts val="2640"/>
              </a:lnSpc>
              <a:spcBef>
                <a:spcPts val="800"/>
              </a:spcBef>
              <a:defRPr/>
            </a:pPr>
            <a:r>
              <a:rPr lang="de-DE" sz="2800" dirty="0" smtClean="0"/>
              <a:t>53 % der Grundwasserkörper in schlechtem Zustand (WRRL 2000/60/EU)</a:t>
            </a:r>
          </a:p>
          <a:p>
            <a:pPr>
              <a:lnSpc>
                <a:spcPts val="2640"/>
              </a:lnSpc>
              <a:spcBef>
                <a:spcPts val="800"/>
              </a:spcBef>
              <a:defRPr/>
            </a:pPr>
            <a:r>
              <a:rPr lang="de-DE" sz="2800" dirty="0" smtClean="0"/>
              <a:t>Problem (industrialisierte) Landwirtschaft (Pflanzenschutzmittel, Dünger/Gülle)</a:t>
            </a:r>
          </a:p>
          <a:p>
            <a:pPr lvl="1">
              <a:defRPr/>
            </a:pPr>
            <a:r>
              <a:rPr lang="de-DE" sz="2600" dirty="0" smtClean="0"/>
              <a:t>  Untersuchungen BMU/UBA, 2006/2013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278811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5925" y="1202776"/>
            <a:ext cx="8308975" cy="1143000"/>
          </a:xfrm>
        </p:spPr>
        <p:txBody>
          <a:bodyPr/>
          <a:lstStyle/>
          <a:p>
            <a:r>
              <a:rPr lang="de-DE" dirty="0"/>
              <a:t>III. Demographische Veränderungen - Deutschland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5925" y="2701431"/>
            <a:ext cx="8308975" cy="3491753"/>
          </a:xfrm>
        </p:spPr>
        <p:txBody>
          <a:bodyPr>
            <a:noAutofit/>
          </a:bodyPr>
          <a:lstStyle/>
          <a:p>
            <a:pPr>
              <a:lnSpc>
                <a:spcPts val="2340"/>
              </a:lnSpc>
              <a:spcBef>
                <a:spcPts val="200"/>
              </a:spcBef>
            </a:pPr>
            <a:r>
              <a:rPr lang="de-DE" sz="2200" dirty="0" smtClean="0">
                <a:cs typeface="Tahoma"/>
              </a:rPr>
              <a:t>Bevölkerungsrückgang von aktuell 83 Mio. auf 67 Mio. bis 2050</a:t>
            </a:r>
          </a:p>
          <a:p>
            <a:pPr>
              <a:lnSpc>
                <a:spcPts val="2340"/>
              </a:lnSpc>
              <a:spcBef>
                <a:spcPts val="200"/>
              </a:spcBef>
            </a:pPr>
            <a:r>
              <a:rPr lang="de-DE" sz="2200" dirty="0" smtClean="0">
                <a:cs typeface="Tahoma"/>
              </a:rPr>
              <a:t>Binnenwanderung der Bevölkerung</a:t>
            </a:r>
          </a:p>
          <a:p>
            <a:pPr>
              <a:lnSpc>
                <a:spcPts val="2340"/>
              </a:lnSpc>
              <a:spcBef>
                <a:spcPts val="200"/>
              </a:spcBef>
            </a:pPr>
            <a:r>
              <a:rPr lang="de-DE" sz="2200" dirty="0" smtClean="0">
                <a:cs typeface="Tahoma"/>
              </a:rPr>
              <a:t>Abwanderung in große Städte (regional hohe Bevölkerungsdichte)</a:t>
            </a:r>
          </a:p>
          <a:p>
            <a:pPr>
              <a:lnSpc>
                <a:spcPts val="2340"/>
              </a:lnSpc>
              <a:spcBef>
                <a:spcPts val="200"/>
              </a:spcBef>
            </a:pPr>
            <a:r>
              <a:rPr lang="de-DE" sz="2200" dirty="0" smtClean="0">
                <a:cs typeface="Tahoma"/>
              </a:rPr>
              <a:t>Regionale Entvölkerung von strukturschwachen, ländlichen Gebieten</a:t>
            </a:r>
          </a:p>
          <a:p>
            <a:pPr>
              <a:lnSpc>
                <a:spcPts val="2340"/>
              </a:lnSpc>
              <a:spcBef>
                <a:spcPts val="200"/>
              </a:spcBef>
            </a:pPr>
            <a:r>
              <a:rPr lang="de-DE" sz="2200" dirty="0" smtClean="0">
                <a:cs typeface="Tahoma"/>
              </a:rPr>
              <a:t>Problem: Umweltgerechte und für die ländliche Bevölkerung finanzierbare flächendeckende Wasserversorgung und Abwasserentsorgung durch zentrale Infrastruktursysteme (</a:t>
            </a:r>
            <a:r>
              <a:rPr lang="de-DE" sz="2200" dirty="0">
                <a:cs typeface="Tahoma"/>
              </a:rPr>
              <a:t>R</a:t>
            </a:r>
            <a:r>
              <a:rPr lang="de-DE" sz="2200" dirty="0" smtClean="0">
                <a:cs typeface="Tahoma"/>
              </a:rPr>
              <a:t>ückgang der Auslastung bestehender Systeme; Rückgang der örtlichen Wasserressourcen)</a:t>
            </a:r>
          </a:p>
          <a:p>
            <a:pPr>
              <a:lnSpc>
                <a:spcPts val="2340"/>
              </a:lnSpc>
              <a:spcBef>
                <a:spcPts val="200"/>
              </a:spcBef>
            </a:pPr>
            <a:r>
              <a:rPr lang="de-DE" sz="2200" dirty="0" smtClean="0">
                <a:cs typeface="Tahoma"/>
              </a:rPr>
              <a:t>Problem: Überforderung der Kanalisation in Großstädten (Starkregen, Versiegelung der Flächen)  </a:t>
            </a:r>
            <a:endParaRPr lang="de-DE" sz="2200" dirty="0">
              <a:cs typeface="Tahom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4</a:t>
            </a:fld>
            <a:endParaRPr lang="en-US"/>
          </a:p>
        </p:txBody>
      </p:sp>
      <p:pic>
        <p:nvPicPr>
          <p:cNvPr id="5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1" y="332017"/>
            <a:ext cx="2553042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96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01" y="1174873"/>
            <a:ext cx="8472899" cy="1143000"/>
          </a:xfrm>
        </p:spPr>
        <p:txBody>
          <a:bodyPr/>
          <a:lstStyle/>
          <a:p>
            <a:r>
              <a:rPr lang="de-DE" dirty="0" smtClean="0"/>
              <a:t>IV. Flexibilisierung der Wasserwirtschaft – Beispiel Abwasserentsorgung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5</a:t>
            </a:fld>
            <a:endParaRPr lang="en-US"/>
          </a:p>
        </p:txBody>
      </p:sp>
      <p:pic>
        <p:nvPicPr>
          <p:cNvPr id="5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1" y="343060"/>
            <a:ext cx="2553042" cy="762000"/>
          </a:xfrm>
          <a:prstGeom prst="rect">
            <a:avLst/>
          </a:prstGeom>
        </p:spPr>
      </p:pic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252001" y="2476500"/>
            <a:ext cx="8663400" cy="3491753"/>
          </a:xfrm>
        </p:spPr>
        <p:txBody>
          <a:bodyPr>
            <a:noAutofit/>
          </a:bodyPr>
          <a:lstStyle/>
          <a:p>
            <a:pPr marL="374400" lvl="1" indent="-374400">
              <a:lnSpc>
                <a:spcPts val="2800"/>
              </a:lnSpc>
              <a:buClrTx/>
              <a:buSzPct val="90000"/>
              <a:buFont typeface="Wingdings" charset="0"/>
              <a:buChar char="Ø"/>
            </a:pPr>
            <a:r>
              <a:rPr lang="de-DE" sz="2000" dirty="0" smtClean="0">
                <a:latin typeface="Tahoma" charset="0"/>
                <a:cs typeface="Tahoma" charset="0"/>
              </a:rPr>
              <a:t>Zentrale Abwasserentsorgung basiert auf Schwemmwasserkanalisation und nutzt große Mengen an Frischwasser für Toiletten, bei regionalem Rückgang der Wasserressourcen ökologisch problematisch (wasserrechtlich: „guter Zustand“; Umweltkosten für Ökosysteme) und bei Bevölkerungsrückgang auch ökonomisch problematisch („</a:t>
            </a:r>
            <a:r>
              <a:rPr lang="de-DE" sz="2000" dirty="0" err="1" smtClean="0">
                <a:latin typeface="Tahoma" charset="0"/>
                <a:cs typeface="Tahoma" charset="0"/>
              </a:rPr>
              <a:t>sunk</a:t>
            </a:r>
            <a:r>
              <a:rPr lang="de-DE" sz="2000" dirty="0" smtClean="0">
                <a:latin typeface="Tahoma" charset="0"/>
                <a:cs typeface="Tahoma" charset="0"/>
              </a:rPr>
              <a:t> </a:t>
            </a:r>
            <a:r>
              <a:rPr lang="de-DE" sz="2000" dirty="0" err="1" smtClean="0">
                <a:latin typeface="Tahoma" charset="0"/>
                <a:cs typeface="Tahoma" charset="0"/>
              </a:rPr>
              <a:t>costs</a:t>
            </a:r>
            <a:r>
              <a:rPr lang="de-DE" sz="2000" dirty="0" smtClean="0">
                <a:latin typeface="Tahoma" charset="0"/>
                <a:cs typeface="Tahoma" charset="0"/>
              </a:rPr>
              <a:t>“: 80 %; hohe Anschlussbeiträge für Privathaushalte; Beachtung des Kostendeckungs- und Äquivalenzprinzips bei Entgeltberechnung)    </a:t>
            </a:r>
          </a:p>
          <a:p>
            <a:pPr marL="374400" lvl="1" indent="-374400">
              <a:lnSpc>
                <a:spcPts val="2800"/>
              </a:lnSpc>
              <a:buClrTx/>
              <a:buSzPct val="90000"/>
              <a:buFont typeface="Wingdings" charset="0"/>
              <a:buChar char="Ø"/>
            </a:pPr>
            <a:r>
              <a:rPr lang="de-DE" sz="2000" dirty="0" smtClean="0">
                <a:latin typeface="Tahoma" charset="0"/>
                <a:cs typeface="Tahoma" charset="0"/>
              </a:rPr>
              <a:t>Starkniederschläge in Großstädten erfordern große Flächen für die Bodenversickerung („Versiegelung“), Einleitung überfordert zentrale Kanalisation („Überschwemmung“), daher vor allem Trennung von Schmutzwasser und Regenwasser (zwecks Versickerung, unbelastet ?) </a:t>
            </a:r>
          </a:p>
        </p:txBody>
      </p:sp>
    </p:spTree>
    <p:extLst>
      <p:ext uri="{BB962C8B-B14F-4D97-AF65-F5344CB8AC3E}">
        <p14:creationId xmlns:p14="http://schemas.microsoft.com/office/powerpoint/2010/main" val="162879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01" y="1147558"/>
            <a:ext cx="8663399" cy="1143000"/>
          </a:xfrm>
        </p:spPr>
        <p:txBody>
          <a:bodyPr/>
          <a:lstStyle/>
          <a:p>
            <a:r>
              <a:rPr lang="de-DE" dirty="0"/>
              <a:t>V</a:t>
            </a:r>
            <a:r>
              <a:rPr lang="de-DE" dirty="0" smtClean="0"/>
              <a:t>. Flexibilisierung durch Kombination  zentraler und dezentraler Systeme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6</a:t>
            </a:fld>
            <a:endParaRPr lang="en-US"/>
          </a:p>
        </p:txBody>
      </p:sp>
      <p:pic>
        <p:nvPicPr>
          <p:cNvPr id="5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343060"/>
            <a:ext cx="2530957" cy="762000"/>
          </a:xfrm>
          <a:prstGeom prst="rect">
            <a:avLst/>
          </a:prstGeom>
        </p:spPr>
      </p:pic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252001" y="2478825"/>
            <a:ext cx="8748434" cy="3491753"/>
          </a:xfrm>
        </p:spPr>
        <p:txBody>
          <a:bodyPr>
            <a:normAutofit fontScale="25000" lnSpcReduction="20000"/>
          </a:bodyPr>
          <a:lstStyle/>
          <a:p>
            <a:pPr marL="424800" indent="-424800">
              <a:lnSpc>
                <a:spcPts val="2600"/>
              </a:lnSpc>
              <a:spcBef>
                <a:spcPts val="200"/>
              </a:spcBef>
              <a:buClrTx/>
              <a:buSzPct val="100000"/>
              <a:buFont typeface="Wingdings" charset="2"/>
              <a:buChar char="Ø"/>
            </a:pPr>
            <a:r>
              <a:rPr lang="de-DE" sz="8000" dirty="0" smtClean="0">
                <a:latin typeface="Tahoma" charset="0"/>
                <a:ea typeface="MS PGothic" charset="0"/>
                <a:cs typeface="Tahoma" charset="0"/>
              </a:rPr>
              <a:t>Historisch gewachsenes Modell der zentrale Wasserinfrastrukturen ist allein nicht zukunftsfähig</a:t>
            </a:r>
            <a:endParaRPr lang="de-DE" sz="8000" b="1" dirty="0" smtClean="0">
              <a:latin typeface="Tahoma" charset="0"/>
              <a:ea typeface="MS PGothic" charset="0"/>
              <a:cs typeface="Tahoma" charset="0"/>
            </a:endParaRPr>
          </a:p>
          <a:p>
            <a:pPr marL="374400" indent="-374400">
              <a:lnSpc>
                <a:spcPts val="2600"/>
              </a:lnSpc>
              <a:spcBef>
                <a:spcPts val="200"/>
              </a:spcBef>
              <a:buClrTx/>
              <a:buSzPct val="100000"/>
              <a:buFont typeface="Wingdings" charset="0"/>
              <a:buChar char="Ø"/>
            </a:pPr>
            <a:r>
              <a:rPr lang="de-DE" sz="8000" dirty="0" smtClean="0">
                <a:latin typeface="Tahoma" charset="0"/>
                <a:ea typeface="MS PGothic" charset="0"/>
                <a:cs typeface="Tahoma" charset="0"/>
              </a:rPr>
              <a:t>Kombination mit dezentralen Systemen erforderlich</a:t>
            </a:r>
            <a:r>
              <a:rPr lang="de-DE" sz="8000" b="1" dirty="0" smtClean="0">
                <a:latin typeface="Tahoma" charset="0"/>
                <a:ea typeface="MS PGothic" charset="0"/>
                <a:cs typeface="Tahoma" charset="0"/>
              </a:rPr>
              <a:t>, </a:t>
            </a:r>
            <a:r>
              <a:rPr lang="de-DE" sz="8000" dirty="0" smtClean="0">
                <a:latin typeface="Tahoma" charset="0"/>
                <a:ea typeface="MS PGothic" charset="0"/>
                <a:cs typeface="Tahoma" charset="0"/>
              </a:rPr>
              <a:t>vor allem in ländlichen Gebieten</a:t>
            </a:r>
          </a:p>
          <a:p>
            <a:pPr marL="374400" indent="-374400">
              <a:lnSpc>
                <a:spcPts val="2600"/>
              </a:lnSpc>
              <a:spcBef>
                <a:spcPts val="200"/>
              </a:spcBef>
              <a:buClrTx/>
              <a:buSzPct val="100000"/>
              <a:buFont typeface="Wingdings" charset="0"/>
              <a:buChar char="Ø"/>
            </a:pPr>
            <a:r>
              <a:rPr lang="de-DE" sz="8000" dirty="0" smtClean="0">
                <a:latin typeface="Tahoma" charset="0"/>
                <a:ea typeface="MS PGothic" charset="0"/>
                <a:cs typeface="Tahoma" charset="0"/>
              </a:rPr>
              <a:t>Dezentrale Systeme kostengünstiger, besitzen heute einen hohen technischen und ökologischen Standard und sollten daher in das traditionelle zentrale System integriert werden, in Kooperation mit der örtlichen Bevölkerung („Demokratisierung“) </a:t>
            </a:r>
          </a:p>
          <a:p>
            <a:pPr marL="374400" indent="-374400">
              <a:lnSpc>
                <a:spcPts val="2600"/>
              </a:lnSpc>
              <a:spcBef>
                <a:spcPts val="200"/>
              </a:spcBef>
              <a:buClrTx/>
              <a:buSzPct val="100000"/>
              <a:buFont typeface="Wingdings" charset="0"/>
              <a:buChar char="Ø"/>
            </a:pPr>
            <a:r>
              <a:rPr lang="de-DE" sz="8000" dirty="0" smtClean="0">
                <a:latin typeface="Tahoma" charset="0"/>
                <a:ea typeface="MS PGothic" charset="0"/>
                <a:cs typeface="Tahoma" charset="0"/>
              </a:rPr>
              <a:t>Sozio-ökologische kommunale </a:t>
            </a:r>
            <a:r>
              <a:rPr lang="de-DE" sz="8000" dirty="0" err="1" smtClean="0">
                <a:latin typeface="Tahoma" charset="0"/>
                <a:ea typeface="MS PGothic" charset="0"/>
                <a:cs typeface="Tahoma" charset="0"/>
              </a:rPr>
              <a:t>Ver</a:t>
            </a:r>
            <a:r>
              <a:rPr lang="de-DE" sz="8000" dirty="0" smtClean="0">
                <a:latin typeface="Tahoma" charset="0"/>
                <a:ea typeface="MS PGothic" charset="0"/>
                <a:cs typeface="Tahoma" charset="0"/>
              </a:rPr>
              <a:t>- und Entsorgungskonzepte mit dezentralen Elementen, keine ausgegliederten „privaten“ Insellösungen  </a:t>
            </a:r>
          </a:p>
          <a:p>
            <a:pPr marL="374400" indent="-374400">
              <a:lnSpc>
                <a:spcPts val="2600"/>
              </a:lnSpc>
              <a:spcBef>
                <a:spcPts val="200"/>
              </a:spcBef>
              <a:buClrTx/>
              <a:buSzPct val="90000"/>
              <a:buFont typeface="Wingdings" charset="0"/>
              <a:buChar char="Ø"/>
            </a:pPr>
            <a:r>
              <a:rPr lang="de-DE" sz="8000" dirty="0" smtClean="0">
                <a:latin typeface="Tahoma" charset="0"/>
                <a:ea typeface="MS PGothic" charset="0"/>
                <a:cs typeface="Tahoma" charset="0"/>
              </a:rPr>
              <a:t>Schutz regionaler Wasserressourcen, insb. Kooperation mit regionaler Landwirtschaft (Verzicht von Pestiziden/Dünger )  </a:t>
            </a:r>
            <a:endParaRPr lang="de-DE" sz="8000" dirty="0">
              <a:latin typeface="Tahoma" charset="0"/>
              <a:ea typeface="MS PGothic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50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01" y="920884"/>
            <a:ext cx="8472899" cy="1143000"/>
          </a:xfrm>
        </p:spPr>
        <p:txBody>
          <a:bodyPr/>
          <a:lstStyle/>
          <a:p>
            <a:r>
              <a:rPr lang="de-DE" dirty="0"/>
              <a:t>V</a:t>
            </a:r>
            <a:r>
              <a:rPr lang="de-DE" dirty="0" smtClean="0"/>
              <a:t>I. Rechtlicher Anpassungsbedarf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7</a:t>
            </a:fld>
            <a:endParaRPr lang="en-US"/>
          </a:p>
        </p:txBody>
      </p:sp>
      <p:pic>
        <p:nvPicPr>
          <p:cNvPr id="5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320974"/>
            <a:ext cx="2553043" cy="762000"/>
          </a:xfrm>
          <a:prstGeom prst="rect">
            <a:avLst/>
          </a:prstGeom>
        </p:spPr>
      </p:pic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252001" y="2506140"/>
            <a:ext cx="8663400" cy="3491753"/>
          </a:xfrm>
        </p:spPr>
        <p:txBody>
          <a:bodyPr>
            <a:noAutofit/>
          </a:bodyPr>
          <a:lstStyle/>
          <a:p>
            <a:pPr marL="374400" lvl="1" indent="-374400">
              <a:lnSpc>
                <a:spcPts val="2200"/>
              </a:lnSpc>
              <a:buClrTx/>
              <a:buSzPct val="90000"/>
              <a:buFont typeface="Wingdings" charset="0"/>
              <a:buChar char="Ø"/>
            </a:pPr>
            <a:r>
              <a:rPr lang="de-DE" sz="2000" dirty="0" smtClean="0">
                <a:latin typeface="Tahoma" charset="0"/>
                <a:ea typeface="MS PGothic" charset="0"/>
                <a:cs typeface="Tahoma" charset="0"/>
              </a:rPr>
              <a:t>Dezentrale Modelle kein techn. oder </a:t>
            </a:r>
            <a:r>
              <a:rPr lang="de-DE" sz="2000" dirty="0" err="1" smtClean="0">
                <a:latin typeface="Tahoma" charset="0"/>
                <a:ea typeface="MS PGothic" charset="0"/>
                <a:cs typeface="Tahoma" charset="0"/>
              </a:rPr>
              <a:t>ökolog</a:t>
            </a:r>
            <a:r>
              <a:rPr lang="de-DE" sz="2000" dirty="0" smtClean="0">
                <a:latin typeface="Tahoma" charset="0"/>
                <a:ea typeface="MS PGothic" charset="0"/>
                <a:cs typeface="Tahoma" charset="0"/>
              </a:rPr>
              <a:t>., aber rechtliches Problem</a:t>
            </a:r>
          </a:p>
          <a:p>
            <a:pPr marL="374400" lvl="1" indent="-374400">
              <a:lnSpc>
                <a:spcPts val="2200"/>
              </a:lnSpc>
              <a:buClrTx/>
              <a:buSzPct val="90000"/>
              <a:buFont typeface="Wingdings" charset="0"/>
              <a:buChar char="Ø"/>
            </a:pPr>
            <a:r>
              <a:rPr lang="de-DE" sz="2000" dirty="0" smtClean="0">
                <a:latin typeface="Tahoma" charset="0"/>
                <a:ea typeface="MS PGothic" charset="0"/>
                <a:cs typeface="Tahoma" charset="0"/>
              </a:rPr>
              <a:t>Kohärente Rechtsauslegung (EU-RL,WHG, LWG, GO, Satzungen) !</a:t>
            </a:r>
          </a:p>
          <a:p>
            <a:pPr marL="374400" lvl="1" indent="-374400">
              <a:lnSpc>
                <a:spcPts val="2200"/>
              </a:lnSpc>
              <a:buClrTx/>
              <a:buSzPct val="90000"/>
              <a:buFont typeface="Wingdings" charset="0"/>
              <a:buChar char="Ø"/>
            </a:pPr>
            <a:r>
              <a:rPr lang="de-DE" sz="2000" dirty="0" smtClean="0">
                <a:latin typeface="Tahoma" charset="0"/>
                <a:ea typeface="MS PGothic" charset="0"/>
                <a:cs typeface="Tahoma" charset="0"/>
              </a:rPr>
              <a:t>Neue gemeindliche Wasserversorgungs-/Abwasserentsorgungskonzepte!</a:t>
            </a:r>
          </a:p>
          <a:p>
            <a:pPr marL="603000" lvl="2" indent="-374400">
              <a:lnSpc>
                <a:spcPts val="2200"/>
              </a:lnSpc>
              <a:buClrTx/>
              <a:buSzPct val="90000"/>
              <a:buFont typeface="Wingdings" charset="2"/>
              <a:buChar char="§"/>
            </a:pPr>
            <a:r>
              <a:rPr lang="de-DE" sz="2000" dirty="0" smtClean="0">
                <a:latin typeface="Tahoma" charset="0"/>
                <a:ea typeface="MS PGothic" charset="0"/>
                <a:cs typeface="Tahoma" charset="0"/>
              </a:rPr>
              <a:t>Befreiung Einzelner vom ABZ (GO, Satzungen) an zentrale Infrastrukturen erforderlich</a:t>
            </a:r>
          </a:p>
          <a:p>
            <a:pPr marL="603000" lvl="2" indent="-374400">
              <a:lnSpc>
                <a:spcPts val="2200"/>
              </a:lnSpc>
              <a:buClrTx/>
              <a:buSzPct val="90000"/>
              <a:buFont typeface="Wingdings" charset="2"/>
              <a:buChar char="§"/>
            </a:pPr>
            <a:r>
              <a:rPr lang="de-DE" sz="2000" dirty="0" smtClean="0">
                <a:latin typeface="Tahoma" charset="0"/>
                <a:ea typeface="MS PGothic" charset="0"/>
                <a:cs typeface="Tahoma" charset="0"/>
              </a:rPr>
              <a:t>Integration dezentraler Systeme per ABZ in neues Konzept, z.B. „rollender Kanal“ (OVG Berlin/</a:t>
            </a:r>
            <a:r>
              <a:rPr lang="de-DE" sz="2000" dirty="0" err="1" smtClean="0">
                <a:latin typeface="Tahoma" charset="0"/>
                <a:ea typeface="MS PGothic" charset="0"/>
                <a:cs typeface="Tahoma" charset="0"/>
              </a:rPr>
              <a:t>Bbg</a:t>
            </a:r>
            <a:r>
              <a:rPr lang="de-DE" sz="2000" dirty="0" smtClean="0">
                <a:latin typeface="Tahoma" charset="0"/>
                <a:ea typeface="MS PGothic" charset="0"/>
                <a:cs typeface="Tahoma" charset="0"/>
              </a:rPr>
              <a:t>. v. 5.10.2011, ZUR 2012, S. 192)</a:t>
            </a:r>
          </a:p>
          <a:p>
            <a:pPr marL="603000" lvl="2" indent="-374400">
              <a:lnSpc>
                <a:spcPts val="2200"/>
              </a:lnSpc>
              <a:buClrTx/>
              <a:buSzPct val="90000"/>
              <a:buFont typeface="Wingdings" charset="2"/>
              <a:buChar char="§"/>
            </a:pPr>
            <a:r>
              <a:rPr lang="de-DE" sz="2000" dirty="0" smtClean="0">
                <a:latin typeface="Tahoma" charset="0"/>
                <a:ea typeface="MS PGothic" charset="0"/>
                <a:cs typeface="Tahoma" charset="0"/>
              </a:rPr>
              <a:t>Aber </a:t>
            </a:r>
            <a:r>
              <a:rPr lang="de-DE" sz="2000" dirty="0">
                <a:latin typeface="Tahoma" charset="0"/>
                <a:ea typeface="MS PGothic" charset="0"/>
                <a:cs typeface="Tahoma" charset="0"/>
              </a:rPr>
              <a:t>OVG NRW 2013 – 20 A 1564/10 </a:t>
            </a:r>
            <a:r>
              <a:rPr lang="de-DE" sz="2000" dirty="0">
                <a:latin typeface="Tahoma"/>
                <a:ea typeface="MS PGothic" charset="0"/>
                <a:cs typeface="Tahoma"/>
              </a:rPr>
              <a:t>(</a:t>
            </a:r>
            <a:r>
              <a:rPr lang="de-DE" sz="2000" dirty="0">
                <a:latin typeface="Tahoma"/>
                <a:cs typeface="Tahoma"/>
              </a:rPr>
              <a:t>VG Arnsberg - 8 K 201/09): </a:t>
            </a:r>
            <a:r>
              <a:rPr lang="de-DE" sz="2000" dirty="0">
                <a:latin typeface="Tahoma"/>
                <a:ea typeface="MS PGothic" charset="0"/>
                <a:cs typeface="Tahoma"/>
              </a:rPr>
              <a:t>Beanstandung </a:t>
            </a:r>
            <a:r>
              <a:rPr lang="de-DE" sz="2000" dirty="0" smtClean="0">
                <a:latin typeface="Tahoma"/>
                <a:ea typeface="MS PGothic" charset="0"/>
                <a:cs typeface="Tahoma"/>
              </a:rPr>
              <a:t>flexiblen gemeindlichen Abwasserbeseitigungskonzepts</a:t>
            </a:r>
          </a:p>
          <a:p>
            <a:pPr marL="831600" lvl="3" indent="-374400">
              <a:lnSpc>
                <a:spcPts val="2000"/>
              </a:lnSpc>
              <a:buClrTx/>
              <a:buSzPct val="90000"/>
              <a:buFont typeface="Arial"/>
              <a:buChar char="•"/>
            </a:pPr>
            <a:r>
              <a:rPr lang="de-DE" dirty="0" smtClean="0">
                <a:latin typeface="Tahoma"/>
                <a:ea typeface="MS PGothic" charset="0"/>
                <a:cs typeface="Tahoma"/>
              </a:rPr>
              <a:t>Festhalten </a:t>
            </a:r>
            <a:r>
              <a:rPr lang="de-DE" dirty="0">
                <a:latin typeface="Tahoma"/>
                <a:ea typeface="MS PGothic" charset="0"/>
                <a:cs typeface="Tahoma"/>
              </a:rPr>
              <a:t>an Vorstellung „nur AZB an zentrale Strukturen gewährleistet Volksgesundheit“ (</a:t>
            </a:r>
            <a:r>
              <a:rPr lang="de-DE" dirty="0" err="1">
                <a:latin typeface="Tahoma"/>
                <a:ea typeface="MS PGothic" charset="0"/>
                <a:cs typeface="Tahoma"/>
              </a:rPr>
              <a:t>std.</a:t>
            </a:r>
            <a:r>
              <a:rPr lang="de-DE" dirty="0">
                <a:latin typeface="Tahoma"/>
                <a:ea typeface="MS PGothic" charset="0"/>
                <a:cs typeface="Tahoma"/>
              </a:rPr>
              <a:t> </a:t>
            </a:r>
            <a:r>
              <a:rPr lang="de-DE" dirty="0" err="1">
                <a:latin typeface="Tahoma"/>
                <a:ea typeface="MS PGothic" charset="0"/>
                <a:cs typeface="Tahoma"/>
              </a:rPr>
              <a:t>Rspr</a:t>
            </a:r>
            <a:r>
              <a:rPr lang="de-DE" dirty="0">
                <a:latin typeface="Tahoma"/>
                <a:ea typeface="MS PGothic" charset="0"/>
                <a:cs typeface="Tahoma"/>
              </a:rPr>
              <a:t>. BVerwG</a:t>
            </a:r>
            <a:r>
              <a:rPr lang="de-DE" dirty="0" smtClean="0">
                <a:latin typeface="Tahoma"/>
                <a:ea typeface="MS PGothic" charset="0"/>
                <a:cs typeface="Tahoma"/>
              </a:rPr>
              <a:t>)</a:t>
            </a:r>
          </a:p>
          <a:p>
            <a:pPr marL="831600" lvl="3" indent="-374400">
              <a:lnSpc>
                <a:spcPts val="2000"/>
              </a:lnSpc>
              <a:buClrTx/>
              <a:buSzPct val="90000"/>
              <a:buFont typeface="Arial"/>
              <a:buChar char="•"/>
            </a:pPr>
            <a:r>
              <a:rPr lang="de-DE" dirty="0" smtClean="0">
                <a:latin typeface="Tahoma"/>
                <a:ea typeface="MS PGothic" charset="0"/>
                <a:cs typeface="Tahoma"/>
              </a:rPr>
              <a:t>Aber </a:t>
            </a:r>
            <a:r>
              <a:rPr lang="de-DE" dirty="0">
                <a:latin typeface="Tahoma"/>
                <a:ea typeface="MS PGothic" charset="0"/>
                <a:cs typeface="Tahoma"/>
              </a:rPr>
              <a:t>neue Offenheit gegenüber Kleinkläranlagen mit „gleichwertigem Umweltschutzniveau“</a:t>
            </a:r>
          </a:p>
          <a:p>
            <a:pPr marL="603000" lvl="2" indent="-374400">
              <a:lnSpc>
                <a:spcPct val="150000"/>
              </a:lnSpc>
              <a:buClrTx/>
              <a:buSzPct val="90000"/>
              <a:buFont typeface="Wingdings" charset="0"/>
              <a:buChar char="Ø"/>
            </a:pPr>
            <a:endParaRPr lang="de-DE" sz="2000" dirty="0" smtClean="0">
              <a:latin typeface="Tahoma" charset="0"/>
              <a:ea typeface="MS PGothic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5925" y="915655"/>
            <a:ext cx="8308975" cy="1143000"/>
          </a:xfrm>
        </p:spPr>
        <p:txBody>
          <a:bodyPr/>
          <a:lstStyle/>
          <a:p>
            <a:r>
              <a:rPr lang="de-DE" dirty="0"/>
              <a:t>V</a:t>
            </a:r>
            <a:r>
              <a:rPr lang="de-DE" dirty="0" smtClean="0"/>
              <a:t>II. Fazit und Ausblick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dirty="0" smtClean="0">
                <a:latin typeface="Tahoma"/>
                <a:cs typeface="Tahoma"/>
              </a:rPr>
              <a:t> Flexiblere ökologisch-soziale Wasser- und   Abwasserkonzepte der Kommunen unter Beachtung des anhaltenden Umwelt- und </a:t>
            </a:r>
            <a:r>
              <a:rPr lang="de-DE" sz="2800" dirty="0" err="1" smtClean="0">
                <a:latin typeface="Tahoma"/>
                <a:cs typeface="Tahoma"/>
              </a:rPr>
              <a:t>Demographiewandels</a:t>
            </a:r>
            <a:r>
              <a:rPr lang="de-DE" sz="2800" dirty="0" smtClean="0">
                <a:latin typeface="Tahoma"/>
                <a:cs typeface="Tahoma"/>
              </a:rPr>
              <a:t> sind erforderlich, vor allem in ländlichen Gebieten!</a:t>
            </a:r>
          </a:p>
          <a:p>
            <a:r>
              <a:rPr lang="de-DE" sz="2800" dirty="0" smtClean="0">
                <a:latin typeface="Tahoma"/>
                <a:cs typeface="Tahoma"/>
              </a:rPr>
              <a:t> (Kommunal-)Politisches Umdenken!</a:t>
            </a:r>
          </a:p>
          <a:p>
            <a:r>
              <a:rPr lang="de-DE" sz="2800" dirty="0" smtClean="0">
                <a:latin typeface="Tahoma"/>
                <a:cs typeface="Tahoma"/>
              </a:rPr>
              <a:t> Rechtliche Probleme sind lösbar</a:t>
            </a:r>
            <a:r>
              <a:rPr lang="de-DE" sz="2400" dirty="0">
                <a:latin typeface="Tahoma"/>
                <a:cs typeface="Tahoma"/>
              </a:rPr>
              <a:t>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8</a:t>
            </a:fld>
            <a:endParaRPr lang="en-US"/>
          </a:p>
        </p:txBody>
      </p:sp>
      <p:pic>
        <p:nvPicPr>
          <p:cNvPr id="5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354103"/>
            <a:ext cx="2530957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5925" y="1216141"/>
            <a:ext cx="8308975" cy="1143000"/>
          </a:xfrm>
        </p:spPr>
        <p:txBody>
          <a:bodyPr/>
          <a:lstStyle/>
          <a:p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9</a:t>
            </a:fld>
            <a:endParaRPr lang="en-US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332017"/>
            <a:ext cx="2530957" cy="762000"/>
          </a:xfrm>
          <a:prstGeom prst="rect">
            <a:avLst/>
          </a:prstGeom>
        </p:spPr>
      </p:pic>
      <p:pic>
        <p:nvPicPr>
          <p:cNvPr id="6" name="Picture 2" descr="Auf einer Länge von 2.857 Kilometern fließt die Donau durch zehn europäische Staaten © Michel Gunther /WWF-Canon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3" r="594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8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reas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Boreas.thmx</Template>
  <TotalTime>0</TotalTime>
  <Words>644</Words>
  <Application>Microsoft Office PowerPoint</Application>
  <PresentationFormat>Bildschirmpräsentation (4:3)</PresentationFormat>
  <Paragraphs>68</Paragraphs>
  <Slides>9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Boreas</vt:lpstr>
      <vt:lpstr>rof.     Flexibilisierung der öffentlichen Wasserwirtschaft  </vt:lpstr>
      <vt:lpstr>I. Herausforderungen</vt:lpstr>
      <vt:lpstr> II. Umweltveränderungen/    Klimawandelfolgen  - Deutschland</vt:lpstr>
      <vt:lpstr>III. Demographische Veränderungen - Deutschland</vt:lpstr>
      <vt:lpstr>IV. Flexibilisierung der Wasserwirtschaft – Beispiel Abwasserentsorgung </vt:lpstr>
      <vt:lpstr>V. Flexibilisierung durch Kombination  zentraler und dezentraler Systeme</vt:lpstr>
      <vt:lpstr>VI. Rechtlicher Anpassungsbedarf</vt:lpstr>
      <vt:lpstr>VII. Fazit und Ausblick</vt:lpstr>
      <vt:lpstr>Vielen Dank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rof. D    Wasserwirtschaft zwischen Wettbewerb und Daseinsvorsorge</dc:title>
  <dc:creator>Prof. Dr. Laskowski</dc:creator>
  <cp:lastModifiedBy>Marie-Luise Faßhauer</cp:lastModifiedBy>
  <cp:revision>68</cp:revision>
  <cp:lastPrinted>2015-04-07T07:11:13Z</cp:lastPrinted>
  <dcterms:created xsi:type="dcterms:W3CDTF">2013-09-24T13:43:30Z</dcterms:created>
  <dcterms:modified xsi:type="dcterms:W3CDTF">2015-04-07T07:14:11Z</dcterms:modified>
</cp:coreProperties>
</file>