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5"/>
  </p:notesMasterIdLst>
  <p:handoutMasterIdLst>
    <p:handoutMasterId r:id="rId36"/>
  </p:handoutMasterIdLst>
  <p:sldIdLst>
    <p:sldId id="256" r:id="rId2"/>
    <p:sldId id="425" r:id="rId3"/>
    <p:sldId id="431" r:id="rId4"/>
    <p:sldId id="462" r:id="rId5"/>
    <p:sldId id="463" r:id="rId6"/>
    <p:sldId id="457" r:id="rId7"/>
    <p:sldId id="465" r:id="rId8"/>
    <p:sldId id="440" r:id="rId9"/>
    <p:sldId id="495" r:id="rId10"/>
    <p:sldId id="466" r:id="rId11"/>
    <p:sldId id="496" r:id="rId12"/>
    <p:sldId id="497" r:id="rId13"/>
    <p:sldId id="469" r:id="rId14"/>
    <p:sldId id="470" r:id="rId15"/>
    <p:sldId id="471" r:id="rId16"/>
    <p:sldId id="472" r:id="rId17"/>
    <p:sldId id="477" r:id="rId18"/>
    <p:sldId id="475" r:id="rId19"/>
    <p:sldId id="478" r:id="rId20"/>
    <p:sldId id="455" r:id="rId21"/>
    <p:sldId id="479" r:id="rId22"/>
    <p:sldId id="372" r:id="rId23"/>
    <p:sldId id="481" r:id="rId24"/>
    <p:sldId id="480" r:id="rId25"/>
    <p:sldId id="498" r:id="rId26"/>
    <p:sldId id="484" r:id="rId27"/>
    <p:sldId id="491" r:id="rId28"/>
    <p:sldId id="485" r:id="rId29"/>
    <p:sldId id="490" r:id="rId30"/>
    <p:sldId id="492" r:id="rId31"/>
    <p:sldId id="487" r:id="rId32"/>
    <p:sldId id="421" r:id="rId33"/>
    <p:sldId id="493" r:id="rId34"/>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Cambria Math" panose="02040503050406030204" pitchFamily="18" charset="0"/>
      <p:regular r:id="rId41"/>
    </p:embeddedFont>
  </p:embeddedFontLst>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AES" cryptAlgorithmClass="hash" cryptAlgorithmType="typeAny" cryptAlgorithmSid="14" spinCount="100000" saltData="WmxXVq3BgOt4DTLFmGfcfQ==" hashData="yY2gliUS5/Oi45chwFP83lLqeG2p2WRTb856lagHue+Mg0mVHYWqwNWfvDU2/Q77A4iF3vE8IvhSLK0HLTzL4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ssmann" initials="K" lastIdx="3" clrIdx="0">
    <p:extLst>
      <p:ext uri="{19B8F6BF-5375-455C-9EA6-DF929625EA0E}">
        <p15:presenceInfo xmlns:p15="http://schemas.microsoft.com/office/powerpoint/2012/main" userId="Koss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D7D"/>
    <a:srgbClr val="FFFF66"/>
    <a:srgbClr val="FF4343"/>
    <a:srgbClr val="89A4A7"/>
    <a:srgbClr val="F23A00"/>
    <a:srgbClr val="DE8400"/>
    <a:srgbClr val="FF9900"/>
    <a:srgbClr val="E24EBB"/>
    <a:srgbClr val="CC00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123" autoAdjust="0"/>
    <p:restoredTop sz="94434" autoAdjust="0"/>
  </p:normalViewPr>
  <p:slideViewPr>
    <p:cSldViewPr>
      <p:cViewPr varScale="1">
        <p:scale>
          <a:sx n="59" d="100"/>
          <a:sy n="59" d="100"/>
        </p:scale>
        <p:origin x="672" y="7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1212"/>
    </p:cViewPr>
  </p:sorterViewPr>
  <p:notesViewPr>
    <p:cSldViewPr>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5.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9-16T10:33:26.625" idx="1">
    <p:pos x="5457" y="1617"/>
    <p:text>Ich schlage vor, diesen Punkt fallen zu lassen. Er wird nicht wirklich behandelt und die Zeit wäre auch zu kanpp</p:text>
    <p:extLst>
      <p:ext uri="{C676402C-5697-4E1C-873F-D02D1690AC5C}">
        <p15:threadingInfo xmlns:p15="http://schemas.microsoft.com/office/powerpoint/2012/main" timeZoneBias="-120"/>
      </p:ext>
    </p:extLst>
  </p:cm>
  <p:cm authorId="1" dt="2016-09-16T10:35:00.317" idx="2">
    <p:pos x="3112" y="596"/>
    <p:text/>
    <p:extLst>
      <p:ext uri="{C676402C-5697-4E1C-873F-D02D1690AC5C}">
        <p15:threadingInfo xmlns:p15="http://schemas.microsoft.com/office/powerpoint/2012/main" timeZoneBias="-120"/>
      </p:ext>
    </p:extLst>
  </p:cm>
  <p:cm authorId="1" dt="2016-09-16T10:35:00.395" idx="3">
    <p:pos x="10" y="10"/>
    <p:text>6 Alternativen: freie Mieterhöhung, Status quo, permanenter kostenabhängiger Aufschlag und  3 Varianten einsparabhängiger Aufschlag</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de-DE"/>
          </a:p>
        </p:txBody>
      </p:sp>
      <p:sp>
        <p:nvSpPr>
          <p:cNvPr id="4099"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de-DE"/>
          </a:p>
        </p:txBody>
      </p:sp>
      <p:sp>
        <p:nvSpPr>
          <p:cNvPr id="4100"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de-DE"/>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9EB86B34-8083-4C66-85A9-41D5DF193B3D}" type="slidenum">
              <a:rPr lang="en-US" altLang="de-DE"/>
              <a:pPr>
                <a:defRPr/>
              </a:pPr>
              <a:t>‹Nr.›</a:t>
            </a:fld>
            <a:endParaRPr lang="en-US" altLang="de-DE"/>
          </a:p>
        </p:txBody>
      </p:sp>
    </p:spTree>
    <p:extLst>
      <p:ext uri="{BB962C8B-B14F-4D97-AF65-F5344CB8AC3E}">
        <p14:creationId xmlns:p14="http://schemas.microsoft.com/office/powerpoint/2010/main" val="3117741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de-DE"/>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de-DE"/>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de-DE" noProof="0" smtClean="0"/>
              <a:t>Textmasterformate durch Klicken bearbeiten</a:t>
            </a:r>
          </a:p>
          <a:p>
            <a:pPr lvl="1"/>
            <a:r>
              <a:rPr lang="en-US" altLang="de-DE" noProof="0" smtClean="0"/>
              <a:t>Zweite Ebene</a:t>
            </a:r>
          </a:p>
          <a:p>
            <a:pPr lvl="2"/>
            <a:r>
              <a:rPr lang="en-US" altLang="de-DE" noProof="0" smtClean="0"/>
              <a:t>Dritte Ebene</a:t>
            </a:r>
          </a:p>
          <a:p>
            <a:pPr lvl="3"/>
            <a:r>
              <a:rPr lang="en-US" altLang="de-DE" noProof="0" smtClean="0"/>
              <a:t>Vierte Ebene</a:t>
            </a:r>
          </a:p>
          <a:p>
            <a:pPr lvl="4"/>
            <a:r>
              <a:rPr lang="en-US" altLang="de-DE" noProof="0" smtClean="0"/>
              <a:t>Fünfte Ebene</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de-DE"/>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322D3BA7-2961-44FB-813E-D146F7FDEE8B}" type="slidenum">
              <a:rPr lang="en-US" altLang="de-DE"/>
              <a:pPr>
                <a:defRPr/>
              </a:pPr>
              <a:t>‹Nr.›</a:t>
            </a:fld>
            <a:endParaRPr lang="en-US" altLang="de-DE"/>
          </a:p>
        </p:txBody>
      </p:sp>
    </p:spTree>
    <p:extLst>
      <p:ext uri="{BB962C8B-B14F-4D97-AF65-F5344CB8AC3E}">
        <p14:creationId xmlns:p14="http://schemas.microsoft.com/office/powerpoint/2010/main" val="39840350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miter lim="800000"/>
            <a:headEnd/>
            <a:tailEnd/>
          </a:ln>
        </p:spPr>
        <p:txBody>
          <a:bodyPr/>
          <a:lstStyle/>
          <a:p>
            <a:fld id="{F5BB1C0A-EBD3-4EC9-9D3C-D83B29050C6E}" type="slidenum">
              <a:rPr lang="en-US" altLang="de-DE" smtClean="0"/>
              <a:pPr/>
              <a:t>1</a:t>
            </a:fld>
            <a:endParaRPr lang="en-US" altLang="de-DE"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p:spPr>
        <p:txBody>
          <a:bodyPr/>
          <a:lstStyle/>
          <a:p>
            <a:pPr eaLnBrk="1" hangingPunct="1"/>
            <a:endParaRPr lang="en-US" altLang="de-DE" dirty="0" smtClean="0"/>
          </a:p>
        </p:txBody>
      </p:sp>
    </p:spTree>
    <p:extLst>
      <p:ext uri="{BB962C8B-B14F-4D97-AF65-F5344CB8AC3E}">
        <p14:creationId xmlns:p14="http://schemas.microsoft.com/office/powerpoint/2010/main" val="597112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noProof="0" dirty="0" smtClean="0"/>
              <a:t>Der Vermieter gewinnmaximierende</a:t>
            </a:r>
            <a:r>
              <a:rPr lang="de-DE" baseline="0" noProof="0" dirty="0" smtClean="0"/>
              <a:t> Vermieter </a:t>
            </a:r>
            <a:r>
              <a:rPr lang="de-DE" noProof="0" dirty="0" smtClean="0"/>
              <a:t>wird Modernisierungen in dem Umfang durchführen, der ihm</a:t>
            </a:r>
            <a:r>
              <a:rPr lang="de-DE" baseline="0" noProof="0" dirty="0" smtClean="0"/>
              <a:t> – unter Berücksichtigung der Modernisierungskosten – den höchsten Gewinn ermöglicht. Eventuell ist er noch konservativer in seiner Entscheidung, wenn die Zahlungsbereitschaft unsicher ist.</a:t>
            </a:r>
            <a:endParaRPr lang="de-DE" noProof="0" dirty="0"/>
          </a:p>
        </p:txBody>
      </p:sp>
      <p:sp>
        <p:nvSpPr>
          <p:cNvPr id="4" name="Foliennummernplatzhalter 3"/>
          <p:cNvSpPr>
            <a:spLocks noGrp="1"/>
          </p:cNvSpPr>
          <p:nvPr>
            <p:ph type="sldNum" sz="quarter" idx="10"/>
          </p:nvPr>
        </p:nvSpPr>
        <p:spPr/>
        <p:txBody>
          <a:bodyPr/>
          <a:lstStyle/>
          <a:p>
            <a:pPr>
              <a:defRPr/>
            </a:pPr>
            <a:fld id="{322D3BA7-2961-44FB-813E-D146F7FDEE8B}" type="slidenum">
              <a:rPr lang="en-US" altLang="de-DE" smtClean="0"/>
              <a:pPr>
                <a:defRPr/>
              </a:pPr>
              <a:t>13</a:t>
            </a:fld>
            <a:endParaRPr lang="en-US" altLang="de-DE"/>
          </a:p>
        </p:txBody>
      </p:sp>
    </p:spTree>
    <p:extLst>
      <p:ext uri="{BB962C8B-B14F-4D97-AF65-F5344CB8AC3E}">
        <p14:creationId xmlns:p14="http://schemas.microsoft.com/office/powerpoint/2010/main" val="4043379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noProof="0" dirty="0" smtClean="0"/>
              <a:t>Der Vermieter gewinnmaximierende</a:t>
            </a:r>
            <a:r>
              <a:rPr lang="de-DE" baseline="0" noProof="0" dirty="0" smtClean="0"/>
              <a:t> Vermieter </a:t>
            </a:r>
            <a:r>
              <a:rPr lang="de-DE" noProof="0" dirty="0" smtClean="0"/>
              <a:t>wird Modernisierungen in dem Umfang durchführen, der ihm</a:t>
            </a:r>
            <a:r>
              <a:rPr lang="de-DE" baseline="0" noProof="0" dirty="0" smtClean="0"/>
              <a:t> – unter Berücksichtigung der Modernisierungskosten – den höchsten Gewinn ermöglicht. Eventuell ist er noch konservativer in seiner Entscheidung, wenn die Zahlungsbereitschaft unsicher ist.</a:t>
            </a:r>
            <a:endParaRPr lang="de-DE" noProof="0" dirty="0"/>
          </a:p>
        </p:txBody>
      </p:sp>
      <p:sp>
        <p:nvSpPr>
          <p:cNvPr id="4" name="Foliennummernplatzhalter 3"/>
          <p:cNvSpPr>
            <a:spLocks noGrp="1"/>
          </p:cNvSpPr>
          <p:nvPr>
            <p:ph type="sldNum" sz="quarter" idx="10"/>
          </p:nvPr>
        </p:nvSpPr>
        <p:spPr/>
        <p:txBody>
          <a:bodyPr/>
          <a:lstStyle/>
          <a:p>
            <a:pPr>
              <a:defRPr/>
            </a:pPr>
            <a:fld id="{322D3BA7-2961-44FB-813E-D146F7FDEE8B}" type="slidenum">
              <a:rPr lang="en-US" altLang="de-DE" smtClean="0"/>
              <a:pPr>
                <a:defRPr/>
              </a:pPr>
              <a:t>14</a:t>
            </a:fld>
            <a:endParaRPr lang="en-US" altLang="de-DE"/>
          </a:p>
        </p:txBody>
      </p:sp>
    </p:spTree>
    <p:extLst>
      <p:ext uri="{BB962C8B-B14F-4D97-AF65-F5344CB8AC3E}">
        <p14:creationId xmlns:p14="http://schemas.microsoft.com/office/powerpoint/2010/main" val="2541599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noProof="0" dirty="0" smtClean="0"/>
              <a:t>Die Jahresmiete konnte</a:t>
            </a:r>
            <a:r>
              <a:rPr lang="de-DE" baseline="0" noProof="0" dirty="0" smtClean="0"/>
              <a:t> zunächst um 14 % der Kosten der Modernisierung erhöht werden bevor der Gesetzgeber diesen Bruchteil 1978 auf 11 % verringerte. Aktuell ist eine weitere Reduzierung um 3 Prozentpunkte geplant.</a:t>
            </a:r>
          </a:p>
          <a:p>
            <a:endParaRPr lang="de-DE" baseline="0" noProof="0" dirty="0" smtClean="0"/>
          </a:p>
          <a:p>
            <a:r>
              <a:rPr lang="de-DE" baseline="0" noProof="0" dirty="0" smtClean="0"/>
              <a:t>Nach der einmaligen Erhöhung bleibt die Miete solange konstant bis die Vergleichsmiete sie erreicht hat. Die zusätzlichen Einnahmen, die der Vermieter erzielt sind damit begrenzt. Wenn die Vergleichsmieten langfristig steigen.</a:t>
            </a:r>
            <a:endParaRPr lang="de-DE" noProof="0" dirty="0"/>
          </a:p>
        </p:txBody>
      </p:sp>
      <p:sp>
        <p:nvSpPr>
          <p:cNvPr id="4" name="Foliennummernplatzhalter 3"/>
          <p:cNvSpPr>
            <a:spLocks noGrp="1"/>
          </p:cNvSpPr>
          <p:nvPr>
            <p:ph type="sldNum" sz="quarter" idx="10"/>
          </p:nvPr>
        </p:nvSpPr>
        <p:spPr/>
        <p:txBody>
          <a:bodyPr/>
          <a:lstStyle/>
          <a:p>
            <a:pPr>
              <a:defRPr/>
            </a:pPr>
            <a:fld id="{322D3BA7-2961-44FB-813E-D146F7FDEE8B}" type="slidenum">
              <a:rPr lang="en-US" altLang="de-DE" smtClean="0"/>
              <a:pPr>
                <a:defRPr/>
              </a:pPr>
              <a:t>16</a:t>
            </a:fld>
            <a:endParaRPr lang="en-US" altLang="de-DE"/>
          </a:p>
        </p:txBody>
      </p:sp>
    </p:spTree>
    <p:extLst>
      <p:ext uri="{BB962C8B-B14F-4D97-AF65-F5344CB8AC3E}">
        <p14:creationId xmlns:p14="http://schemas.microsoft.com/office/powerpoint/2010/main" val="1811376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noProof="0" dirty="0" smtClean="0"/>
              <a:t>Wie verhält es sich mit</a:t>
            </a:r>
            <a:r>
              <a:rPr lang="de-DE" baseline="0" noProof="0" dirty="0" smtClean="0"/>
              <a:t> der zulässigen Mieterhöhung im Anschluss an Modernisierungsmaßnahmen?</a:t>
            </a:r>
          </a:p>
          <a:p>
            <a:endParaRPr lang="de-DE" baseline="0" noProof="0" dirty="0" smtClean="0"/>
          </a:p>
          <a:p>
            <a:r>
              <a:rPr lang="de-DE" noProof="0" dirty="0" smtClean="0"/>
              <a:t>Der</a:t>
            </a:r>
            <a:r>
              <a:rPr lang="de-DE" baseline="0" noProof="0" dirty="0" smtClean="0"/>
              <a:t> Vermieter priorisiert Maßnahmen, die vom Mieter am meisten wertgeschätzt werden und die Zahlungsbereitschaft am meisten steigern.</a:t>
            </a:r>
          </a:p>
          <a:p>
            <a:endParaRPr lang="de-DE" baseline="0" noProof="0" dirty="0" smtClean="0"/>
          </a:p>
          <a:p>
            <a:r>
              <a:rPr lang="de-DE" baseline="0" noProof="0" dirty="0" smtClean="0"/>
              <a:t>Wir gehen in unserem Beispiel davon aus, dass zunächst in die Baderneuerung investiert wird. Die durch die zulässige einmalige Mieterhöhung erzielbaren Zusatzeinnahmen sind bei dieser einzelnen Maßnahme vergleichsweise gering, weil die Vergleichsmiete das Niveau schnell erreicht.</a:t>
            </a:r>
          </a:p>
          <a:p>
            <a:r>
              <a:rPr lang="de-DE" baseline="0" noProof="0" dirty="0" smtClean="0"/>
              <a:t>Als nächstes folgen Fenstertausch, Balkonanbau, Installation eines Aufzugs und die Wärmedämmung der Fassade. Mit jeder zusätzlichen Maßnahme vergrößert sich die die Fläche, die die zusätzlich erzielbaren Einnahmen widerspiegelt immer mehr.</a:t>
            </a:r>
          </a:p>
          <a:p>
            <a:endParaRPr lang="de-DE" baseline="0" noProof="0" dirty="0" smtClean="0"/>
          </a:p>
          <a:p>
            <a:r>
              <a:rPr lang="de-DE" baseline="0" noProof="0" dirty="0" smtClean="0"/>
              <a:t>Die letzte Maßnahme, der Ausbau eines Kinderspielplatzes unterbleibt, weil die Gesamtkosten der Modernisierung damit so hoch werden würden, dass auch bei vollständiger Abschöpfung der Zahlungsbereitschaft der Vermieter einen Verlust machen würde.</a:t>
            </a:r>
          </a:p>
        </p:txBody>
      </p:sp>
      <p:sp>
        <p:nvSpPr>
          <p:cNvPr id="4" name="Foliennummernplatzhalter 3"/>
          <p:cNvSpPr>
            <a:spLocks noGrp="1"/>
          </p:cNvSpPr>
          <p:nvPr>
            <p:ph type="sldNum" sz="quarter" idx="10"/>
          </p:nvPr>
        </p:nvSpPr>
        <p:spPr/>
        <p:txBody>
          <a:bodyPr/>
          <a:lstStyle/>
          <a:p>
            <a:pPr>
              <a:defRPr/>
            </a:pPr>
            <a:fld id="{322D3BA7-2961-44FB-813E-D146F7FDEE8B}" type="slidenum">
              <a:rPr lang="en-US" altLang="de-DE" smtClean="0"/>
              <a:pPr>
                <a:defRPr/>
              </a:pPr>
              <a:t>17</a:t>
            </a:fld>
            <a:endParaRPr lang="en-US" altLang="de-DE"/>
          </a:p>
        </p:txBody>
      </p:sp>
    </p:spTree>
    <p:extLst>
      <p:ext uri="{BB962C8B-B14F-4D97-AF65-F5344CB8AC3E}">
        <p14:creationId xmlns:p14="http://schemas.microsoft.com/office/powerpoint/2010/main" val="4223955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noProof="0" dirty="0" smtClean="0"/>
              <a:t>Welcher Gewinn ist zulässig?</a:t>
            </a:r>
            <a:endParaRPr lang="de-DE" baseline="0" noProof="0" dirty="0" smtClean="0"/>
          </a:p>
        </p:txBody>
      </p:sp>
      <p:sp>
        <p:nvSpPr>
          <p:cNvPr id="4" name="Foliennummernplatzhalter 3"/>
          <p:cNvSpPr>
            <a:spLocks noGrp="1"/>
          </p:cNvSpPr>
          <p:nvPr>
            <p:ph type="sldNum" sz="quarter" idx="10"/>
          </p:nvPr>
        </p:nvSpPr>
        <p:spPr/>
        <p:txBody>
          <a:bodyPr/>
          <a:lstStyle/>
          <a:p>
            <a:pPr>
              <a:defRPr/>
            </a:pPr>
            <a:fld id="{322D3BA7-2961-44FB-813E-D146F7FDEE8B}" type="slidenum">
              <a:rPr lang="en-US" altLang="de-DE" smtClean="0"/>
              <a:pPr>
                <a:defRPr/>
              </a:pPr>
              <a:t>18</a:t>
            </a:fld>
            <a:endParaRPr lang="en-US" altLang="de-DE"/>
          </a:p>
        </p:txBody>
      </p:sp>
    </p:spTree>
    <p:extLst>
      <p:ext uri="{BB962C8B-B14F-4D97-AF65-F5344CB8AC3E}">
        <p14:creationId xmlns:p14="http://schemas.microsoft.com/office/powerpoint/2010/main" val="3158914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noProof="0" dirty="0" smtClean="0"/>
              <a:t>Die zusätzlichen Mehreinnahmen ergeben sich aus den Flächen im Miete-Zeit-Diagramm</a:t>
            </a:r>
          </a:p>
        </p:txBody>
      </p:sp>
      <p:sp>
        <p:nvSpPr>
          <p:cNvPr id="4" name="Foliennummernplatzhalter 3"/>
          <p:cNvSpPr>
            <a:spLocks noGrp="1"/>
          </p:cNvSpPr>
          <p:nvPr>
            <p:ph type="sldNum" sz="quarter" idx="10"/>
          </p:nvPr>
        </p:nvSpPr>
        <p:spPr/>
        <p:txBody>
          <a:bodyPr/>
          <a:lstStyle/>
          <a:p>
            <a:pPr>
              <a:defRPr/>
            </a:pPr>
            <a:fld id="{322D3BA7-2961-44FB-813E-D146F7FDEE8B}" type="slidenum">
              <a:rPr lang="en-US" altLang="de-DE" smtClean="0"/>
              <a:pPr>
                <a:defRPr/>
              </a:pPr>
              <a:t>19</a:t>
            </a:fld>
            <a:endParaRPr lang="en-US" altLang="de-DE"/>
          </a:p>
        </p:txBody>
      </p:sp>
    </p:spTree>
    <p:extLst>
      <p:ext uri="{BB962C8B-B14F-4D97-AF65-F5344CB8AC3E}">
        <p14:creationId xmlns:p14="http://schemas.microsoft.com/office/powerpoint/2010/main" val="2104330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noProof="0" dirty="0" smtClean="0"/>
              <a:t>Wenn die Kosten berücksichtigt werden, ergibt sich der zulässige Gewinn.</a:t>
            </a:r>
          </a:p>
          <a:p>
            <a:endParaRPr lang="de-DE" baseline="0" noProof="0" dirty="0" smtClean="0"/>
          </a:p>
          <a:p>
            <a:r>
              <a:rPr lang="de-DE" baseline="0" noProof="0" dirty="0" smtClean="0"/>
              <a:t>Profitabilität wird erreicht auch bei ineffizienten Maßnahmen.</a:t>
            </a:r>
          </a:p>
        </p:txBody>
      </p:sp>
      <p:sp>
        <p:nvSpPr>
          <p:cNvPr id="4" name="Foliennummernplatzhalter 3"/>
          <p:cNvSpPr>
            <a:spLocks noGrp="1"/>
          </p:cNvSpPr>
          <p:nvPr>
            <p:ph type="sldNum" sz="quarter" idx="10"/>
          </p:nvPr>
        </p:nvSpPr>
        <p:spPr/>
        <p:txBody>
          <a:bodyPr/>
          <a:lstStyle/>
          <a:p>
            <a:pPr>
              <a:defRPr/>
            </a:pPr>
            <a:fld id="{322D3BA7-2961-44FB-813E-D146F7FDEE8B}" type="slidenum">
              <a:rPr lang="en-US" altLang="de-DE" smtClean="0"/>
              <a:pPr>
                <a:defRPr/>
              </a:pPr>
              <a:t>20</a:t>
            </a:fld>
            <a:endParaRPr lang="en-US" altLang="de-DE"/>
          </a:p>
        </p:txBody>
      </p:sp>
    </p:spTree>
    <p:extLst>
      <p:ext uri="{BB962C8B-B14F-4D97-AF65-F5344CB8AC3E}">
        <p14:creationId xmlns:p14="http://schemas.microsoft.com/office/powerpoint/2010/main" val="3569140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noProof="0" dirty="0" smtClean="0"/>
              <a:t>Die Miete erhöht sich dauerhaft um einen Aufschlag.</a:t>
            </a:r>
          </a:p>
        </p:txBody>
      </p:sp>
      <p:sp>
        <p:nvSpPr>
          <p:cNvPr id="4" name="Foliennummernplatzhalter 3"/>
          <p:cNvSpPr>
            <a:spLocks noGrp="1"/>
          </p:cNvSpPr>
          <p:nvPr>
            <p:ph type="sldNum" sz="quarter" idx="10"/>
          </p:nvPr>
        </p:nvSpPr>
        <p:spPr/>
        <p:txBody>
          <a:bodyPr/>
          <a:lstStyle/>
          <a:p>
            <a:pPr>
              <a:defRPr/>
            </a:pPr>
            <a:fld id="{322D3BA7-2961-44FB-813E-D146F7FDEE8B}" type="slidenum">
              <a:rPr lang="en-US" altLang="de-DE" smtClean="0"/>
              <a:pPr>
                <a:defRPr/>
              </a:pPr>
              <a:t>22</a:t>
            </a:fld>
            <a:endParaRPr lang="en-US" altLang="de-DE"/>
          </a:p>
        </p:txBody>
      </p:sp>
    </p:spTree>
    <p:extLst>
      <p:ext uri="{BB962C8B-B14F-4D97-AF65-F5344CB8AC3E}">
        <p14:creationId xmlns:p14="http://schemas.microsoft.com/office/powerpoint/2010/main" val="488756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noProof="0" dirty="0" smtClean="0"/>
              <a:t>Die zulässigen Mehreinnahmen müssen mindestens so hoch sein wie die Kosten, sonst wird der Vermieter nicht modernisieren.</a:t>
            </a:r>
          </a:p>
          <a:p>
            <a:endParaRPr lang="de-DE" baseline="0" noProof="0" dirty="0" smtClean="0"/>
          </a:p>
          <a:p>
            <a:r>
              <a:rPr lang="de-DE" baseline="0" noProof="0" dirty="0" smtClean="0"/>
              <a:t>Ansonsten ähnliche Ergebnisse wie bei § 559 BGB, aber keine Zone mit negativem Gewinn.</a:t>
            </a:r>
          </a:p>
        </p:txBody>
      </p:sp>
      <p:sp>
        <p:nvSpPr>
          <p:cNvPr id="4" name="Foliennummernplatzhalter 3"/>
          <p:cNvSpPr>
            <a:spLocks noGrp="1"/>
          </p:cNvSpPr>
          <p:nvPr>
            <p:ph type="sldNum" sz="quarter" idx="10"/>
          </p:nvPr>
        </p:nvSpPr>
        <p:spPr/>
        <p:txBody>
          <a:bodyPr/>
          <a:lstStyle/>
          <a:p>
            <a:pPr>
              <a:defRPr/>
            </a:pPr>
            <a:fld id="{322D3BA7-2961-44FB-813E-D146F7FDEE8B}" type="slidenum">
              <a:rPr lang="en-US" altLang="de-DE" smtClean="0"/>
              <a:pPr>
                <a:defRPr/>
              </a:pPr>
              <a:t>23</a:t>
            </a:fld>
            <a:endParaRPr lang="en-US" altLang="de-DE"/>
          </a:p>
        </p:txBody>
      </p:sp>
    </p:spTree>
    <p:extLst>
      <p:ext uri="{BB962C8B-B14F-4D97-AF65-F5344CB8AC3E}">
        <p14:creationId xmlns:p14="http://schemas.microsoft.com/office/powerpoint/2010/main" val="834322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noProof="0" dirty="0" smtClean="0"/>
              <a:t>Die energetische Modernisierung reduziert die Warmmiete.</a:t>
            </a:r>
          </a:p>
          <a:p>
            <a:endParaRPr lang="de-DE" baseline="0" noProof="0" dirty="0" smtClean="0"/>
          </a:p>
          <a:p>
            <a:r>
              <a:rPr lang="de-DE" baseline="0" noProof="0" dirty="0" smtClean="0"/>
              <a:t>Der Vermieter kann die Ersparnisse im Vergleich zum nicht modernisierten Zustand fordern.</a:t>
            </a:r>
          </a:p>
          <a:p>
            <a:endParaRPr lang="de-DE" baseline="0" noProof="0" dirty="0" smtClean="0"/>
          </a:p>
          <a:p>
            <a:r>
              <a:rPr lang="de-DE" baseline="0" noProof="0" dirty="0" smtClean="0"/>
              <a:t>Problem: Die Mehreinnahmen des Vermieters sind volatil und abhängig vom Nutzerverhalten</a:t>
            </a:r>
          </a:p>
        </p:txBody>
      </p:sp>
      <p:sp>
        <p:nvSpPr>
          <p:cNvPr id="4" name="Foliennummernplatzhalter 3"/>
          <p:cNvSpPr>
            <a:spLocks noGrp="1"/>
          </p:cNvSpPr>
          <p:nvPr>
            <p:ph type="sldNum" sz="quarter" idx="10"/>
          </p:nvPr>
        </p:nvSpPr>
        <p:spPr/>
        <p:txBody>
          <a:bodyPr/>
          <a:lstStyle/>
          <a:p>
            <a:pPr>
              <a:defRPr/>
            </a:pPr>
            <a:fld id="{322D3BA7-2961-44FB-813E-D146F7FDEE8B}" type="slidenum">
              <a:rPr lang="en-US" altLang="de-DE" smtClean="0"/>
              <a:pPr>
                <a:defRPr/>
              </a:pPr>
              <a:t>26</a:t>
            </a:fld>
            <a:endParaRPr lang="en-US" altLang="de-DE"/>
          </a:p>
        </p:txBody>
      </p:sp>
    </p:spTree>
    <p:extLst>
      <p:ext uri="{BB962C8B-B14F-4D97-AF65-F5344CB8AC3E}">
        <p14:creationId xmlns:p14="http://schemas.microsoft.com/office/powerpoint/2010/main" val="3644976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miter lim="800000"/>
            <a:headEnd/>
            <a:tailEnd/>
          </a:ln>
        </p:spPr>
        <p:txBody>
          <a:bodyPr/>
          <a:lstStyle/>
          <a:p>
            <a:fld id="{82B93E73-B449-4115-90B9-72F7D7917844}" type="slidenum">
              <a:rPr lang="en-US" altLang="de-DE" smtClean="0"/>
              <a:pPr/>
              <a:t>2</a:t>
            </a:fld>
            <a:endParaRPr lang="en-US" altLang="de-DE"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pPr eaLnBrk="1" hangingPunct="1"/>
            <a:r>
              <a:rPr lang="de-DE" altLang="de-DE" noProof="0" dirty="0" smtClean="0">
                <a:sym typeface="Symbol" panose="05050102010706020507" pitchFamily="18" charset="2"/>
              </a:rPr>
              <a:t>In Wohnungsmietverhältnissen trägt </a:t>
            </a:r>
            <a:r>
              <a:rPr lang="de-DE" altLang="de-DE" baseline="0" noProof="0" dirty="0" smtClean="0">
                <a:sym typeface="Symbol" panose="05050102010706020507" pitchFamily="18" charset="2"/>
              </a:rPr>
              <a:t>der Mieter typischerweise die Heizkosten.</a:t>
            </a:r>
          </a:p>
          <a:p>
            <a:pPr eaLnBrk="1" hangingPunct="1"/>
            <a:endParaRPr lang="de-DE" altLang="de-DE" baseline="0" noProof="0" dirty="0" smtClean="0">
              <a:sym typeface="Symbol" panose="05050102010706020507" pitchFamily="18" charset="2"/>
            </a:endParaRPr>
          </a:p>
          <a:p>
            <a:pPr eaLnBrk="1" hangingPunct="1"/>
            <a:r>
              <a:rPr lang="de-DE" altLang="de-DE" baseline="0" noProof="0" dirty="0" smtClean="0">
                <a:sym typeface="Symbol" panose="05050102010706020507" pitchFamily="18" charset="2"/>
              </a:rPr>
              <a:t>Wenn der Vermieter eine Maßnahme zur energetischen Ertüchtigung umsetzt, die Gebäudehülle z. B. wärmedämmt, und dadurch die Heizkosten verringert, reduzieren sich die Heizkosten für den Mieter</a:t>
            </a:r>
            <a:endParaRPr lang="de-DE" altLang="de-DE" noProof="0" dirty="0" smtClean="0">
              <a:sym typeface="Symbol" panose="05050102010706020507" pitchFamily="18" charset="2"/>
            </a:endParaRPr>
          </a:p>
        </p:txBody>
      </p:sp>
    </p:spTree>
    <p:extLst>
      <p:ext uri="{BB962C8B-B14F-4D97-AF65-F5344CB8AC3E}">
        <p14:creationId xmlns:p14="http://schemas.microsoft.com/office/powerpoint/2010/main" val="1410033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noProof="0" dirty="0" smtClean="0"/>
              <a:t>Statt der gemessenen Einsparung kann ein Wert im voraus vereinbart werden.</a:t>
            </a:r>
          </a:p>
          <a:p>
            <a:endParaRPr lang="de-DE" baseline="0" noProof="0" dirty="0" smtClean="0"/>
          </a:p>
          <a:p>
            <a:r>
              <a:rPr lang="de-DE" baseline="0" noProof="0" dirty="0" smtClean="0"/>
              <a:t>Die Einnahmen des Vermieters sind wieder sicher.</a:t>
            </a:r>
          </a:p>
        </p:txBody>
      </p:sp>
      <p:sp>
        <p:nvSpPr>
          <p:cNvPr id="4" name="Foliennummernplatzhalter 3"/>
          <p:cNvSpPr>
            <a:spLocks noGrp="1"/>
          </p:cNvSpPr>
          <p:nvPr>
            <p:ph type="sldNum" sz="quarter" idx="10"/>
          </p:nvPr>
        </p:nvSpPr>
        <p:spPr/>
        <p:txBody>
          <a:bodyPr/>
          <a:lstStyle/>
          <a:p>
            <a:pPr>
              <a:defRPr/>
            </a:pPr>
            <a:fld id="{322D3BA7-2961-44FB-813E-D146F7FDEE8B}" type="slidenum">
              <a:rPr lang="en-US" altLang="de-DE" smtClean="0"/>
              <a:pPr>
                <a:defRPr/>
              </a:pPr>
              <a:t>28</a:t>
            </a:fld>
            <a:endParaRPr lang="en-US" altLang="de-DE"/>
          </a:p>
        </p:txBody>
      </p:sp>
    </p:spTree>
    <p:extLst>
      <p:ext uri="{BB962C8B-B14F-4D97-AF65-F5344CB8AC3E}">
        <p14:creationId xmlns:p14="http://schemas.microsoft.com/office/powerpoint/2010/main" val="4016621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noProof="0" dirty="0" smtClean="0"/>
              <a:t>Statt der gemessenen Einsparung kann ein Wert im voraus vereinbart werden.</a:t>
            </a:r>
          </a:p>
          <a:p>
            <a:endParaRPr lang="de-DE" baseline="0" noProof="0" dirty="0" smtClean="0"/>
          </a:p>
          <a:p>
            <a:r>
              <a:rPr lang="de-DE" baseline="0" noProof="0" dirty="0" smtClean="0"/>
              <a:t>Die Einnahmen des Vermieters sind wieder sicher</a:t>
            </a:r>
          </a:p>
        </p:txBody>
      </p:sp>
      <p:sp>
        <p:nvSpPr>
          <p:cNvPr id="4" name="Foliennummernplatzhalter 3"/>
          <p:cNvSpPr>
            <a:spLocks noGrp="1"/>
          </p:cNvSpPr>
          <p:nvPr>
            <p:ph type="sldNum" sz="quarter" idx="10"/>
          </p:nvPr>
        </p:nvSpPr>
        <p:spPr/>
        <p:txBody>
          <a:bodyPr/>
          <a:lstStyle/>
          <a:p>
            <a:pPr>
              <a:defRPr/>
            </a:pPr>
            <a:fld id="{322D3BA7-2961-44FB-813E-D146F7FDEE8B}" type="slidenum">
              <a:rPr lang="en-US" altLang="de-DE" smtClean="0"/>
              <a:pPr>
                <a:defRPr/>
              </a:pPr>
              <a:t>29</a:t>
            </a:fld>
            <a:endParaRPr lang="en-US" altLang="de-DE"/>
          </a:p>
        </p:txBody>
      </p:sp>
    </p:spTree>
    <p:extLst>
      <p:ext uri="{BB962C8B-B14F-4D97-AF65-F5344CB8AC3E}">
        <p14:creationId xmlns:p14="http://schemas.microsoft.com/office/powerpoint/2010/main" val="911855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noProof="0" dirty="0" smtClean="0"/>
              <a:t>Statt der gemessenen Einsparung kann ein Wert im voraus vereinbart werden.</a:t>
            </a:r>
          </a:p>
          <a:p>
            <a:endParaRPr lang="de-DE" baseline="0" noProof="0" dirty="0" smtClean="0"/>
          </a:p>
          <a:p>
            <a:r>
              <a:rPr lang="de-DE" baseline="0" noProof="0" dirty="0" smtClean="0"/>
              <a:t>Die Einnahmen des Vermieters sind wieder sicher</a:t>
            </a:r>
          </a:p>
        </p:txBody>
      </p:sp>
      <p:sp>
        <p:nvSpPr>
          <p:cNvPr id="4" name="Foliennummernplatzhalter 3"/>
          <p:cNvSpPr>
            <a:spLocks noGrp="1"/>
          </p:cNvSpPr>
          <p:nvPr>
            <p:ph type="sldNum" sz="quarter" idx="10"/>
          </p:nvPr>
        </p:nvSpPr>
        <p:spPr/>
        <p:txBody>
          <a:bodyPr/>
          <a:lstStyle/>
          <a:p>
            <a:pPr>
              <a:defRPr/>
            </a:pPr>
            <a:fld id="{322D3BA7-2961-44FB-813E-D146F7FDEE8B}" type="slidenum">
              <a:rPr lang="en-US" altLang="de-DE" smtClean="0"/>
              <a:pPr>
                <a:defRPr/>
              </a:pPr>
              <a:t>31</a:t>
            </a:fld>
            <a:endParaRPr lang="en-US" altLang="de-DE"/>
          </a:p>
        </p:txBody>
      </p:sp>
    </p:spTree>
    <p:extLst>
      <p:ext uri="{BB962C8B-B14F-4D97-AF65-F5344CB8AC3E}">
        <p14:creationId xmlns:p14="http://schemas.microsoft.com/office/powerpoint/2010/main" val="712226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322D3BA7-2961-44FB-813E-D146F7FDEE8B}" type="slidenum">
              <a:rPr lang="en-US" altLang="de-DE" smtClean="0"/>
              <a:pPr>
                <a:defRPr/>
              </a:pPr>
              <a:t>32</a:t>
            </a:fld>
            <a:endParaRPr lang="en-US" altLang="de-DE"/>
          </a:p>
        </p:txBody>
      </p:sp>
    </p:spTree>
    <p:extLst>
      <p:ext uri="{BB962C8B-B14F-4D97-AF65-F5344CB8AC3E}">
        <p14:creationId xmlns:p14="http://schemas.microsoft.com/office/powerpoint/2010/main" val="4267701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miter lim="800000"/>
            <a:headEnd/>
            <a:tailEnd/>
          </a:ln>
        </p:spPr>
        <p:txBody>
          <a:bodyPr/>
          <a:lstStyle/>
          <a:p>
            <a:fld id="{82B93E73-B449-4115-90B9-72F7D7917844}" type="slidenum">
              <a:rPr lang="en-US" altLang="de-DE" smtClean="0"/>
              <a:pPr/>
              <a:t>3</a:t>
            </a:fld>
            <a:endParaRPr lang="en-US" altLang="de-DE"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pPr eaLnBrk="1" hangingPunct="1"/>
            <a:r>
              <a:rPr lang="de-DE" altLang="de-DE" noProof="0" dirty="0" smtClean="0">
                <a:sym typeface="Symbol" panose="05050102010706020507" pitchFamily="18" charset="2"/>
              </a:rPr>
              <a:t>Der Vermieter kann die durch die Modernisierung bewirkten Heizkostenersparnisse nicht oder nicht vollumfänglich abschöpfen.</a:t>
            </a:r>
          </a:p>
          <a:p>
            <a:pPr eaLnBrk="1" hangingPunct="1"/>
            <a:endParaRPr lang="de-DE" altLang="de-DE" noProof="0" dirty="0" smtClean="0">
              <a:sym typeface="Symbol" panose="05050102010706020507" pitchFamily="18" charset="2"/>
            </a:endParaRPr>
          </a:p>
          <a:p>
            <a:pPr eaLnBrk="1" hangingPunct="1"/>
            <a:r>
              <a:rPr lang="de-DE" altLang="de-DE" noProof="0" dirty="0" smtClean="0">
                <a:sym typeface="Symbol" panose="05050102010706020507" pitchFamily="18" charset="2"/>
              </a:rPr>
              <a:t>Ohne eine Möglichkeit</a:t>
            </a:r>
            <a:r>
              <a:rPr lang="de-DE" altLang="de-DE" baseline="0" noProof="0" dirty="0" smtClean="0">
                <a:sym typeface="Symbol" panose="05050102010706020507" pitchFamily="18" charset="2"/>
              </a:rPr>
              <a:t> die Investitionskosten zu amortisieren hat der Vermieter nur schwache Anreize für eine Modernisierung.</a:t>
            </a:r>
          </a:p>
          <a:p>
            <a:pPr eaLnBrk="1" hangingPunct="1"/>
            <a:endParaRPr lang="de-DE" altLang="de-DE" baseline="0" noProof="0" dirty="0" smtClean="0">
              <a:sym typeface="Symbol" panose="05050102010706020507" pitchFamily="18" charset="2"/>
            </a:endParaRPr>
          </a:p>
          <a:p>
            <a:pPr eaLnBrk="1" hangingPunct="1"/>
            <a:r>
              <a:rPr lang="de-DE" altLang="de-DE" baseline="0" noProof="0" dirty="0" smtClean="0">
                <a:sym typeface="Symbol" panose="05050102010706020507" pitchFamily="18" charset="2"/>
              </a:rPr>
              <a:t>Das ist dann problematisch, wenn aus diesem Grund wirtschaftliche Maßnahmen unterbleiben und wir sprechen vom Mieter-Vermieter Dilemma.</a:t>
            </a:r>
          </a:p>
          <a:p>
            <a:pPr eaLnBrk="1" hangingPunct="1"/>
            <a:endParaRPr lang="de-DE" altLang="de-DE" baseline="0" noProof="0" dirty="0" smtClean="0">
              <a:sym typeface="Symbol" panose="05050102010706020507" pitchFamily="18" charset="2"/>
            </a:endParaRPr>
          </a:p>
          <a:p>
            <a:pPr eaLnBrk="1" hangingPunct="1"/>
            <a:r>
              <a:rPr lang="de-DE" altLang="de-DE" baseline="0" noProof="0" dirty="0" smtClean="0">
                <a:sym typeface="Symbol" panose="05050102010706020507" pitchFamily="18" charset="2"/>
              </a:rPr>
              <a:t>Um ein Mieter-Vermieter-Dilemma handelt es sich aber </a:t>
            </a:r>
            <a:r>
              <a:rPr lang="de-DE" altLang="de-DE" b="1" baseline="0" noProof="0" dirty="0" smtClean="0">
                <a:sym typeface="Symbol" panose="05050102010706020507" pitchFamily="18" charset="2"/>
              </a:rPr>
              <a:t>nicht</a:t>
            </a:r>
            <a:r>
              <a:rPr lang="de-DE" altLang="de-DE" baseline="0" noProof="0" dirty="0" smtClean="0">
                <a:sym typeface="Symbol" panose="05050102010706020507" pitchFamily="18" charset="2"/>
              </a:rPr>
              <a:t>, wenn die Modernisierung nicht wirtschaftlich ist. Wenn also unter Berücksichtigung der Kostenersparnisse bei unverändertem Nutzerverhalten die Investition keinen positiven Barwert verspricht.</a:t>
            </a:r>
          </a:p>
          <a:p>
            <a:pPr eaLnBrk="1" hangingPunct="1"/>
            <a:r>
              <a:rPr lang="de-DE" altLang="de-DE" baseline="0" noProof="0" dirty="0" smtClean="0">
                <a:sym typeface="Symbol" panose="05050102010706020507" pitchFamily="18" charset="2"/>
              </a:rPr>
              <a:t>Dies mag ein Problem sein, wenn Heizen in der Umwelt Schäden verursacht, die nicht in den Brennstoffpreis eingehen, ist aber ein Problem der „</a:t>
            </a:r>
            <a:r>
              <a:rPr lang="de-DE" altLang="de-DE" baseline="0" noProof="0" dirty="0" err="1" smtClean="0">
                <a:sym typeface="Symbol" panose="05050102010706020507" pitchFamily="18" charset="2"/>
              </a:rPr>
              <a:t>public</a:t>
            </a:r>
            <a:r>
              <a:rPr lang="de-DE" altLang="de-DE" baseline="0" noProof="0" dirty="0" smtClean="0">
                <a:sym typeface="Symbol" panose="05050102010706020507" pitchFamily="18" charset="2"/>
              </a:rPr>
              <a:t> </a:t>
            </a:r>
            <a:r>
              <a:rPr lang="de-DE" altLang="de-DE" baseline="0" noProof="0" dirty="0" err="1" smtClean="0">
                <a:sym typeface="Symbol" panose="05050102010706020507" pitchFamily="18" charset="2"/>
              </a:rPr>
              <a:t>bads</a:t>
            </a:r>
            <a:r>
              <a:rPr lang="de-DE" altLang="de-DE" baseline="0" noProof="0" dirty="0" smtClean="0">
                <a:sym typeface="Symbol" panose="05050102010706020507" pitchFamily="18" charset="2"/>
              </a:rPr>
              <a:t>“</a:t>
            </a:r>
          </a:p>
        </p:txBody>
      </p:sp>
    </p:spTree>
    <p:extLst>
      <p:ext uri="{BB962C8B-B14F-4D97-AF65-F5344CB8AC3E}">
        <p14:creationId xmlns:p14="http://schemas.microsoft.com/office/powerpoint/2010/main" val="2786483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miter lim="800000"/>
            <a:headEnd/>
            <a:tailEnd/>
          </a:ln>
        </p:spPr>
        <p:txBody>
          <a:bodyPr/>
          <a:lstStyle/>
          <a:p>
            <a:fld id="{82B93E73-B449-4115-90B9-72F7D7917844}" type="slidenum">
              <a:rPr lang="en-US" altLang="de-DE" smtClean="0"/>
              <a:pPr/>
              <a:t>4</a:t>
            </a:fld>
            <a:endParaRPr lang="en-US" altLang="de-DE"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pPr eaLnBrk="1" hangingPunct="1"/>
            <a:r>
              <a:rPr lang="de-DE" altLang="de-DE" noProof="0" dirty="0" smtClean="0">
                <a:sym typeface="Symbol" panose="05050102010706020507" pitchFamily="18" charset="2"/>
              </a:rPr>
              <a:t>Der Vermieter kann die durch die Modernisierung bewirkten Heizkostenersparnisse nicht oder nicht vollumfänglich abschöpfen.</a:t>
            </a:r>
          </a:p>
          <a:p>
            <a:pPr eaLnBrk="1" hangingPunct="1"/>
            <a:endParaRPr lang="de-DE" altLang="de-DE" noProof="0" dirty="0" smtClean="0">
              <a:sym typeface="Symbol" panose="05050102010706020507" pitchFamily="18" charset="2"/>
            </a:endParaRPr>
          </a:p>
          <a:p>
            <a:pPr eaLnBrk="1" hangingPunct="1"/>
            <a:r>
              <a:rPr lang="de-DE" altLang="de-DE" noProof="0" dirty="0" smtClean="0">
                <a:sym typeface="Symbol" panose="05050102010706020507" pitchFamily="18" charset="2"/>
              </a:rPr>
              <a:t>Ohne eine Möglichkeit</a:t>
            </a:r>
            <a:r>
              <a:rPr lang="de-DE" altLang="de-DE" baseline="0" noProof="0" dirty="0" smtClean="0">
                <a:sym typeface="Symbol" panose="05050102010706020507" pitchFamily="18" charset="2"/>
              </a:rPr>
              <a:t> die Investitionskosten zu amortisieren hat der Vermieter nur schwache Anreize für eine Modernisierung.</a:t>
            </a:r>
          </a:p>
          <a:p>
            <a:pPr eaLnBrk="1" hangingPunct="1"/>
            <a:endParaRPr lang="de-DE" altLang="de-DE" baseline="0" noProof="0" dirty="0" smtClean="0">
              <a:sym typeface="Symbol" panose="05050102010706020507" pitchFamily="18" charset="2"/>
            </a:endParaRPr>
          </a:p>
          <a:p>
            <a:pPr eaLnBrk="1" hangingPunct="1"/>
            <a:r>
              <a:rPr lang="de-DE" altLang="de-DE" baseline="0" noProof="0" dirty="0" smtClean="0">
                <a:sym typeface="Symbol" panose="05050102010706020507" pitchFamily="18" charset="2"/>
              </a:rPr>
              <a:t>Das ist dann problematisch, wenn aus diesem Grund wirtschaftliche Maßnahmen unterbleiben und wir sprechen vom Mieter-Vermieter Dilemma.</a:t>
            </a:r>
          </a:p>
          <a:p>
            <a:pPr eaLnBrk="1" hangingPunct="1"/>
            <a:endParaRPr lang="de-DE" altLang="de-DE" baseline="0" noProof="0" dirty="0" smtClean="0">
              <a:sym typeface="Symbol" panose="05050102010706020507" pitchFamily="18" charset="2"/>
            </a:endParaRPr>
          </a:p>
          <a:p>
            <a:pPr eaLnBrk="1" hangingPunct="1"/>
            <a:r>
              <a:rPr lang="de-DE" altLang="de-DE" baseline="0" noProof="0" dirty="0" smtClean="0">
                <a:sym typeface="Symbol" panose="05050102010706020507" pitchFamily="18" charset="2"/>
              </a:rPr>
              <a:t>Um ein Mieter-Vermieter-Dilemma handelt es sich aber </a:t>
            </a:r>
            <a:r>
              <a:rPr lang="de-DE" altLang="de-DE" b="1" baseline="0" noProof="0" dirty="0" smtClean="0">
                <a:sym typeface="Symbol" panose="05050102010706020507" pitchFamily="18" charset="2"/>
              </a:rPr>
              <a:t>nicht</a:t>
            </a:r>
            <a:r>
              <a:rPr lang="de-DE" altLang="de-DE" baseline="0" noProof="0" dirty="0" smtClean="0">
                <a:sym typeface="Symbol" panose="05050102010706020507" pitchFamily="18" charset="2"/>
              </a:rPr>
              <a:t>, wenn die Modernisierung nicht wirtschaftlich ist. Wenn also unter Berücksichtigung der Kostenersparnisse bei unverändertem Nutzerverhalten die Investition keinen positiven Barwert verspricht.</a:t>
            </a:r>
          </a:p>
          <a:p>
            <a:pPr eaLnBrk="1" hangingPunct="1"/>
            <a:r>
              <a:rPr lang="de-DE" altLang="de-DE" baseline="0" noProof="0" dirty="0" smtClean="0">
                <a:sym typeface="Symbol" panose="05050102010706020507" pitchFamily="18" charset="2"/>
              </a:rPr>
              <a:t>Dies mag ein Problem sein, wenn Heizen in der Umwelt Schäden verursacht, die nicht in den Brennstoffpreis eingehen, ist aber ein Problem der „</a:t>
            </a:r>
            <a:r>
              <a:rPr lang="de-DE" altLang="de-DE" baseline="0" noProof="0" dirty="0" err="1" smtClean="0">
                <a:sym typeface="Symbol" panose="05050102010706020507" pitchFamily="18" charset="2"/>
              </a:rPr>
              <a:t>public</a:t>
            </a:r>
            <a:r>
              <a:rPr lang="de-DE" altLang="de-DE" baseline="0" noProof="0" dirty="0" smtClean="0">
                <a:sym typeface="Symbol" panose="05050102010706020507" pitchFamily="18" charset="2"/>
              </a:rPr>
              <a:t> </a:t>
            </a:r>
            <a:r>
              <a:rPr lang="de-DE" altLang="de-DE" baseline="0" noProof="0" dirty="0" err="1" smtClean="0">
                <a:sym typeface="Symbol" panose="05050102010706020507" pitchFamily="18" charset="2"/>
              </a:rPr>
              <a:t>bads</a:t>
            </a:r>
            <a:r>
              <a:rPr lang="de-DE" altLang="de-DE" baseline="0" noProof="0" dirty="0" smtClean="0">
                <a:sym typeface="Symbol" panose="05050102010706020507" pitchFamily="18" charset="2"/>
              </a:rPr>
              <a:t>“</a:t>
            </a:r>
          </a:p>
        </p:txBody>
      </p:sp>
    </p:spTree>
    <p:extLst>
      <p:ext uri="{BB962C8B-B14F-4D97-AF65-F5344CB8AC3E}">
        <p14:creationId xmlns:p14="http://schemas.microsoft.com/office/powerpoint/2010/main" val="2164311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miter lim="800000"/>
            <a:headEnd/>
            <a:tailEnd/>
          </a:ln>
        </p:spPr>
        <p:txBody>
          <a:bodyPr/>
          <a:lstStyle/>
          <a:p>
            <a:fld id="{82B93E73-B449-4115-90B9-72F7D7917844}" type="slidenum">
              <a:rPr lang="en-US" altLang="de-DE" smtClean="0"/>
              <a:pPr/>
              <a:t>5</a:t>
            </a:fld>
            <a:endParaRPr lang="en-US" altLang="de-DE"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pPr eaLnBrk="1" hangingPunct="1"/>
            <a:r>
              <a:rPr lang="de-DE" altLang="de-DE" noProof="0" dirty="0" smtClean="0">
                <a:sym typeface="Symbol" panose="05050102010706020507" pitchFamily="18" charset="2"/>
              </a:rPr>
              <a:t>Der Vermieter kann die durch die Modernisierung bewirkten Heizkostenersparnisse nicht oder nicht vollumfänglich abschöpfen.</a:t>
            </a:r>
          </a:p>
          <a:p>
            <a:pPr eaLnBrk="1" hangingPunct="1"/>
            <a:endParaRPr lang="de-DE" altLang="de-DE" noProof="0" dirty="0" smtClean="0">
              <a:sym typeface="Symbol" panose="05050102010706020507" pitchFamily="18" charset="2"/>
            </a:endParaRPr>
          </a:p>
          <a:p>
            <a:pPr eaLnBrk="1" hangingPunct="1"/>
            <a:r>
              <a:rPr lang="de-DE" altLang="de-DE" noProof="0" dirty="0" smtClean="0">
                <a:sym typeface="Symbol" panose="05050102010706020507" pitchFamily="18" charset="2"/>
              </a:rPr>
              <a:t>Ohne eine Möglichkeit</a:t>
            </a:r>
            <a:r>
              <a:rPr lang="de-DE" altLang="de-DE" baseline="0" noProof="0" dirty="0" smtClean="0">
                <a:sym typeface="Symbol" panose="05050102010706020507" pitchFamily="18" charset="2"/>
              </a:rPr>
              <a:t> die Investitionskosten zu amortisieren hat der Vermieter nur schwache Anreize für eine Modernisierung.</a:t>
            </a:r>
          </a:p>
          <a:p>
            <a:pPr eaLnBrk="1" hangingPunct="1"/>
            <a:endParaRPr lang="de-DE" altLang="de-DE" baseline="0" noProof="0" dirty="0" smtClean="0">
              <a:sym typeface="Symbol" panose="05050102010706020507" pitchFamily="18" charset="2"/>
            </a:endParaRPr>
          </a:p>
          <a:p>
            <a:pPr eaLnBrk="1" hangingPunct="1"/>
            <a:r>
              <a:rPr lang="de-DE" altLang="de-DE" baseline="0" noProof="0" dirty="0" smtClean="0">
                <a:sym typeface="Symbol" panose="05050102010706020507" pitchFamily="18" charset="2"/>
              </a:rPr>
              <a:t>Das ist dann problematisch, wenn aus diesem Grund wirtschaftliche Maßnahmen unterbleiben und wir sprechen vom Mieter-Vermieter Dilemma.</a:t>
            </a:r>
          </a:p>
          <a:p>
            <a:pPr eaLnBrk="1" hangingPunct="1"/>
            <a:endParaRPr lang="de-DE" altLang="de-DE" baseline="0" noProof="0" dirty="0" smtClean="0">
              <a:sym typeface="Symbol" panose="05050102010706020507" pitchFamily="18" charset="2"/>
            </a:endParaRPr>
          </a:p>
          <a:p>
            <a:pPr eaLnBrk="1" hangingPunct="1"/>
            <a:r>
              <a:rPr lang="de-DE" altLang="de-DE" baseline="0" noProof="0" dirty="0" smtClean="0">
                <a:sym typeface="Symbol" panose="05050102010706020507" pitchFamily="18" charset="2"/>
              </a:rPr>
              <a:t>Um ein Mieter-Vermieter-Dilemma handelt es sich aber </a:t>
            </a:r>
            <a:r>
              <a:rPr lang="de-DE" altLang="de-DE" b="1" baseline="0" noProof="0" dirty="0" smtClean="0">
                <a:sym typeface="Symbol" panose="05050102010706020507" pitchFamily="18" charset="2"/>
              </a:rPr>
              <a:t>nicht</a:t>
            </a:r>
            <a:r>
              <a:rPr lang="de-DE" altLang="de-DE" baseline="0" noProof="0" dirty="0" smtClean="0">
                <a:sym typeface="Symbol" panose="05050102010706020507" pitchFamily="18" charset="2"/>
              </a:rPr>
              <a:t>, wenn die Modernisierung nicht wirtschaftlich ist. Wenn also unter Berücksichtigung der Kostenersparnisse bei unverändertem Nutzerverhalten die Investition keinen positiven Barwert verspricht.</a:t>
            </a:r>
          </a:p>
          <a:p>
            <a:pPr eaLnBrk="1" hangingPunct="1"/>
            <a:r>
              <a:rPr lang="de-DE" altLang="de-DE" baseline="0" noProof="0" dirty="0" smtClean="0">
                <a:sym typeface="Symbol" panose="05050102010706020507" pitchFamily="18" charset="2"/>
              </a:rPr>
              <a:t>Dies mag ein Problem sein, wenn Heizen in der Umwelt Schäden verursacht, die nicht in den Brennstoffpreis eingehen, ist aber ein Problem der „</a:t>
            </a:r>
            <a:r>
              <a:rPr lang="de-DE" altLang="de-DE" baseline="0" noProof="0" dirty="0" err="1" smtClean="0">
                <a:sym typeface="Symbol" panose="05050102010706020507" pitchFamily="18" charset="2"/>
              </a:rPr>
              <a:t>public</a:t>
            </a:r>
            <a:r>
              <a:rPr lang="de-DE" altLang="de-DE" baseline="0" noProof="0" dirty="0" smtClean="0">
                <a:sym typeface="Symbol" panose="05050102010706020507" pitchFamily="18" charset="2"/>
              </a:rPr>
              <a:t> </a:t>
            </a:r>
            <a:r>
              <a:rPr lang="de-DE" altLang="de-DE" baseline="0" noProof="0" dirty="0" err="1" smtClean="0">
                <a:sym typeface="Symbol" panose="05050102010706020507" pitchFamily="18" charset="2"/>
              </a:rPr>
              <a:t>bads</a:t>
            </a:r>
            <a:r>
              <a:rPr lang="de-DE" altLang="de-DE" baseline="0" noProof="0" dirty="0" smtClean="0">
                <a:sym typeface="Symbol" panose="05050102010706020507" pitchFamily="18" charset="2"/>
              </a:rPr>
              <a:t>“</a:t>
            </a:r>
          </a:p>
        </p:txBody>
      </p:sp>
    </p:spTree>
    <p:extLst>
      <p:ext uri="{BB962C8B-B14F-4D97-AF65-F5344CB8AC3E}">
        <p14:creationId xmlns:p14="http://schemas.microsoft.com/office/powerpoint/2010/main" val="3373791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noProof="0" dirty="0" smtClean="0"/>
              <a:t>Modernisierungs</a:t>
            </a:r>
            <a:r>
              <a:rPr lang="de-DE" baseline="0" noProof="0" dirty="0" smtClean="0"/>
              <a:t>maßnahmen erhöhen den Nutzen, den ein Mieter aus seiner Wohnung zieht, gemessen an der Zahlungsbereitschaft.</a:t>
            </a:r>
          </a:p>
          <a:p>
            <a:endParaRPr lang="de-DE" baseline="0" noProof="0" dirty="0" smtClean="0"/>
          </a:p>
          <a:p>
            <a:r>
              <a:rPr lang="de-DE" baseline="0" noProof="0" dirty="0" smtClean="0"/>
              <a:t>Der Mieter, der in der Wohnung lebt hat i .d. R. auch ohne Modernisierung eine Zahlungsbereitschaft, die über die Miete, die er zahlt, hinausgeht. Dies liegt an spezifischen Investitionen des Mieters, der sich in seine Wohnung eingelebt hat und dem durch einen Wohnungswechsel Kosten entstehen würden.</a:t>
            </a:r>
          </a:p>
          <a:p>
            <a:endParaRPr lang="de-DE" baseline="0" noProof="0" dirty="0" smtClean="0"/>
          </a:p>
          <a:p>
            <a:r>
              <a:rPr lang="de-DE" baseline="0" noProof="0" dirty="0" smtClean="0"/>
              <a:t>Es gibt ein Hold-</a:t>
            </a:r>
            <a:r>
              <a:rPr lang="de-DE" baseline="0" noProof="0" dirty="0" err="1" smtClean="0"/>
              <a:t>Up</a:t>
            </a:r>
            <a:r>
              <a:rPr lang="de-DE" baseline="0" noProof="0" dirty="0" smtClean="0"/>
              <a:t>-Problem. Der Vermieter könnte die Quasi-Rente des Mieters abschöpfen, wenn er Mieten beliebig erhöhen dürfte. (Begründung für </a:t>
            </a:r>
            <a:r>
              <a:rPr lang="de-DE" baseline="0" noProof="0" dirty="0" err="1" smtClean="0"/>
              <a:t>rent</a:t>
            </a:r>
            <a:r>
              <a:rPr lang="de-DE" baseline="0" noProof="0" dirty="0" smtClean="0"/>
              <a:t> </a:t>
            </a:r>
            <a:r>
              <a:rPr lang="de-DE" baseline="0" noProof="0" dirty="0" err="1" smtClean="0"/>
              <a:t>control</a:t>
            </a:r>
            <a:r>
              <a:rPr lang="de-DE" baseline="0" noProof="0" dirty="0" smtClean="0"/>
              <a:t> in bestehenden Mietverhältnissen)</a:t>
            </a:r>
          </a:p>
          <a:p>
            <a:endParaRPr lang="de-DE" noProof="0" dirty="0" smtClean="0"/>
          </a:p>
          <a:p>
            <a:r>
              <a:rPr lang="de-DE" noProof="0" dirty="0" smtClean="0"/>
              <a:t>Die Zahlungsbereitschaft über die Kaltmiete, die bereits gezahlt wird, hinaus,</a:t>
            </a:r>
            <a:r>
              <a:rPr lang="de-DE" baseline="0" noProof="0" dirty="0" smtClean="0"/>
              <a:t> erhöht sich bei der energetischen Modernisierung um die zu erwartenden Einsparungen bei den Heizkosten, bei nicht energetischen Modernisierungen hängt die Erhöhung der Zahlungsbereitschaft davon ab, wie sehr der individuelle Mieter die Verbesserung wertschätzt.</a:t>
            </a:r>
          </a:p>
          <a:p>
            <a:endParaRPr lang="de-DE" baseline="0" noProof="0" dirty="0" smtClean="0"/>
          </a:p>
          <a:p>
            <a:r>
              <a:rPr lang="de-DE" baseline="0" noProof="0" dirty="0" smtClean="0"/>
              <a:t>Große Wertschätzung erfährt typischerweise eine Baderneuerung, auch ein Tausch alter Fenster wird häufig positiv bewertet und kann dazu den Energiebedarf senken, des weiteren können z. B. Balkone angebaut werden, ein Aufzug installiert werden. Eine Wärmedämmung der Fassade senkt den Energiebedarf und schließlich könnte der Ausbau eines Kinderspielplatzes in Erwägung gezogen werden.</a:t>
            </a:r>
          </a:p>
          <a:p>
            <a:endParaRPr lang="de-DE" baseline="0" noProof="0" dirty="0" smtClean="0"/>
          </a:p>
          <a:p>
            <a:r>
              <a:rPr lang="de-DE" noProof="0" dirty="0" smtClean="0"/>
              <a:t>Während</a:t>
            </a:r>
            <a:r>
              <a:rPr lang="de-DE" baseline="0" noProof="0" dirty="0" smtClean="0"/>
              <a:t> die Zahlungsbereitschaft des Mieters so immer weiter steigt, wachsen natürlich auch die Kosten an.</a:t>
            </a:r>
            <a:endParaRPr lang="de-DE" noProof="0" dirty="0"/>
          </a:p>
        </p:txBody>
      </p:sp>
      <p:sp>
        <p:nvSpPr>
          <p:cNvPr id="4" name="Foliennummernplatzhalter 3"/>
          <p:cNvSpPr>
            <a:spLocks noGrp="1"/>
          </p:cNvSpPr>
          <p:nvPr>
            <p:ph type="sldNum" sz="quarter" idx="10"/>
          </p:nvPr>
        </p:nvSpPr>
        <p:spPr/>
        <p:txBody>
          <a:bodyPr/>
          <a:lstStyle/>
          <a:p>
            <a:pPr>
              <a:defRPr/>
            </a:pPr>
            <a:fld id="{322D3BA7-2961-44FB-813E-D146F7FDEE8B}" type="slidenum">
              <a:rPr lang="en-US" altLang="de-DE" smtClean="0"/>
              <a:pPr>
                <a:defRPr/>
              </a:pPr>
              <a:t>8</a:t>
            </a:fld>
            <a:endParaRPr lang="en-US" altLang="de-DE"/>
          </a:p>
        </p:txBody>
      </p:sp>
    </p:spTree>
    <p:extLst>
      <p:ext uri="{BB962C8B-B14F-4D97-AF65-F5344CB8AC3E}">
        <p14:creationId xmlns:p14="http://schemas.microsoft.com/office/powerpoint/2010/main" val="4266697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noProof="0" dirty="0" smtClean="0"/>
              <a:t>Modernisierungs</a:t>
            </a:r>
            <a:r>
              <a:rPr lang="de-DE" baseline="0" noProof="0" dirty="0" smtClean="0"/>
              <a:t>maßnahmen erhöhen den Nutzen, den ein Mieter aus seiner Wohnung zieht, gemessen an der Zahlungsbereitschaft.</a:t>
            </a:r>
          </a:p>
          <a:p>
            <a:endParaRPr lang="de-DE" baseline="0" noProof="0" dirty="0" smtClean="0"/>
          </a:p>
          <a:p>
            <a:r>
              <a:rPr lang="de-DE" baseline="0" noProof="0" dirty="0" smtClean="0"/>
              <a:t>Der Mieter, der in der Wohnung lebt hat i .d. R. auch ohne Modernisierung eine Zahlungsbereitschaft, die über die Miete, die er zahlt, hinausgeht. Dies liegt an spezifischen Investitionen des Mieters, der sich in seine Wohnung eingelebt hat und dem durch einen Wohnungswechsel Kosten entstehen würden.</a:t>
            </a:r>
          </a:p>
          <a:p>
            <a:endParaRPr lang="de-DE" baseline="0" noProof="0" dirty="0" smtClean="0"/>
          </a:p>
          <a:p>
            <a:r>
              <a:rPr lang="de-DE" baseline="0" noProof="0" dirty="0" smtClean="0"/>
              <a:t>Es gibt ein Hold-</a:t>
            </a:r>
            <a:r>
              <a:rPr lang="de-DE" baseline="0" noProof="0" dirty="0" err="1" smtClean="0"/>
              <a:t>Up</a:t>
            </a:r>
            <a:r>
              <a:rPr lang="de-DE" baseline="0" noProof="0" dirty="0" smtClean="0"/>
              <a:t>-Problem. Der Vermieter könnte die Quasi-Rente des Mieters abschöpfen, wenn er Mieten beliebig erhöhen dürfte. (Begründung für </a:t>
            </a:r>
            <a:r>
              <a:rPr lang="de-DE" baseline="0" noProof="0" dirty="0" err="1" smtClean="0"/>
              <a:t>rent</a:t>
            </a:r>
            <a:r>
              <a:rPr lang="de-DE" baseline="0" noProof="0" dirty="0" smtClean="0"/>
              <a:t> </a:t>
            </a:r>
            <a:r>
              <a:rPr lang="de-DE" baseline="0" noProof="0" dirty="0" err="1" smtClean="0"/>
              <a:t>control</a:t>
            </a:r>
            <a:r>
              <a:rPr lang="de-DE" baseline="0" noProof="0" dirty="0" smtClean="0"/>
              <a:t> in bestehenden Mietverhältnissen)</a:t>
            </a:r>
          </a:p>
          <a:p>
            <a:endParaRPr lang="de-DE" noProof="0" dirty="0" smtClean="0"/>
          </a:p>
          <a:p>
            <a:r>
              <a:rPr lang="de-DE" noProof="0" dirty="0" smtClean="0"/>
              <a:t>Die Zahlungsbereitschaft über die Kaltmiete, die bereits gezahlt wird, hinaus,</a:t>
            </a:r>
            <a:r>
              <a:rPr lang="de-DE" baseline="0" noProof="0" dirty="0" smtClean="0"/>
              <a:t> erhöht sich bei der energetischen Modernisierung um die zu erwartenden Einsparungen bei den Heizkosten, bei nicht energetischen Modernisierungen hängt die Erhöhung der Zahlungsbereitschaft davon ab, wie sehr der individuelle Mieter die Verbesserung wertschätzt.</a:t>
            </a:r>
          </a:p>
          <a:p>
            <a:endParaRPr lang="de-DE" baseline="0" noProof="0" dirty="0" smtClean="0"/>
          </a:p>
          <a:p>
            <a:r>
              <a:rPr lang="de-DE" baseline="0" noProof="0" dirty="0" smtClean="0"/>
              <a:t>Große Wertschätzung erfährt typischerweise eine Baderneuerung, auch ein Tausch alter Fenster wird häufig positiv bewertet und kann dazu den Energiebedarf senken, des weiteren können z. B. Balkone angebaut werden, ein Aufzug installiert werden. Eine Wärmedämmung der Fassade senkt den Energiebedarf und schließlich könnte der Ausbau eines Kinderspielplatzes in Erwägung gezogen werden.</a:t>
            </a:r>
          </a:p>
          <a:p>
            <a:endParaRPr lang="de-DE" baseline="0" noProof="0" dirty="0" smtClean="0"/>
          </a:p>
          <a:p>
            <a:r>
              <a:rPr lang="de-DE" noProof="0" dirty="0" smtClean="0"/>
              <a:t>Während</a:t>
            </a:r>
            <a:r>
              <a:rPr lang="de-DE" baseline="0" noProof="0" dirty="0" smtClean="0"/>
              <a:t> die Zahlungsbereitschaft des Mieters so immer weiter steigt, wachsen natürlich auch die Kosten an.</a:t>
            </a:r>
            <a:endParaRPr lang="de-DE" noProof="0" dirty="0"/>
          </a:p>
        </p:txBody>
      </p:sp>
      <p:sp>
        <p:nvSpPr>
          <p:cNvPr id="4" name="Foliennummernplatzhalter 3"/>
          <p:cNvSpPr>
            <a:spLocks noGrp="1"/>
          </p:cNvSpPr>
          <p:nvPr>
            <p:ph type="sldNum" sz="quarter" idx="10"/>
          </p:nvPr>
        </p:nvSpPr>
        <p:spPr/>
        <p:txBody>
          <a:bodyPr/>
          <a:lstStyle/>
          <a:p>
            <a:pPr>
              <a:defRPr/>
            </a:pPr>
            <a:fld id="{322D3BA7-2961-44FB-813E-D146F7FDEE8B}" type="slidenum">
              <a:rPr lang="en-US" altLang="de-DE" smtClean="0"/>
              <a:pPr>
                <a:defRPr/>
              </a:pPr>
              <a:t>9</a:t>
            </a:fld>
            <a:endParaRPr lang="en-US" altLang="de-DE"/>
          </a:p>
        </p:txBody>
      </p:sp>
    </p:spTree>
    <p:extLst>
      <p:ext uri="{BB962C8B-B14F-4D97-AF65-F5344CB8AC3E}">
        <p14:creationId xmlns:p14="http://schemas.microsoft.com/office/powerpoint/2010/main" val="3141558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noProof="0" dirty="0" smtClean="0"/>
              <a:t>Modernisierungs</a:t>
            </a:r>
            <a:r>
              <a:rPr lang="de-DE" baseline="0" noProof="0" dirty="0" smtClean="0"/>
              <a:t>maßnahmen erhöhen den Nutzen, den ein Mieter aus seiner Wohnung zieht, gemessen an der Zahlungsbereitschaft.</a:t>
            </a:r>
          </a:p>
          <a:p>
            <a:endParaRPr lang="de-DE" baseline="0" noProof="0" dirty="0" smtClean="0"/>
          </a:p>
          <a:p>
            <a:r>
              <a:rPr lang="de-DE" baseline="0" noProof="0" dirty="0" smtClean="0"/>
              <a:t>Der Mieter, der in der Wohnung lebt hat i .d. R. auch ohne Modernisierung eine Zahlungsbereitschaft, die über die Miete, die er zahlt, hinausgeht. Dies liegt an spezifischen Investitionen des Mieters, der sich in seine Wohnung eingelebt hat und dem durch einen Wohnungswechsel Kosten entstehen würden.</a:t>
            </a:r>
          </a:p>
          <a:p>
            <a:endParaRPr lang="de-DE" baseline="0" noProof="0" dirty="0" smtClean="0"/>
          </a:p>
          <a:p>
            <a:r>
              <a:rPr lang="de-DE" baseline="0" noProof="0" dirty="0" smtClean="0"/>
              <a:t>Es gibt ein Hold-</a:t>
            </a:r>
            <a:r>
              <a:rPr lang="de-DE" baseline="0" noProof="0" dirty="0" err="1" smtClean="0"/>
              <a:t>Up</a:t>
            </a:r>
            <a:r>
              <a:rPr lang="de-DE" baseline="0" noProof="0" dirty="0" smtClean="0"/>
              <a:t>-Problem. Der Vermieter könnte die Quasi-Rente des Mieters abschöpfen, wenn er Mieten beliebig erhöhen dürfte. (Begründung für </a:t>
            </a:r>
            <a:r>
              <a:rPr lang="de-DE" baseline="0" noProof="0" dirty="0" err="1" smtClean="0"/>
              <a:t>rent</a:t>
            </a:r>
            <a:r>
              <a:rPr lang="de-DE" baseline="0" noProof="0" dirty="0" smtClean="0"/>
              <a:t> </a:t>
            </a:r>
            <a:r>
              <a:rPr lang="de-DE" baseline="0" noProof="0" dirty="0" err="1" smtClean="0"/>
              <a:t>control</a:t>
            </a:r>
            <a:r>
              <a:rPr lang="de-DE" baseline="0" noProof="0" dirty="0" smtClean="0"/>
              <a:t> in bestehenden Mietverhältnissen)</a:t>
            </a:r>
          </a:p>
          <a:p>
            <a:endParaRPr lang="de-DE" noProof="0" dirty="0" smtClean="0"/>
          </a:p>
          <a:p>
            <a:r>
              <a:rPr lang="de-DE" noProof="0" dirty="0" smtClean="0"/>
              <a:t>Die Zahlungsbereitschaft über die Kaltmiete, die bereits gezahlt wird, hinaus,</a:t>
            </a:r>
            <a:r>
              <a:rPr lang="de-DE" baseline="0" noProof="0" dirty="0" smtClean="0"/>
              <a:t> erhöht sich bei der energetischen Modernisierung um die zu erwartenden Einsparungen bei den Heizkosten, bei nicht energetischen Modernisierungen hängt die Erhöhung der Zahlungsbereitschaft davon ab, wie sehr der individuelle Mieter die Verbesserung wertschätzt.</a:t>
            </a:r>
          </a:p>
          <a:p>
            <a:endParaRPr lang="de-DE" baseline="0" noProof="0" dirty="0" smtClean="0"/>
          </a:p>
          <a:p>
            <a:r>
              <a:rPr lang="de-DE" baseline="0" noProof="0" dirty="0" smtClean="0"/>
              <a:t>Große Wertschätzung erfährt typischerweise eine Baderneuerung, auch ein Tausch alter Fenster wird häufig positiv bewertet und kann dazu den Energiebedarf senken, des weiteren können z. B. Balkone angebaut werden, ein Aufzug installiert werden. Eine Wärmedämmung der Fassade senkt den Energiebedarf und schließlich könnte der Ausbau eines Kinderspielplatzes in Erwägung gezogen werden.</a:t>
            </a:r>
          </a:p>
          <a:p>
            <a:endParaRPr lang="de-DE" baseline="0" noProof="0" dirty="0" smtClean="0"/>
          </a:p>
          <a:p>
            <a:r>
              <a:rPr lang="de-DE" noProof="0" dirty="0" smtClean="0"/>
              <a:t>Während</a:t>
            </a:r>
            <a:r>
              <a:rPr lang="de-DE" baseline="0" noProof="0" dirty="0" smtClean="0"/>
              <a:t> die Zahlungsbereitschaft des Mieters so immer weiter steigt, wachsen natürlich auch die Kosten an.</a:t>
            </a:r>
            <a:endParaRPr lang="de-DE" noProof="0" dirty="0"/>
          </a:p>
        </p:txBody>
      </p:sp>
      <p:sp>
        <p:nvSpPr>
          <p:cNvPr id="4" name="Foliennummernplatzhalter 3"/>
          <p:cNvSpPr>
            <a:spLocks noGrp="1"/>
          </p:cNvSpPr>
          <p:nvPr>
            <p:ph type="sldNum" sz="quarter" idx="10"/>
          </p:nvPr>
        </p:nvSpPr>
        <p:spPr/>
        <p:txBody>
          <a:bodyPr/>
          <a:lstStyle/>
          <a:p>
            <a:pPr>
              <a:defRPr/>
            </a:pPr>
            <a:fld id="{322D3BA7-2961-44FB-813E-D146F7FDEE8B}" type="slidenum">
              <a:rPr lang="en-US" altLang="de-DE" smtClean="0"/>
              <a:pPr>
                <a:defRPr/>
              </a:pPr>
              <a:t>11</a:t>
            </a:fld>
            <a:endParaRPr lang="en-US" altLang="de-DE"/>
          </a:p>
        </p:txBody>
      </p:sp>
    </p:spTree>
    <p:extLst>
      <p:ext uri="{BB962C8B-B14F-4D97-AF65-F5344CB8AC3E}">
        <p14:creationId xmlns:p14="http://schemas.microsoft.com/office/powerpoint/2010/main" val="871978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noProof="0" dirty="0" smtClean="0"/>
              <a:t>Modernisierungs</a:t>
            </a:r>
            <a:r>
              <a:rPr lang="de-DE" baseline="0" noProof="0" dirty="0" smtClean="0"/>
              <a:t>maßnahmen erhöhen den Nutzen, den ein Mieter aus seiner Wohnung zieht, gemessen an der Zahlungsbereitschaft.</a:t>
            </a:r>
          </a:p>
          <a:p>
            <a:endParaRPr lang="de-DE" baseline="0" noProof="0" dirty="0" smtClean="0"/>
          </a:p>
          <a:p>
            <a:r>
              <a:rPr lang="de-DE" baseline="0" noProof="0" dirty="0" smtClean="0"/>
              <a:t>Der Mieter, der in der Wohnung lebt hat i .d. R. auch ohne Modernisierung eine Zahlungsbereitschaft, die über die Miete, die er zahlt, hinausgeht. Dies liegt an spezifischen Investitionen des Mieters, der sich in seine Wohnung eingelebt hat und dem durch einen Wohnungswechsel Kosten entstehen würden.</a:t>
            </a:r>
          </a:p>
          <a:p>
            <a:endParaRPr lang="de-DE" baseline="0" noProof="0" dirty="0" smtClean="0"/>
          </a:p>
          <a:p>
            <a:r>
              <a:rPr lang="de-DE" baseline="0" noProof="0" dirty="0" smtClean="0"/>
              <a:t>Es gibt ein Hold-</a:t>
            </a:r>
            <a:r>
              <a:rPr lang="de-DE" baseline="0" noProof="0" dirty="0" err="1" smtClean="0"/>
              <a:t>Up</a:t>
            </a:r>
            <a:r>
              <a:rPr lang="de-DE" baseline="0" noProof="0" dirty="0" smtClean="0"/>
              <a:t>-Problem. Der Vermieter könnte die Quasi-Rente des Mieters abschöpfen, wenn er Mieten beliebig erhöhen dürfte. (Begründung für </a:t>
            </a:r>
            <a:r>
              <a:rPr lang="de-DE" baseline="0" noProof="0" dirty="0" err="1" smtClean="0"/>
              <a:t>rent</a:t>
            </a:r>
            <a:r>
              <a:rPr lang="de-DE" baseline="0" noProof="0" dirty="0" smtClean="0"/>
              <a:t> </a:t>
            </a:r>
            <a:r>
              <a:rPr lang="de-DE" baseline="0" noProof="0" dirty="0" err="1" smtClean="0"/>
              <a:t>control</a:t>
            </a:r>
            <a:r>
              <a:rPr lang="de-DE" baseline="0" noProof="0" dirty="0" smtClean="0"/>
              <a:t> in bestehenden Mietverhältnissen)</a:t>
            </a:r>
          </a:p>
          <a:p>
            <a:endParaRPr lang="de-DE" noProof="0" dirty="0" smtClean="0"/>
          </a:p>
          <a:p>
            <a:r>
              <a:rPr lang="de-DE" noProof="0" dirty="0" smtClean="0"/>
              <a:t>Die Zahlungsbereitschaft über die Kaltmiete, die bereits gezahlt wird, hinaus,</a:t>
            </a:r>
            <a:r>
              <a:rPr lang="de-DE" baseline="0" noProof="0" dirty="0" smtClean="0"/>
              <a:t> erhöht sich bei der energetischen Modernisierung um die zu erwartenden Einsparungen bei den Heizkosten, bei nicht energetischen Modernisierungen hängt die Erhöhung der Zahlungsbereitschaft davon ab, wie sehr der individuelle Mieter die Verbesserung wertschätzt.</a:t>
            </a:r>
          </a:p>
          <a:p>
            <a:endParaRPr lang="de-DE" baseline="0" noProof="0" dirty="0" smtClean="0"/>
          </a:p>
          <a:p>
            <a:r>
              <a:rPr lang="de-DE" baseline="0" noProof="0" dirty="0" smtClean="0"/>
              <a:t>Große Wertschätzung erfährt typischerweise eine Baderneuerung, auch ein Tausch alter Fenster wird häufig positiv bewertet und kann dazu den Energiebedarf senken, des weiteren können z. B. Balkone angebaut werden, ein Aufzug installiert werden. Eine Wärmedämmung der Fassade senkt den Energiebedarf und schließlich könnte der Ausbau eines Kinderspielplatzes in Erwägung gezogen werden.</a:t>
            </a:r>
          </a:p>
          <a:p>
            <a:endParaRPr lang="de-DE" baseline="0" noProof="0" dirty="0" smtClean="0"/>
          </a:p>
          <a:p>
            <a:r>
              <a:rPr lang="de-DE" noProof="0" dirty="0" smtClean="0"/>
              <a:t>Während</a:t>
            </a:r>
            <a:r>
              <a:rPr lang="de-DE" baseline="0" noProof="0" dirty="0" smtClean="0"/>
              <a:t> die Zahlungsbereitschaft des Mieters so immer weiter steigt, wachsen natürlich auch die Kosten an.</a:t>
            </a:r>
            <a:endParaRPr lang="de-DE" noProof="0" dirty="0"/>
          </a:p>
        </p:txBody>
      </p:sp>
      <p:sp>
        <p:nvSpPr>
          <p:cNvPr id="4" name="Foliennummernplatzhalter 3"/>
          <p:cNvSpPr>
            <a:spLocks noGrp="1"/>
          </p:cNvSpPr>
          <p:nvPr>
            <p:ph type="sldNum" sz="quarter" idx="10"/>
          </p:nvPr>
        </p:nvSpPr>
        <p:spPr/>
        <p:txBody>
          <a:bodyPr/>
          <a:lstStyle/>
          <a:p>
            <a:pPr>
              <a:defRPr/>
            </a:pPr>
            <a:fld id="{322D3BA7-2961-44FB-813E-D146F7FDEE8B}" type="slidenum">
              <a:rPr lang="en-US" altLang="de-DE" smtClean="0"/>
              <a:pPr>
                <a:defRPr/>
              </a:pPr>
              <a:t>12</a:t>
            </a:fld>
            <a:endParaRPr lang="en-US" altLang="de-DE"/>
          </a:p>
        </p:txBody>
      </p:sp>
    </p:spTree>
    <p:extLst>
      <p:ext uri="{BB962C8B-B14F-4D97-AF65-F5344CB8AC3E}">
        <p14:creationId xmlns:p14="http://schemas.microsoft.com/office/powerpoint/2010/main" val="3014738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cxnSp>
        <p:nvCxnSpPr>
          <p:cNvPr id="4" name="Gerade Verbindung 22"/>
          <p:cNvCxnSpPr>
            <a:cxnSpLocks noChangeShapeType="1"/>
          </p:cNvCxnSpPr>
          <p:nvPr/>
        </p:nvCxnSpPr>
        <p:spPr bwMode="auto">
          <a:xfrm>
            <a:off x="284163" y="333375"/>
            <a:ext cx="996950" cy="0"/>
          </a:xfrm>
          <a:prstGeom prst="line">
            <a:avLst/>
          </a:prstGeom>
          <a:noFill/>
          <a:ln w="15875" algn="ctr">
            <a:solidFill>
              <a:srgbClr val="808992"/>
            </a:solidFill>
            <a:round/>
            <a:headEnd/>
            <a:tailEnd/>
          </a:ln>
        </p:spPr>
      </p:cxnSp>
      <p:cxnSp>
        <p:nvCxnSpPr>
          <p:cNvPr id="5" name="Gerade Verbindung 24"/>
          <p:cNvCxnSpPr>
            <a:cxnSpLocks noChangeShapeType="1"/>
          </p:cNvCxnSpPr>
          <p:nvPr/>
        </p:nvCxnSpPr>
        <p:spPr bwMode="auto">
          <a:xfrm rot="5400000">
            <a:off x="-2667794" y="3285332"/>
            <a:ext cx="5903913" cy="0"/>
          </a:xfrm>
          <a:prstGeom prst="line">
            <a:avLst/>
          </a:prstGeom>
          <a:noFill/>
          <a:ln w="15875" algn="ctr">
            <a:solidFill>
              <a:srgbClr val="808992"/>
            </a:solidFill>
            <a:round/>
            <a:headEnd/>
            <a:tailEnd/>
          </a:ln>
        </p:spPr>
      </p:cxnSp>
      <p:cxnSp>
        <p:nvCxnSpPr>
          <p:cNvPr id="6" name="Gerade Verbindung 26"/>
          <p:cNvCxnSpPr>
            <a:cxnSpLocks noChangeShapeType="1"/>
          </p:cNvCxnSpPr>
          <p:nvPr/>
        </p:nvCxnSpPr>
        <p:spPr bwMode="auto">
          <a:xfrm rot="10800000">
            <a:off x="415925" y="404813"/>
            <a:ext cx="865188" cy="0"/>
          </a:xfrm>
          <a:prstGeom prst="line">
            <a:avLst/>
          </a:prstGeom>
          <a:noFill/>
          <a:ln w="15875" algn="ctr">
            <a:solidFill>
              <a:srgbClr val="E6ABB6"/>
            </a:solidFill>
            <a:round/>
            <a:headEnd/>
            <a:tailEnd/>
          </a:ln>
        </p:spPr>
      </p:cxnSp>
      <p:cxnSp>
        <p:nvCxnSpPr>
          <p:cNvPr id="7" name="Gerade Verbindung 28"/>
          <p:cNvCxnSpPr>
            <a:cxnSpLocks noChangeShapeType="1"/>
          </p:cNvCxnSpPr>
          <p:nvPr/>
        </p:nvCxnSpPr>
        <p:spPr bwMode="auto">
          <a:xfrm rot="5400000">
            <a:off x="-2527300" y="3348038"/>
            <a:ext cx="5886450" cy="0"/>
          </a:xfrm>
          <a:prstGeom prst="line">
            <a:avLst/>
          </a:prstGeom>
          <a:noFill/>
          <a:ln w="15875" algn="ctr">
            <a:solidFill>
              <a:srgbClr val="E6ABB6"/>
            </a:solidFill>
            <a:round/>
            <a:headEnd/>
            <a:tailEnd/>
          </a:ln>
        </p:spPr>
      </p:cxnSp>
      <p:cxnSp>
        <p:nvCxnSpPr>
          <p:cNvPr id="8" name="Gerade Verbindung 29"/>
          <p:cNvCxnSpPr>
            <a:cxnSpLocks noChangeShapeType="1"/>
          </p:cNvCxnSpPr>
          <p:nvPr/>
        </p:nvCxnSpPr>
        <p:spPr bwMode="auto">
          <a:xfrm rot="10800000">
            <a:off x="207963" y="511175"/>
            <a:ext cx="1073150" cy="0"/>
          </a:xfrm>
          <a:prstGeom prst="line">
            <a:avLst/>
          </a:prstGeom>
          <a:noFill/>
          <a:ln w="15875" algn="ctr">
            <a:solidFill>
              <a:srgbClr val="8B1141"/>
            </a:solidFill>
            <a:round/>
            <a:headEnd/>
            <a:tailEnd/>
          </a:ln>
        </p:spPr>
      </p:cxnSp>
      <p:cxnSp>
        <p:nvCxnSpPr>
          <p:cNvPr id="9" name="Gerade Verbindung 30"/>
          <p:cNvCxnSpPr>
            <a:cxnSpLocks noChangeShapeType="1"/>
          </p:cNvCxnSpPr>
          <p:nvPr/>
        </p:nvCxnSpPr>
        <p:spPr bwMode="auto">
          <a:xfrm rot="5400000">
            <a:off x="-2712244" y="3431382"/>
            <a:ext cx="5840413" cy="0"/>
          </a:xfrm>
          <a:prstGeom prst="line">
            <a:avLst/>
          </a:prstGeom>
          <a:noFill/>
          <a:ln w="15875" algn="ctr">
            <a:solidFill>
              <a:srgbClr val="8B1141"/>
            </a:solidFill>
            <a:round/>
            <a:headEnd/>
            <a:tailEnd/>
          </a:ln>
        </p:spPr>
      </p:cxnSp>
      <p:cxnSp>
        <p:nvCxnSpPr>
          <p:cNvPr id="10" name="Gerade Verbindung 32"/>
          <p:cNvCxnSpPr>
            <a:cxnSpLocks noChangeShapeType="1"/>
          </p:cNvCxnSpPr>
          <p:nvPr/>
        </p:nvCxnSpPr>
        <p:spPr bwMode="auto">
          <a:xfrm rot="10800000">
            <a:off x="484188" y="571500"/>
            <a:ext cx="796925" cy="0"/>
          </a:xfrm>
          <a:prstGeom prst="line">
            <a:avLst/>
          </a:prstGeom>
          <a:noFill/>
          <a:ln w="15875" algn="ctr">
            <a:solidFill>
              <a:srgbClr val="C5C7C8"/>
            </a:solidFill>
            <a:round/>
            <a:headEnd/>
            <a:tailEnd/>
          </a:ln>
        </p:spPr>
      </p:cxnSp>
      <p:cxnSp>
        <p:nvCxnSpPr>
          <p:cNvPr id="11" name="Gerade Verbindung 34"/>
          <p:cNvCxnSpPr>
            <a:cxnSpLocks noChangeShapeType="1"/>
          </p:cNvCxnSpPr>
          <p:nvPr/>
        </p:nvCxnSpPr>
        <p:spPr bwMode="auto">
          <a:xfrm rot="5400000">
            <a:off x="-2437606" y="3493294"/>
            <a:ext cx="5843588" cy="0"/>
          </a:xfrm>
          <a:prstGeom prst="line">
            <a:avLst/>
          </a:prstGeom>
          <a:noFill/>
          <a:ln w="15875" algn="ctr">
            <a:solidFill>
              <a:srgbClr val="C5C7C8"/>
            </a:solidFill>
            <a:round/>
            <a:headEnd/>
            <a:tailEnd/>
          </a:ln>
        </p:spPr>
      </p:cxnSp>
      <p:cxnSp>
        <p:nvCxnSpPr>
          <p:cNvPr id="12" name="Gerade Verbindung 36"/>
          <p:cNvCxnSpPr>
            <a:cxnSpLocks noChangeShapeType="1"/>
          </p:cNvCxnSpPr>
          <p:nvPr/>
        </p:nvCxnSpPr>
        <p:spPr bwMode="auto">
          <a:xfrm rot="10800000">
            <a:off x="357188" y="635000"/>
            <a:ext cx="923925" cy="0"/>
          </a:xfrm>
          <a:prstGeom prst="line">
            <a:avLst/>
          </a:prstGeom>
          <a:noFill/>
          <a:ln w="15875" algn="ctr">
            <a:solidFill>
              <a:srgbClr val="C5005A"/>
            </a:solidFill>
            <a:round/>
            <a:headEnd/>
            <a:tailEnd/>
          </a:ln>
        </p:spPr>
      </p:cxnSp>
      <p:cxnSp>
        <p:nvCxnSpPr>
          <p:cNvPr id="13" name="Gerade Verbindung 38"/>
          <p:cNvCxnSpPr>
            <a:cxnSpLocks noChangeShapeType="1"/>
          </p:cNvCxnSpPr>
          <p:nvPr/>
        </p:nvCxnSpPr>
        <p:spPr bwMode="auto">
          <a:xfrm rot="5400000">
            <a:off x="-2558256" y="3550444"/>
            <a:ext cx="5830888" cy="0"/>
          </a:xfrm>
          <a:prstGeom prst="line">
            <a:avLst/>
          </a:prstGeom>
          <a:noFill/>
          <a:ln w="15875" algn="ctr">
            <a:solidFill>
              <a:srgbClr val="C5005A"/>
            </a:solidFill>
            <a:round/>
            <a:headEnd/>
            <a:tailEnd/>
          </a:ln>
        </p:spPr>
      </p:cxnSp>
      <p:cxnSp>
        <p:nvCxnSpPr>
          <p:cNvPr id="14" name="Gerade Verbindung 40"/>
          <p:cNvCxnSpPr>
            <a:cxnSpLocks noChangeShapeType="1"/>
          </p:cNvCxnSpPr>
          <p:nvPr/>
        </p:nvCxnSpPr>
        <p:spPr bwMode="auto">
          <a:xfrm>
            <a:off x="488950" y="6408738"/>
            <a:ext cx="8928100" cy="0"/>
          </a:xfrm>
          <a:prstGeom prst="line">
            <a:avLst/>
          </a:prstGeom>
          <a:noFill/>
          <a:ln w="15875" algn="ctr">
            <a:solidFill>
              <a:srgbClr val="C5C7C8"/>
            </a:solidFill>
            <a:round/>
            <a:headEnd/>
            <a:tailEnd/>
          </a:ln>
        </p:spPr>
      </p:cxnSp>
      <p:cxnSp>
        <p:nvCxnSpPr>
          <p:cNvPr id="15" name="Gerade Verbindung 42"/>
          <p:cNvCxnSpPr>
            <a:cxnSpLocks noChangeShapeType="1"/>
          </p:cNvCxnSpPr>
          <p:nvPr/>
        </p:nvCxnSpPr>
        <p:spPr bwMode="auto">
          <a:xfrm rot="10800000">
            <a:off x="409575" y="6292850"/>
            <a:ext cx="9007475" cy="0"/>
          </a:xfrm>
          <a:prstGeom prst="line">
            <a:avLst/>
          </a:prstGeom>
          <a:noFill/>
          <a:ln w="15875" algn="ctr">
            <a:solidFill>
              <a:srgbClr val="E6ABB6"/>
            </a:solidFill>
            <a:round/>
            <a:headEnd/>
            <a:tailEnd/>
          </a:ln>
        </p:spPr>
      </p:cxnSp>
      <p:cxnSp>
        <p:nvCxnSpPr>
          <p:cNvPr id="16" name="Gerade Verbindung 43"/>
          <p:cNvCxnSpPr>
            <a:cxnSpLocks noChangeShapeType="1"/>
          </p:cNvCxnSpPr>
          <p:nvPr/>
        </p:nvCxnSpPr>
        <p:spPr bwMode="auto">
          <a:xfrm rot="10800000">
            <a:off x="352425" y="6465888"/>
            <a:ext cx="9064625" cy="0"/>
          </a:xfrm>
          <a:prstGeom prst="line">
            <a:avLst/>
          </a:prstGeom>
          <a:noFill/>
          <a:ln w="15875" algn="ctr">
            <a:solidFill>
              <a:srgbClr val="C5005A"/>
            </a:solidFill>
            <a:round/>
            <a:headEnd/>
            <a:tailEnd/>
          </a:ln>
        </p:spPr>
      </p:cxnSp>
      <p:cxnSp>
        <p:nvCxnSpPr>
          <p:cNvPr id="17" name="Gerade Verbindung 44"/>
          <p:cNvCxnSpPr>
            <a:cxnSpLocks noChangeShapeType="1"/>
          </p:cNvCxnSpPr>
          <p:nvPr/>
        </p:nvCxnSpPr>
        <p:spPr bwMode="auto">
          <a:xfrm rot="10800000">
            <a:off x="285750" y="6237288"/>
            <a:ext cx="9131300" cy="0"/>
          </a:xfrm>
          <a:prstGeom prst="line">
            <a:avLst/>
          </a:prstGeom>
          <a:noFill/>
          <a:ln w="15875" algn="ctr">
            <a:solidFill>
              <a:srgbClr val="808992"/>
            </a:solidFill>
            <a:round/>
            <a:headEnd/>
            <a:tailEnd/>
          </a:ln>
        </p:spPr>
      </p:cxnSp>
      <p:cxnSp>
        <p:nvCxnSpPr>
          <p:cNvPr id="18" name="Gerade Verbindung 45"/>
          <p:cNvCxnSpPr>
            <a:cxnSpLocks noChangeShapeType="1"/>
          </p:cNvCxnSpPr>
          <p:nvPr/>
        </p:nvCxnSpPr>
        <p:spPr bwMode="auto">
          <a:xfrm rot="10800000">
            <a:off x="201613" y="6351588"/>
            <a:ext cx="9215437" cy="0"/>
          </a:xfrm>
          <a:prstGeom prst="line">
            <a:avLst/>
          </a:prstGeom>
          <a:noFill/>
          <a:ln w="15875" algn="ctr">
            <a:solidFill>
              <a:srgbClr val="8B1141"/>
            </a:solidFill>
            <a:round/>
            <a:headEnd/>
            <a:tailEnd/>
          </a:ln>
        </p:spPr>
      </p:cxnSp>
      <p:sp>
        <p:nvSpPr>
          <p:cNvPr id="3074" name="Rectangle 2"/>
          <p:cNvSpPr>
            <a:spLocks noGrp="1" noChangeArrowheads="1"/>
          </p:cNvSpPr>
          <p:nvPr>
            <p:ph type="ctrTitle"/>
          </p:nvPr>
        </p:nvSpPr>
        <p:spPr>
          <a:xfrm>
            <a:off x="685800" y="2130425"/>
            <a:ext cx="7772400" cy="1470025"/>
          </a:xfrm>
        </p:spPr>
        <p:txBody>
          <a:bodyPr anchor="ctr"/>
          <a:lstStyle>
            <a:lvl1pPr>
              <a:defRPr/>
            </a:lvl1pPr>
          </a:lstStyle>
          <a:p>
            <a:pPr lvl="0"/>
            <a:r>
              <a:rPr lang="de-DE" altLang="de-DE" noProof="0" smtClean="0"/>
              <a:t>Titelmasterformat durch Klicken bearbeiten</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de-DE" altLang="de-DE" noProof="0" smtClean="0"/>
              <a:t>Formatvorlage des Untertitelmasters durch Klicken bearbeiten</a:t>
            </a:r>
          </a:p>
        </p:txBody>
      </p:sp>
      <p:sp>
        <p:nvSpPr>
          <p:cNvPr id="20" name="Rectangle 4"/>
          <p:cNvSpPr>
            <a:spLocks noGrp="1" noChangeArrowheads="1"/>
          </p:cNvSpPr>
          <p:nvPr>
            <p:ph type="dt" sz="half" idx="10"/>
          </p:nvPr>
        </p:nvSpPr>
        <p:spPr bwMode="auto">
          <a:xfrm>
            <a:off x="468313" y="6453188"/>
            <a:ext cx="2133600" cy="260350"/>
          </a:xfrm>
          <a:prstGeom prst="rect">
            <a:avLst/>
          </a:prstGeom>
          <a:extLst/>
        </p:spPr>
        <p:txBody>
          <a:bodyPr vert="horz" wrap="square" lIns="91440" tIns="45720" rIns="91440" bIns="45720" numCol="1" anchor="t" anchorCtr="0" compatLnSpc="1">
            <a:prstTxWarp prst="textNoShape">
              <a:avLst/>
            </a:prstTxWarp>
          </a:bodyPr>
          <a:lstStyle>
            <a:lvl1pPr>
              <a:defRPr sz="1400"/>
            </a:lvl1pPr>
          </a:lstStyle>
          <a:p>
            <a:pPr>
              <a:defRPr/>
            </a:pPr>
            <a:endParaRPr lang="de-DE" altLang="de-DE"/>
          </a:p>
        </p:txBody>
      </p:sp>
      <p:sp>
        <p:nvSpPr>
          <p:cNvPr id="21" name="Rectangle 5"/>
          <p:cNvSpPr>
            <a:spLocks noGrp="1" noChangeArrowheads="1"/>
          </p:cNvSpPr>
          <p:nvPr>
            <p:ph type="ftr" sz="quarter" idx="11"/>
          </p:nvPr>
        </p:nvSpPr>
        <p:spPr>
          <a:xfrm>
            <a:off x="3132138" y="6453188"/>
            <a:ext cx="2895600" cy="260350"/>
          </a:xfrm>
        </p:spPr>
        <p:txBody>
          <a:bodyPr/>
          <a:lstStyle>
            <a:lvl1pPr>
              <a:defRPr/>
            </a:lvl1pPr>
          </a:lstStyle>
          <a:p>
            <a:pPr>
              <a:defRPr/>
            </a:pPr>
            <a:endParaRPr lang="de-DE" altLang="de-DE"/>
          </a:p>
        </p:txBody>
      </p:sp>
      <p:sp>
        <p:nvSpPr>
          <p:cNvPr id="22" name="Rectangle 6"/>
          <p:cNvSpPr>
            <a:spLocks noGrp="1" noChangeArrowheads="1"/>
          </p:cNvSpPr>
          <p:nvPr>
            <p:ph type="sldNum" sz="quarter" idx="12"/>
          </p:nvPr>
        </p:nvSpPr>
        <p:spPr>
          <a:xfrm>
            <a:off x="6588125" y="6453188"/>
            <a:ext cx="2133600" cy="260350"/>
          </a:xfrm>
        </p:spPr>
        <p:txBody>
          <a:bodyPr/>
          <a:lstStyle>
            <a:lvl1pPr>
              <a:defRPr/>
            </a:lvl1pPr>
          </a:lstStyle>
          <a:p>
            <a:pPr>
              <a:defRPr/>
            </a:pPr>
            <a:fld id="{E35686F7-2F60-435D-8AA8-7E91400C18FD}" type="slidenum">
              <a:rPr lang="de-DE" altLang="de-DE"/>
              <a:pPr>
                <a:defRPr/>
              </a:pPr>
              <a:t>‹Nr.›</a:t>
            </a:fld>
            <a:endParaRPr lang="de-DE" altLang="de-DE"/>
          </a:p>
        </p:txBody>
      </p:sp>
      <p:pic>
        <p:nvPicPr>
          <p:cNvPr id="23" name="Picture 12" descr="RGB_2c"/>
          <p:cNvPicPr>
            <a:picLocks noChangeAspect="1" noChangeArrowheads="1"/>
          </p:cNvPicPr>
          <p:nvPr userDrawn="1"/>
        </p:nvPicPr>
        <p:blipFill>
          <a:blip r:embed="rId2"/>
          <a:srcRect/>
          <a:stretch>
            <a:fillRect/>
          </a:stretch>
        </p:blipFill>
        <p:spPr bwMode="auto">
          <a:xfrm>
            <a:off x="7333143" y="333375"/>
            <a:ext cx="1555270" cy="301625"/>
          </a:xfrm>
          <a:prstGeom prst="rect">
            <a:avLst/>
          </a:prstGeom>
          <a:noFill/>
          <a:ln w="9525">
            <a:noFill/>
            <a:miter lim="800000"/>
            <a:headEnd/>
            <a:tailEnd/>
          </a:ln>
        </p:spPr>
      </p:pic>
      <p:pic>
        <p:nvPicPr>
          <p:cNvPr id="24" name="Grafik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33144" y="749299"/>
            <a:ext cx="1555270" cy="395939"/>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de-DE" altLang="de-DE"/>
          </a:p>
        </p:txBody>
      </p:sp>
      <p:sp>
        <p:nvSpPr>
          <p:cNvPr id="5" name="Rectangle 6"/>
          <p:cNvSpPr>
            <a:spLocks noGrp="1" noChangeArrowheads="1"/>
          </p:cNvSpPr>
          <p:nvPr>
            <p:ph type="sldNum" sz="quarter" idx="11"/>
          </p:nvPr>
        </p:nvSpPr>
        <p:spPr>
          <a:ln/>
        </p:spPr>
        <p:txBody>
          <a:bodyPr/>
          <a:lstStyle>
            <a:lvl1pPr>
              <a:defRPr/>
            </a:lvl1pPr>
          </a:lstStyle>
          <a:p>
            <a:pPr>
              <a:defRPr/>
            </a:pPr>
            <a:fld id="{3F36A92D-73E7-4942-90B1-1CBCB510DEBC}" type="slidenum">
              <a:rPr lang="de-DE" altLang="de-DE"/>
              <a:pPr>
                <a:defRPr/>
              </a:pPr>
              <a:t>‹Nr.›</a:t>
            </a:fld>
            <a:endParaRPr lang="de-DE" alt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31013" y="196850"/>
            <a:ext cx="2057400" cy="5957888"/>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658813" y="196850"/>
            <a:ext cx="6019800" cy="595788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de-DE" altLang="de-DE"/>
          </a:p>
        </p:txBody>
      </p:sp>
      <p:sp>
        <p:nvSpPr>
          <p:cNvPr id="5" name="Rectangle 6"/>
          <p:cNvSpPr>
            <a:spLocks noGrp="1" noChangeArrowheads="1"/>
          </p:cNvSpPr>
          <p:nvPr>
            <p:ph type="sldNum" sz="quarter" idx="11"/>
          </p:nvPr>
        </p:nvSpPr>
        <p:spPr>
          <a:ln/>
        </p:spPr>
        <p:txBody>
          <a:bodyPr/>
          <a:lstStyle>
            <a:lvl1pPr>
              <a:defRPr/>
            </a:lvl1pPr>
          </a:lstStyle>
          <a:p>
            <a:pPr>
              <a:defRPr/>
            </a:pPr>
            <a:fld id="{BD021EEB-D9E3-4934-8CC5-AE13DEDA801F}" type="slidenum">
              <a:rPr lang="de-DE" altLang="de-DE"/>
              <a:pPr>
                <a:defRPr/>
              </a:pPr>
              <a:t>‹Nr.›</a:t>
            </a:fld>
            <a:endParaRPr lang="de-DE" alt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5"/>
          <p:cNvSpPr>
            <a:spLocks noGrp="1" noChangeArrowheads="1"/>
          </p:cNvSpPr>
          <p:nvPr>
            <p:ph type="ftr" sz="quarter" idx="10"/>
          </p:nvPr>
        </p:nvSpPr>
        <p:spPr>
          <a:ln/>
        </p:spPr>
        <p:txBody>
          <a:bodyPr/>
          <a:lstStyle>
            <a:lvl1pPr algn="l">
              <a:defRPr/>
            </a:lvl1pPr>
          </a:lstStyle>
          <a:p>
            <a:pPr>
              <a:defRPr/>
            </a:pPr>
            <a:endParaRPr lang="de-DE" altLang="de-DE" dirty="0"/>
          </a:p>
        </p:txBody>
      </p:sp>
      <p:sp>
        <p:nvSpPr>
          <p:cNvPr id="5" name="Rectangle 6"/>
          <p:cNvSpPr>
            <a:spLocks noGrp="1" noChangeArrowheads="1"/>
          </p:cNvSpPr>
          <p:nvPr>
            <p:ph type="sldNum" sz="quarter" idx="11"/>
          </p:nvPr>
        </p:nvSpPr>
        <p:spPr>
          <a:ln/>
        </p:spPr>
        <p:txBody>
          <a:bodyPr/>
          <a:lstStyle>
            <a:lvl1pPr>
              <a:defRPr/>
            </a:lvl1pPr>
          </a:lstStyle>
          <a:p>
            <a:pPr>
              <a:defRPr/>
            </a:pPr>
            <a:fld id="{FF449B13-0111-4978-B8F7-FA9BAF589F7E}" type="slidenum">
              <a:rPr lang="de-DE" altLang="de-DE"/>
              <a:pPr>
                <a:defRPr/>
              </a:pPr>
              <a:t>‹Nr.›</a:t>
            </a:fld>
            <a:endParaRPr lang="de-DE" altLang="de-D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de-DE" altLang="de-DE"/>
          </a:p>
        </p:txBody>
      </p:sp>
      <p:sp>
        <p:nvSpPr>
          <p:cNvPr id="5" name="Rectangle 6"/>
          <p:cNvSpPr>
            <a:spLocks noGrp="1" noChangeArrowheads="1"/>
          </p:cNvSpPr>
          <p:nvPr>
            <p:ph type="sldNum" sz="quarter" idx="11"/>
          </p:nvPr>
        </p:nvSpPr>
        <p:spPr>
          <a:ln/>
        </p:spPr>
        <p:txBody>
          <a:bodyPr/>
          <a:lstStyle>
            <a:lvl1pPr>
              <a:defRPr/>
            </a:lvl1pPr>
          </a:lstStyle>
          <a:p>
            <a:pPr>
              <a:defRPr/>
            </a:pPr>
            <a:fld id="{9C5A3EDF-EBE0-49ED-BCFA-D5D6EC809511}" type="slidenum">
              <a:rPr lang="de-DE" altLang="de-DE"/>
              <a:pPr>
                <a:defRPr/>
              </a:pPr>
              <a:t>‹Nr.›</a:t>
            </a:fld>
            <a:endParaRPr lang="de-DE" alt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658813" y="908050"/>
            <a:ext cx="4038600" cy="5246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849813" y="908050"/>
            <a:ext cx="4038600" cy="5246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1"/>
          </p:nvPr>
        </p:nvSpPr>
        <p:spPr>
          <a:ln/>
        </p:spPr>
        <p:txBody>
          <a:bodyPr/>
          <a:lstStyle>
            <a:lvl1pPr>
              <a:defRPr/>
            </a:lvl1pPr>
          </a:lstStyle>
          <a:p>
            <a:pPr>
              <a:defRPr/>
            </a:pPr>
            <a:fld id="{8EF9405F-A62E-41C6-BBB8-45D40B956CA9}" type="slidenum">
              <a:rPr lang="de-DE" altLang="de-DE"/>
              <a:pPr>
                <a:defRPr/>
              </a:pPr>
              <a:t>‹Nr.›</a:t>
            </a:fld>
            <a:endParaRPr lang="de-DE" alt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de-DE" altLang="de-DE"/>
          </a:p>
        </p:txBody>
      </p:sp>
      <p:sp>
        <p:nvSpPr>
          <p:cNvPr id="8" name="Rectangle 6"/>
          <p:cNvSpPr>
            <a:spLocks noGrp="1" noChangeArrowheads="1"/>
          </p:cNvSpPr>
          <p:nvPr>
            <p:ph type="sldNum" sz="quarter" idx="11"/>
          </p:nvPr>
        </p:nvSpPr>
        <p:spPr>
          <a:ln/>
        </p:spPr>
        <p:txBody>
          <a:bodyPr/>
          <a:lstStyle>
            <a:lvl1pPr>
              <a:defRPr/>
            </a:lvl1pPr>
          </a:lstStyle>
          <a:p>
            <a:pPr>
              <a:defRPr/>
            </a:pPr>
            <a:fld id="{7411B3B5-E532-4DB8-8E02-28F19D384473}" type="slidenum">
              <a:rPr lang="de-DE" altLang="de-DE"/>
              <a:pPr>
                <a:defRPr/>
              </a:pPr>
              <a:t>‹Nr.›</a:t>
            </a:fld>
            <a:endParaRPr lang="de-DE" alt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de-DE" altLang="de-DE"/>
          </a:p>
        </p:txBody>
      </p:sp>
      <p:sp>
        <p:nvSpPr>
          <p:cNvPr id="4" name="Rectangle 6"/>
          <p:cNvSpPr>
            <a:spLocks noGrp="1" noChangeArrowheads="1"/>
          </p:cNvSpPr>
          <p:nvPr>
            <p:ph type="sldNum" sz="quarter" idx="11"/>
          </p:nvPr>
        </p:nvSpPr>
        <p:spPr>
          <a:ln/>
        </p:spPr>
        <p:txBody>
          <a:bodyPr/>
          <a:lstStyle>
            <a:lvl1pPr>
              <a:defRPr/>
            </a:lvl1pPr>
          </a:lstStyle>
          <a:p>
            <a:pPr>
              <a:defRPr/>
            </a:pPr>
            <a:fld id="{630499DF-ECB7-44A3-B404-13C158800164}" type="slidenum">
              <a:rPr lang="de-DE" altLang="de-DE"/>
              <a:pPr>
                <a:defRPr/>
              </a:pPr>
              <a:t>‹Nr.›</a:t>
            </a:fld>
            <a:endParaRPr lang="de-DE" alt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de-DE" altLang="de-DE"/>
          </a:p>
        </p:txBody>
      </p:sp>
      <p:sp>
        <p:nvSpPr>
          <p:cNvPr id="3" name="Rectangle 6"/>
          <p:cNvSpPr>
            <a:spLocks noGrp="1" noChangeArrowheads="1"/>
          </p:cNvSpPr>
          <p:nvPr>
            <p:ph type="sldNum" sz="quarter" idx="11"/>
          </p:nvPr>
        </p:nvSpPr>
        <p:spPr>
          <a:ln/>
        </p:spPr>
        <p:txBody>
          <a:bodyPr/>
          <a:lstStyle>
            <a:lvl1pPr>
              <a:defRPr/>
            </a:lvl1pPr>
          </a:lstStyle>
          <a:p>
            <a:pPr>
              <a:defRPr/>
            </a:pPr>
            <a:fld id="{3EEA58C8-5E4B-4C29-8279-8D6E988A508D}" type="slidenum">
              <a:rPr lang="de-DE" altLang="de-DE"/>
              <a:pPr>
                <a:defRPr/>
              </a:pPr>
              <a:t>‹Nr.›</a:t>
            </a:fld>
            <a:endParaRPr lang="de-DE" alt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1"/>
          </p:nvPr>
        </p:nvSpPr>
        <p:spPr>
          <a:ln/>
        </p:spPr>
        <p:txBody>
          <a:bodyPr/>
          <a:lstStyle>
            <a:lvl1pPr>
              <a:defRPr/>
            </a:lvl1pPr>
          </a:lstStyle>
          <a:p>
            <a:pPr>
              <a:defRPr/>
            </a:pPr>
            <a:fld id="{748820C2-DE2F-48EA-BCE8-0400F8A6144A}" type="slidenum">
              <a:rPr lang="de-DE" altLang="de-DE"/>
              <a:pPr>
                <a:defRPr/>
              </a:pPr>
              <a:t>‹Nr.›</a:t>
            </a:fld>
            <a:endParaRPr lang="de-DE" alt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1"/>
          </p:nvPr>
        </p:nvSpPr>
        <p:spPr>
          <a:ln/>
        </p:spPr>
        <p:txBody>
          <a:bodyPr/>
          <a:lstStyle>
            <a:lvl1pPr>
              <a:defRPr/>
            </a:lvl1pPr>
          </a:lstStyle>
          <a:p>
            <a:pPr>
              <a:defRPr/>
            </a:pPr>
            <a:fld id="{12803D40-2494-40BC-AE58-783DAA16347C}" type="slidenum">
              <a:rPr lang="de-DE" altLang="de-DE"/>
              <a:pPr>
                <a:defRPr/>
              </a:pPr>
              <a:t>‹Nr.›</a:t>
            </a:fld>
            <a:endParaRPr lang="de-DE" alt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31913" y="196850"/>
            <a:ext cx="6192837" cy="568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658813" y="908050"/>
            <a:ext cx="8229600" cy="5246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dirty="0" smtClean="0"/>
              <a:t>Textmasterformate durch Klicken bearbeiten</a:t>
            </a:r>
          </a:p>
          <a:p>
            <a:pPr lvl="1"/>
            <a:r>
              <a:rPr lang="de-DE" altLang="de-DE" dirty="0" smtClean="0"/>
              <a:t>Zweite Ebene</a:t>
            </a:r>
          </a:p>
          <a:p>
            <a:pPr lvl="2"/>
            <a:r>
              <a:rPr lang="de-DE" altLang="de-DE" dirty="0" smtClean="0"/>
              <a:t>Dritte Ebene</a:t>
            </a:r>
          </a:p>
          <a:p>
            <a:pPr lvl="3"/>
            <a:r>
              <a:rPr lang="de-DE" altLang="de-DE" dirty="0" smtClean="0"/>
              <a:t>Vierte Ebene</a:t>
            </a:r>
          </a:p>
          <a:p>
            <a:pPr lvl="4"/>
            <a:r>
              <a:rPr lang="de-DE" altLang="de-DE" dirty="0" smtClean="0"/>
              <a:t>Fünfte Ebene</a:t>
            </a:r>
          </a:p>
        </p:txBody>
      </p:sp>
      <p:cxnSp>
        <p:nvCxnSpPr>
          <p:cNvPr id="2" name="Gerade Verbindung 22"/>
          <p:cNvCxnSpPr>
            <a:cxnSpLocks noChangeShapeType="1"/>
          </p:cNvCxnSpPr>
          <p:nvPr/>
        </p:nvCxnSpPr>
        <p:spPr bwMode="auto">
          <a:xfrm>
            <a:off x="284163" y="333375"/>
            <a:ext cx="996950" cy="0"/>
          </a:xfrm>
          <a:prstGeom prst="line">
            <a:avLst/>
          </a:prstGeom>
          <a:noFill/>
          <a:ln w="15875" algn="ctr">
            <a:solidFill>
              <a:srgbClr val="808992"/>
            </a:solidFill>
            <a:round/>
            <a:headEnd/>
            <a:tailEnd/>
          </a:ln>
        </p:spPr>
      </p:cxnSp>
      <p:cxnSp>
        <p:nvCxnSpPr>
          <p:cNvPr id="1032" name="Gerade Verbindung 26"/>
          <p:cNvCxnSpPr>
            <a:cxnSpLocks noChangeShapeType="1"/>
          </p:cNvCxnSpPr>
          <p:nvPr/>
        </p:nvCxnSpPr>
        <p:spPr bwMode="auto">
          <a:xfrm rot="10800000">
            <a:off x="415925" y="404813"/>
            <a:ext cx="865188" cy="0"/>
          </a:xfrm>
          <a:prstGeom prst="line">
            <a:avLst/>
          </a:prstGeom>
          <a:noFill/>
          <a:ln w="15875" algn="ctr">
            <a:solidFill>
              <a:srgbClr val="E6ABB6"/>
            </a:solidFill>
            <a:round/>
            <a:headEnd/>
            <a:tailEnd/>
          </a:ln>
        </p:spPr>
      </p:cxnSp>
      <p:cxnSp>
        <p:nvCxnSpPr>
          <p:cNvPr id="1034" name="Gerade Verbindung 29"/>
          <p:cNvCxnSpPr>
            <a:cxnSpLocks noChangeShapeType="1"/>
          </p:cNvCxnSpPr>
          <p:nvPr/>
        </p:nvCxnSpPr>
        <p:spPr bwMode="auto">
          <a:xfrm rot="10800000">
            <a:off x="207963" y="511175"/>
            <a:ext cx="1073150" cy="0"/>
          </a:xfrm>
          <a:prstGeom prst="line">
            <a:avLst/>
          </a:prstGeom>
          <a:noFill/>
          <a:ln w="15875" algn="ctr">
            <a:solidFill>
              <a:srgbClr val="8B1141"/>
            </a:solidFill>
            <a:round/>
            <a:headEnd/>
            <a:tailEnd/>
          </a:ln>
        </p:spPr>
      </p:cxnSp>
      <p:cxnSp>
        <p:nvCxnSpPr>
          <p:cNvPr id="1036" name="Gerade Verbindung 32"/>
          <p:cNvCxnSpPr>
            <a:cxnSpLocks noChangeShapeType="1"/>
          </p:cNvCxnSpPr>
          <p:nvPr/>
        </p:nvCxnSpPr>
        <p:spPr bwMode="auto">
          <a:xfrm rot="10800000">
            <a:off x="484188" y="571500"/>
            <a:ext cx="796925" cy="0"/>
          </a:xfrm>
          <a:prstGeom prst="line">
            <a:avLst/>
          </a:prstGeom>
          <a:noFill/>
          <a:ln w="15875" algn="ctr">
            <a:solidFill>
              <a:srgbClr val="C5C7C8"/>
            </a:solidFill>
            <a:round/>
            <a:headEnd/>
            <a:tailEnd/>
          </a:ln>
        </p:spPr>
      </p:cxnSp>
      <p:cxnSp>
        <p:nvCxnSpPr>
          <p:cNvPr id="1038" name="Gerade Verbindung 36"/>
          <p:cNvCxnSpPr>
            <a:cxnSpLocks noChangeShapeType="1"/>
          </p:cNvCxnSpPr>
          <p:nvPr/>
        </p:nvCxnSpPr>
        <p:spPr bwMode="auto">
          <a:xfrm rot="10800000">
            <a:off x="357188" y="635000"/>
            <a:ext cx="923925" cy="0"/>
          </a:xfrm>
          <a:prstGeom prst="line">
            <a:avLst/>
          </a:prstGeom>
          <a:noFill/>
          <a:ln w="15875" algn="ctr">
            <a:solidFill>
              <a:srgbClr val="C5005A"/>
            </a:solidFill>
            <a:round/>
            <a:headEnd/>
            <a:tailEnd/>
          </a:ln>
        </p:spPr>
      </p:cxnSp>
      <p:sp>
        <p:nvSpPr>
          <p:cNvPr id="1029" name="Rectangle 5"/>
          <p:cNvSpPr>
            <a:spLocks noGrp="1" noChangeArrowheads="1"/>
          </p:cNvSpPr>
          <p:nvPr>
            <p:ph type="ftr" sz="quarter" idx="3"/>
          </p:nvPr>
        </p:nvSpPr>
        <p:spPr bwMode="auto">
          <a:xfrm>
            <a:off x="684213" y="6453188"/>
            <a:ext cx="7272337" cy="2603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lgn="l">
              <a:defRPr/>
            </a:pPr>
            <a:endParaRPr lang="de-DE" altLang="de-DE" dirty="0" smtClean="0">
              <a:solidFill>
                <a:srgbClr val="000000"/>
              </a:solidFill>
            </a:endParaRPr>
          </a:p>
        </p:txBody>
      </p:sp>
      <p:sp>
        <p:nvSpPr>
          <p:cNvPr id="1030" name="Rectangle 6"/>
          <p:cNvSpPr>
            <a:spLocks noGrp="1" noChangeArrowheads="1"/>
          </p:cNvSpPr>
          <p:nvPr>
            <p:ph type="sldNum" sz="quarter" idx="4"/>
          </p:nvPr>
        </p:nvSpPr>
        <p:spPr bwMode="auto">
          <a:xfrm>
            <a:off x="8101013" y="6453188"/>
            <a:ext cx="620712" cy="2603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8ED48918-DDA6-4E6D-B0F4-63D80B0F8529}" type="slidenum">
              <a:rPr lang="de-DE" altLang="de-DE"/>
              <a:pPr>
                <a:defRPr/>
              </a:pPr>
              <a:t>‹Nr.›</a:t>
            </a:fld>
            <a:endParaRPr lang="de-DE" altLang="de-DE"/>
          </a:p>
        </p:txBody>
      </p:sp>
      <p:cxnSp>
        <p:nvCxnSpPr>
          <p:cNvPr id="1040" name="Gerade Verbindung 40"/>
          <p:cNvCxnSpPr>
            <a:cxnSpLocks noChangeShapeType="1"/>
          </p:cNvCxnSpPr>
          <p:nvPr/>
        </p:nvCxnSpPr>
        <p:spPr bwMode="auto">
          <a:xfrm>
            <a:off x="488950" y="6408738"/>
            <a:ext cx="8928100" cy="0"/>
          </a:xfrm>
          <a:prstGeom prst="line">
            <a:avLst/>
          </a:prstGeom>
          <a:noFill/>
          <a:ln w="15875" algn="ctr">
            <a:solidFill>
              <a:srgbClr val="C5C7C8"/>
            </a:solidFill>
            <a:round/>
            <a:headEnd/>
            <a:tailEnd/>
          </a:ln>
        </p:spPr>
      </p:cxnSp>
      <p:cxnSp>
        <p:nvCxnSpPr>
          <p:cNvPr id="1041" name="Gerade Verbindung 42"/>
          <p:cNvCxnSpPr>
            <a:cxnSpLocks noChangeShapeType="1"/>
          </p:cNvCxnSpPr>
          <p:nvPr/>
        </p:nvCxnSpPr>
        <p:spPr bwMode="auto">
          <a:xfrm rot="10800000">
            <a:off x="409575" y="6292850"/>
            <a:ext cx="9007475" cy="0"/>
          </a:xfrm>
          <a:prstGeom prst="line">
            <a:avLst/>
          </a:prstGeom>
          <a:noFill/>
          <a:ln w="15875" algn="ctr">
            <a:solidFill>
              <a:srgbClr val="E6ABB6"/>
            </a:solidFill>
            <a:round/>
            <a:headEnd/>
            <a:tailEnd/>
          </a:ln>
        </p:spPr>
      </p:cxnSp>
      <p:cxnSp>
        <p:nvCxnSpPr>
          <p:cNvPr id="1042" name="Gerade Verbindung 43"/>
          <p:cNvCxnSpPr>
            <a:cxnSpLocks noChangeShapeType="1"/>
          </p:cNvCxnSpPr>
          <p:nvPr/>
        </p:nvCxnSpPr>
        <p:spPr bwMode="auto">
          <a:xfrm rot="10800000">
            <a:off x="352425" y="6465888"/>
            <a:ext cx="9064625" cy="0"/>
          </a:xfrm>
          <a:prstGeom prst="line">
            <a:avLst/>
          </a:prstGeom>
          <a:noFill/>
          <a:ln w="15875" algn="ctr">
            <a:solidFill>
              <a:srgbClr val="C5005A"/>
            </a:solidFill>
            <a:round/>
            <a:headEnd/>
            <a:tailEnd/>
          </a:ln>
        </p:spPr>
      </p:cxnSp>
      <p:cxnSp>
        <p:nvCxnSpPr>
          <p:cNvPr id="1043" name="Gerade Verbindung 44"/>
          <p:cNvCxnSpPr>
            <a:cxnSpLocks noChangeShapeType="1"/>
          </p:cNvCxnSpPr>
          <p:nvPr/>
        </p:nvCxnSpPr>
        <p:spPr bwMode="auto">
          <a:xfrm rot="10800000">
            <a:off x="285750" y="6237288"/>
            <a:ext cx="9131300" cy="0"/>
          </a:xfrm>
          <a:prstGeom prst="line">
            <a:avLst/>
          </a:prstGeom>
          <a:noFill/>
          <a:ln w="15875" algn="ctr">
            <a:solidFill>
              <a:srgbClr val="808992"/>
            </a:solidFill>
            <a:round/>
            <a:headEnd/>
            <a:tailEnd/>
          </a:ln>
        </p:spPr>
      </p:cxnSp>
      <p:cxnSp>
        <p:nvCxnSpPr>
          <p:cNvPr id="1044" name="Gerade Verbindung 45"/>
          <p:cNvCxnSpPr>
            <a:cxnSpLocks noChangeShapeType="1"/>
          </p:cNvCxnSpPr>
          <p:nvPr/>
        </p:nvCxnSpPr>
        <p:spPr bwMode="auto">
          <a:xfrm rot="10800000">
            <a:off x="201613" y="6351588"/>
            <a:ext cx="9215437" cy="0"/>
          </a:xfrm>
          <a:prstGeom prst="line">
            <a:avLst/>
          </a:prstGeom>
          <a:noFill/>
          <a:ln w="15875" algn="ctr">
            <a:solidFill>
              <a:srgbClr val="8B1141"/>
            </a:solidFill>
            <a:round/>
            <a:headEnd/>
            <a:tailEnd/>
          </a:ln>
        </p:spPr>
      </p:cxnSp>
      <p:cxnSp>
        <p:nvCxnSpPr>
          <p:cNvPr id="1031" name="Gerade Verbindung 24"/>
          <p:cNvCxnSpPr>
            <a:cxnSpLocks noChangeShapeType="1"/>
          </p:cNvCxnSpPr>
          <p:nvPr/>
        </p:nvCxnSpPr>
        <p:spPr bwMode="auto">
          <a:xfrm rot="5400000">
            <a:off x="-2667794" y="3285332"/>
            <a:ext cx="5903913" cy="0"/>
          </a:xfrm>
          <a:prstGeom prst="line">
            <a:avLst/>
          </a:prstGeom>
          <a:noFill/>
          <a:ln w="15875" algn="ctr">
            <a:solidFill>
              <a:srgbClr val="808992"/>
            </a:solidFill>
            <a:round/>
            <a:headEnd/>
            <a:tailEnd/>
          </a:ln>
        </p:spPr>
      </p:cxnSp>
      <p:cxnSp>
        <p:nvCxnSpPr>
          <p:cNvPr id="1033" name="Gerade Verbindung 28"/>
          <p:cNvCxnSpPr>
            <a:cxnSpLocks noChangeShapeType="1"/>
          </p:cNvCxnSpPr>
          <p:nvPr/>
        </p:nvCxnSpPr>
        <p:spPr bwMode="auto">
          <a:xfrm rot="5400000">
            <a:off x="-2527300" y="3348038"/>
            <a:ext cx="5886450" cy="0"/>
          </a:xfrm>
          <a:prstGeom prst="line">
            <a:avLst/>
          </a:prstGeom>
          <a:noFill/>
          <a:ln w="15875" algn="ctr">
            <a:solidFill>
              <a:srgbClr val="E6ABB6"/>
            </a:solidFill>
            <a:round/>
            <a:headEnd/>
            <a:tailEnd/>
          </a:ln>
        </p:spPr>
      </p:cxnSp>
      <p:cxnSp>
        <p:nvCxnSpPr>
          <p:cNvPr id="1035" name="Gerade Verbindung 30"/>
          <p:cNvCxnSpPr>
            <a:cxnSpLocks noChangeShapeType="1"/>
          </p:cNvCxnSpPr>
          <p:nvPr/>
        </p:nvCxnSpPr>
        <p:spPr bwMode="auto">
          <a:xfrm rot="5400000">
            <a:off x="-2712244" y="3431382"/>
            <a:ext cx="5840413" cy="0"/>
          </a:xfrm>
          <a:prstGeom prst="line">
            <a:avLst/>
          </a:prstGeom>
          <a:noFill/>
          <a:ln w="15875" algn="ctr">
            <a:solidFill>
              <a:srgbClr val="8B1141"/>
            </a:solidFill>
            <a:round/>
            <a:headEnd/>
            <a:tailEnd/>
          </a:ln>
        </p:spPr>
      </p:cxnSp>
      <p:cxnSp>
        <p:nvCxnSpPr>
          <p:cNvPr id="1037" name="Gerade Verbindung 34"/>
          <p:cNvCxnSpPr>
            <a:cxnSpLocks noChangeShapeType="1"/>
          </p:cNvCxnSpPr>
          <p:nvPr/>
        </p:nvCxnSpPr>
        <p:spPr bwMode="auto">
          <a:xfrm rot="5400000">
            <a:off x="-2437606" y="3493294"/>
            <a:ext cx="5843588" cy="0"/>
          </a:xfrm>
          <a:prstGeom prst="line">
            <a:avLst/>
          </a:prstGeom>
          <a:noFill/>
          <a:ln w="15875" algn="ctr">
            <a:solidFill>
              <a:srgbClr val="C5C7C8"/>
            </a:solidFill>
            <a:round/>
            <a:headEnd/>
            <a:tailEnd/>
          </a:ln>
        </p:spPr>
      </p:cxnSp>
      <p:cxnSp>
        <p:nvCxnSpPr>
          <p:cNvPr id="1039" name="Gerade Verbindung 38"/>
          <p:cNvCxnSpPr>
            <a:cxnSpLocks noChangeShapeType="1"/>
          </p:cNvCxnSpPr>
          <p:nvPr/>
        </p:nvCxnSpPr>
        <p:spPr bwMode="auto">
          <a:xfrm rot="5400000">
            <a:off x="-2558256" y="3550444"/>
            <a:ext cx="5830888" cy="0"/>
          </a:xfrm>
          <a:prstGeom prst="line">
            <a:avLst/>
          </a:prstGeom>
          <a:noFill/>
          <a:ln w="15875" algn="ctr">
            <a:solidFill>
              <a:srgbClr val="C5005A"/>
            </a:solidFill>
            <a:round/>
            <a:headEnd/>
            <a:tailEnd/>
          </a:ln>
        </p:spPr>
      </p:cxnSp>
      <p:sp>
        <p:nvSpPr>
          <p:cNvPr id="27" name="Rectangle 5"/>
          <p:cNvSpPr txBox="1">
            <a:spLocks noChangeArrowheads="1"/>
          </p:cNvSpPr>
          <p:nvPr userDrawn="1"/>
        </p:nvSpPr>
        <p:spPr bwMode="auto">
          <a:xfrm>
            <a:off x="683568" y="6453336"/>
            <a:ext cx="8460432" cy="260350"/>
          </a:xfrm>
          <a:prstGeom prst="rect">
            <a:avLst/>
          </a:prstGeom>
          <a:noFill/>
          <a:ln>
            <a:noFill/>
          </a:ln>
          <a:effectLst/>
          <a:extLst/>
        </p:spPr>
        <p:txBody>
          <a:bodyPr vert="horz" wrap="square" lIns="91440" tIns="45720" rIns="91440" bIns="45720" numCol="1" anchor="t" anchorCtr="0" compatLnSpc="1">
            <a:prstTxWarp prst="textNoShape">
              <a:avLst/>
            </a:prstTxWarp>
          </a:bodyPr>
          <a:lstStyle>
            <a:defPPr>
              <a:defRPr lang="de-DE"/>
            </a:defPPr>
            <a:lvl1pPr algn="ct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defRPr/>
            </a:pPr>
            <a:r>
              <a:rPr lang="de-DE" altLang="de-DE" dirty="0" smtClean="0">
                <a:solidFill>
                  <a:srgbClr val="000000"/>
                </a:solidFill>
              </a:rPr>
              <a:t>Loccum, den 19.09.2016</a:t>
            </a:r>
            <a:r>
              <a:rPr lang="de-DE" altLang="de-DE" baseline="0" dirty="0" smtClean="0">
                <a:solidFill>
                  <a:srgbClr val="000000"/>
                </a:solidFill>
              </a:rPr>
              <a:t> </a:t>
            </a:r>
            <a:r>
              <a:rPr lang="de-DE" altLang="de-DE" dirty="0" smtClean="0">
                <a:solidFill>
                  <a:srgbClr val="000000"/>
                </a:solidFill>
              </a:rPr>
              <a:t>	       		                         Prof. Dr. Georg v. Wangenheim</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iming>
    <p:tnLst>
      <p:par>
        <p:cTn id="1" dur="indefinite" restart="never" nodeType="tmRoot"/>
      </p:par>
    </p:tnLst>
  </p:timing>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cs typeface="Arial" charset="0"/>
        </a:defRPr>
      </a:lvl2pPr>
      <a:lvl3pPr algn="l" rtl="0" eaLnBrk="0" fontAlgn="base" hangingPunct="0">
        <a:spcBef>
          <a:spcPct val="0"/>
        </a:spcBef>
        <a:spcAft>
          <a:spcPct val="0"/>
        </a:spcAft>
        <a:defRPr sz="3200">
          <a:solidFill>
            <a:schemeClr val="tx2"/>
          </a:solidFill>
          <a:latin typeface="Arial" charset="0"/>
          <a:cs typeface="Arial" charset="0"/>
        </a:defRPr>
      </a:lvl3pPr>
      <a:lvl4pPr algn="l" rtl="0" eaLnBrk="0" fontAlgn="base" hangingPunct="0">
        <a:spcBef>
          <a:spcPct val="0"/>
        </a:spcBef>
        <a:spcAft>
          <a:spcPct val="0"/>
        </a:spcAft>
        <a:defRPr sz="3200">
          <a:solidFill>
            <a:schemeClr val="tx2"/>
          </a:solidFill>
          <a:latin typeface="Arial" charset="0"/>
          <a:cs typeface="Arial" charset="0"/>
        </a:defRPr>
      </a:lvl4pPr>
      <a:lvl5pPr algn="l" rtl="0" eaLnBrk="0" fontAlgn="base" hangingPunct="0">
        <a:spcBef>
          <a:spcPct val="0"/>
        </a:spcBef>
        <a:spcAft>
          <a:spcPct val="0"/>
        </a:spcAft>
        <a:defRPr sz="3200">
          <a:solidFill>
            <a:schemeClr val="tx2"/>
          </a:solidFill>
          <a:latin typeface="Arial" charset="0"/>
          <a:cs typeface="Arial" charset="0"/>
        </a:defRPr>
      </a:lvl5pPr>
      <a:lvl6pPr marL="457200" algn="l" rtl="0" fontAlgn="base">
        <a:spcBef>
          <a:spcPct val="0"/>
        </a:spcBef>
        <a:spcAft>
          <a:spcPct val="0"/>
        </a:spcAft>
        <a:defRPr sz="3200">
          <a:solidFill>
            <a:schemeClr val="tx2"/>
          </a:solidFill>
          <a:latin typeface="Arial" charset="0"/>
          <a:cs typeface="Arial" charset="0"/>
        </a:defRPr>
      </a:lvl6pPr>
      <a:lvl7pPr marL="914400" algn="l" rtl="0" fontAlgn="base">
        <a:spcBef>
          <a:spcPct val="0"/>
        </a:spcBef>
        <a:spcAft>
          <a:spcPct val="0"/>
        </a:spcAft>
        <a:defRPr sz="3200">
          <a:solidFill>
            <a:schemeClr val="tx2"/>
          </a:solidFill>
          <a:latin typeface="Arial" charset="0"/>
          <a:cs typeface="Arial" charset="0"/>
        </a:defRPr>
      </a:lvl7pPr>
      <a:lvl8pPr marL="1371600" algn="l" rtl="0" fontAlgn="base">
        <a:spcBef>
          <a:spcPct val="0"/>
        </a:spcBef>
        <a:spcAft>
          <a:spcPct val="0"/>
        </a:spcAft>
        <a:defRPr sz="3200">
          <a:solidFill>
            <a:schemeClr val="tx2"/>
          </a:solidFill>
          <a:latin typeface="Arial" charset="0"/>
          <a:cs typeface="Arial" charset="0"/>
        </a:defRPr>
      </a:lvl8pPr>
      <a:lvl9pPr marL="1828800" algn="l" rtl="0" fontAlgn="base">
        <a:spcBef>
          <a:spcPct val="0"/>
        </a:spcBef>
        <a:spcAft>
          <a:spcPct val="0"/>
        </a:spcAft>
        <a:defRPr sz="3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5.gi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1.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5.gif"/><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434280" y="1628800"/>
            <a:ext cx="8709720" cy="2088231"/>
          </a:xfrm>
        </p:spPr>
        <p:txBody>
          <a:bodyPr/>
          <a:lstStyle/>
          <a:p>
            <a:pPr algn="ctr" eaLnBrk="1" hangingPunct="1"/>
            <a:r>
              <a:rPr lang="de-DE" sz="3500" dirty="0" smtClean="0"/>
              <a:t>Wege aus dem Mieter-Vermieter-Dilemma </a:t>
            </a:r>
            <a:br>
              <a:rPr lang="de-DE" sz="3500" dirty="0" smtClean="0"/>
            </a:br>
            <a:r>
              <a:rPr lang="de-DE" sz="3500" dirty="0" smtClean="0"/>
              <a:t>bei der energetischen Modernisierung</a:t>
            </a:r>
            <a:br>
              <a:rPr lang="de-DE" sz="3500" dirty="0" smtClean="0"/>
            </a:br>
            <a:r>
              <a:rPr lang="de-DE" sz="3500" dirty="0" smtClean="0"/>
              <a:t>(Arbeitsgruppe 4)</a:t>
            </a:r>
            <a:endParaRPr lang="en-US" altLang="de-DE" sz="3500" dirty="0" smtClean="0"/>
          </a:p>
        </p:txBody>
      </p:sp>
      <p:sp>
        <p:nvSpPr>
          <p:cNvPr id="15362" name="Rectangle 3"/>
          <p:cNvSpPr>
            <a:spLocks noGrp="1" noChangeArrowheads="1"/>
          </p:cNvSpPr>
          <p:nvPr>
            <p:ph type="subTitle" idx="1"/>
          </p:nvPr>
        </p:nvSpPr>
        <p:spPr>
          <a:xfrm>
            <a:off x="539750" y="4293096"/>
            <a:ext cx="8064500" cy="1345704"/>
          </a:xfrm>
        </p:spPr>
        <p:txBody>
          <a:bodyPr/>
          <a:lstStyle/>
          <a:p>
            <a:pPr eaLnBrk="1" hangingPunct="1"/>
            <a:r>
              <a:rPr lang="en-US" altLang="de-DE" i="1" dirty="0"/>
              <a:t>P</a:t>
            </a:r>
            <a:r>
              <a:rPr lang="en-US" altLang="de-DE" i="1" dirty="0" smtClean="0"/>
              <a:t>rof. Dr. Georg v. Wangenheim</a:t>
            </a:r>
            <a:endParaRPr lang="en-US" altLang="de-DE" dirty="0" smtClean="0"/>
          </a:p>
          <a:p>
            <a:pPr eaLnBrk="1" hangingPunct="1"/>
            <a:r>
              <a:rPr lang="de-DE" altLang="de-DE" dirty="0" smtClean="0"/>
              <a:t>Universität Kassel</a:t>
            </a:r>
          </a:p>
          <a:p>
            <a:pPr eaLnBrk="1" hangingPunct="1"/>
            <a:endParaRPr lang="de-DE" altLang="de-DE" dirty="0"/>
          </a:p>
          <a:p>
            <a:pPr eaLnBrk="1" hangingPunct="1"/>
            <a:r>
              <a:rPr lang="de-DE" altLang="de-DE" dirty="0" smtClean="0"/>
              <a:t>Loccum, 19.09.2016</a:t>
            </a:r>
            <a:endParaRPr lang="de-DE" altLang="de-D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11560" y="2204864"/>
            <a:ext cx="8532439" cy="3949874"/>
          </a:xfrm>
        </p:spPr>
        <p:txBody>
          <a:bodyPr/>
          <a:lstStyle/>
          <a:p>
            <a:pPr marL="0" indent="0" algn="ctr">
              <a:buNone/>
            </a:pPr>
            <a:r>
              <a:rPr lang="de-DE" sz="3600" dirty="0" smtClean="0">
                <a:latin typeface="+mj-lt"/>
              </a:rPr>
              <a:t>Freie Mieterhöhung</a:t>
            </a:r>
          </a:p>
          <a:p>
            <a:pPr marL="0" indent="0" algn="ctr">
              <a:buNone/>
            </a:pPr>
            <a:endParaRPr lang="de-DE" sz="3600" dirty="0">
              <a:latin typeface="+mj-lt"/>
            </a:endParaRPr>
          </a:p>
          <a:p>
            <a:pPr marL="0" indent="0" algn="ctr">
              <a:buNone/>
            </a:pPr>
            <a:endParaRPr lang="de-DE" sz="3600" dirty="0" smtClean="0">
              <a:latin typeface="+mj-lt"/>
            </a:endParaRPr>
          </a:p>
          <a:p>
            <a:pPr marL="0" indent="0" algn="ctr">
              <a:buNone/>
            </a:pPr>
            <a:endParaRPr lang="de-DE" sz="3600" dirty="0" smtClean="0">
              <a:latin typeface="+mj-lt"/>
            </a:endParaRPr>
          </a:p>
          <a:p>
            <a:pPr marL="0" indent="0" algn="ctr">
              <a:buNone/>
            </a:pPr>
            <a:endParaRPr lang="de-DE" sz="3600" dirty="0">
              <a:latin typeface="+mj-lt"/>
            </a:endParaRPr>
          </a:p>
          <a:p>
            <a:pPr marL="0" indent="0" algn="ctr">
              <a:buNone/>
            </a:pPr>
            <a:r>
              <a:rPr lang="de-DE" sz="3600" dirty="0" smtClean="0">
                <a:latin typeface="+mj-lt"/>
              </a:rPr>
              <a:t>(Alternative a.)</a:t>
            </a:r>
            <a:endParaRPr lang="de-DE" sz="3600" dirty="0">
              <a:latin typeface="+mj-lt"/>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3144" y="749299"/>
            <a:ext cx="1555270" cy="395939"/>
          </a:xfrm>
          <a:prstGeom prst="rect">
            <a:avLst/>
          </a:prstGeom>
        </p:spPr>
      </p:pic>
      <p:pic>
        <p:nvPicPr>
          <p:cNvPr id="5" name="Picture 12" descr="RGB_2c"/>
          <p:cNvPicPr>
            <a:picLocks noChangeAspect="1" noChangeArrowheads="1"/>
          </p:cNvPicPr>
          <p:nvPr/>
        </p:nvPicPr>
        <p:blipFill>
          <a:blip r:embed="rId3"/>
          <a:srcRect/>
          <a:stretch>
            <a:fillRect/>
          </a:stretch>
        </p:blipFill>
        <p:spPr bwMode="auto">
          <a:xfrm>
            <a:off x="7333143" y="333375"/>
            <a:ext cx="1555270" cy="301625"/>
          </a:xfrm>
          <a:prstGeom prst="rect">
            <a:avLst/>
          </a:prstGeom>
          <a:noFill/>
          <a:ln w="9525">
            <a:noFill/>
            <a:miter lim="800000"/>
            <a:headEnd/>
            <a:tailEnd/>
          </a:ln>
        </p:spPr>
      </p:pic>
    </p:spTree>
    <p:extLst>
      <p:ext uri="{BB962C8B-B14F-4D97-AF65-F5344CB8AC3E}">
        <p14:creationId xmlns:p14="http://schemas.microsoft.com/office/powerpoint/2010/main" val="3060735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913" y="196850"/>
            <a:ext cx="6338340" cy="568325"/>
          </a:xfrm>
        </p:spPr>
        <p:txBody>
          <a:bodyPr/>
          <a:lstStyle/>
          <a:p>
            <a:r>
              <a:rPr lang="de-DE" sz="2400" dirty="0" smtClean="0"/>
              <a:t>möglicher Gewinn des Vermieters</a:t>
            </a:r>
            <a:endParaRPr lang="de-DE" sz="2800" dirty="0"/>
          </a:p>
        </p:txBody>
      </p:sp>
      <p:cxnSp>
        <p:nvCxnSpPr>
          <p:cNvPr id="4" name="Gerade Verbindung mit Pfeil 3"/>
          <p:cNvCxnSpPr/>
          <p:nvPr/>
        </p:nvCxnSpPr>
        <p:spPr>
          <a:xfrm>
            <a:off x="2317573" y="5500806"/>
            <a:ext cx="5184000" cy="1"/>
          </a:xfrm>
          <a:prstGeom prst="straightConnector1">
            <a:avLst/>
          </a:prstGeom>
          <a:noFill/>
          <a:ln w="25400" cap="flat" cmpd="sng" algn="ctr">
            <a:solidFill>
              <a:sysClr val="windowText" lastClr="000000"/>
            </a:solidFill>
            <a:prstDash val="solid"/>
            <a:miter lim="800000"/>
            <a:tailEnd type="arrow" w="lg" len="lg"/>
          </a:ln>
          <a:effectLst/>
        </p:spPr>
      </p:cxnSp>
      <p:cxnSp>
        <p:nvCxnSpPr>
          <p:cNvPr id="5" name="Gerade Verbindung mit Pfeil 4"/>
          <p:cNvCxnSpPr/>
          <p:nvPr/>
        </p:nvCxnSpPr>
        <p:spPr>
          <a:xfrm flipV="1">
            <a:off x="2306300" y="2637216"/>
            <a:ext cx="0" cy="2880000"/>
          </a:xfrm>
          <a:prstGeom prst="straightConnector1">
            <a:avLst/>
          </a:prstGeom>
          <a:noFill/>
          <a:ln w="25400" cap="flat" cmpd="sng" algn="ctr">
            <a:solidFill>
              <a:sysClr val="windowText" lastClr="000000"/>
            </a:solidFill>
            <a:prstDash val="solid"/>
            <a:miter lim="800000"/>
            <a:tailEnd type="arrow" w="lg" len="lg"/>
          </a:ln>
          <a:effectLst/>
        </p:spPr>
      </p:cxnSp>
      <p:sp>
        <p:nvSpPr>
          <p:cNvPr id="6" name="Textfeld 5"/>
          <p:cNvSpPr txBox="1"/>
          <p:nvPr/>
        </p:nvSpPr>
        <p:spPr>
          <a:xfrm>
            <a:off x="7477675" y="5177640"/>
            <a:ext cx="177484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Umfang der</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dirty="0" smtClean="0">
                <a:ln>
                  <a:noFill/>
                </a:ln>
                <a:solidFill>
                  <a:prstClr val="black"/>
                </a:solidFill>
                <a:effectLst/>
                <a:uLnTx/>
                <a:uFillTx/>
              </a:rPr>
              <a:t>Modernisierung</a:t>
            </a:r>
          </a:p>
        </p:txBody>
      </p:sp>
      <p:sp>
        <p:nvSpPr>
          <p:cNvPr id="7" name="Textfeld 6"/>
          <p:cNvSpPr txBox="1"/>
          <p:nvPr/>
        </p:nvSpPr>
        <p:spPr>
          <a:xfrm>
            <a:off x="775572" y="3474874"/>
            <a:ext cx="1659429" cy="1754326"/>
          </a:xfrm>
          <a:prstGeom prst="rect">
            <a:avLst/>
          </a:prstGeom>
          <a:noFill/>
        </p:spPr>
        <p:txBody>
          <a:bodyPr wrap="none" rtlCol="0">
            <a:spAutoFit/>
          </a:bodyPr>
          <a:lstStyle/>
          <a:p>
            <a:pPr marR="0" lvl="0"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Brutto-Nutzen </a:t>
            </a:r>
            <a:br>
              <a:rPr lang="de-DE" kern="0" dirty="0" smtClean="0">
                <a:solidFill>
                  <a:prstClr val="black"/>
                </a:solidFill>
              </a:rPr>
            </a:br>
            <a:r>
              <a:rPr lang="de-DE" kern="0" dirty="0" smtClean="0">
                <a:solidFill>
                  <a:prstClr val="black"/>
                </a:solidFill>
              </a:rPr>
              <a:t>für Mieter</a:t>
            </a:r>
          </a:p>
          <a:p>
            <a:pPr marL="185738" marR="0" lvl="0" indent="-185738"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 wie viel </a:t>
            </a:r>
            <a:br>
              <a:rPr lang="de-DE" kern="0" dirty="0" smtClean="0">
                <a:solidFill>
                  <a:prstClr val="black"/>
                </a:solidFill>
              </a:rPr>
            </a:br>
            <a:r>
              <a:rPr lang="de-DE" kern="0" dirty="0" smtClean="0">
                <a:solidFill>
                  <a:prstClr val="black"/>
                </a:solidFill>
              </a:rPr>
              <a:t>würde er </a:t>
            </a:r>
            <a:br>
              <a:rPr lang="de-DE" kern="0" dirty="0" smtClean="0">
                <a:solidFill>
                  <a:prstClr val="black"/>
                </a:solidFill>
              </a:rPr>
            </a:br>
            <a:r>
              <a:rPr lang="de-DE" kern="0" dirty="0" smtClean="0">
                <a:solidFill>
                  <a:prstClr val="black"/>
                </a:solidFill>
              </a:rPr>
              <a:t>selbst </a:t>
            </a:r>
            <a:br>
              <a:rPr lang="de-DE" kern="0" dirty="0" smtClean="0">
                <a:solidFill>
                  <a:prstClr val="black"/>
                </a:solidFill>
              </a:rPr>
            </a:br>
            <a:r>
              <a:rPr lang="de-DE" kern="0" dirty="0" smtClean="0">
                <a:solidFill>
                  <a:prstClr val="black"/>
                </a:solidFill>
              </a:rPr>
              <a:t>ausgeben?</a:t>
            </a:r>
            <a:endParaRPr kumimoji="0" lang="de-DE" sz="1800" b="0" i="0" u="none" strike="noStrike" kern="0" cap="none" spc="0" normalizeH="0" baseline="0" dirty="0" smtClean="0">
              <a:ln>
                <a:noFill/>
              </a:ln>
              <a:solidFill>
                <a:prstClr val="black"/>
              </a:solidFill>
              <a:effectLst/>
              <a:uLnTx/>
              <a:uFillTx/>
            </a:endParaRPr>
          </a:p>
        </p:txBody>
      </p:sp>
      <p:cxnSp>
        <p:nvCxnSpPr>
          <p:cNvPr id="9" name="Gerader Verbinder 8"/>
          <p:cNvCxnSpPr/>
          <p:nvPr/>
        </p:nvCxnSpPr>
        <p:spPr>
          <a:xfrm flipV="1">
            <a:off x="2306300" y="4780350"/>
            <a:ext cx="321484" cy="719938"/>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flipV="1">
            <a:off x="2627784" y="4203447"/>
            <a:ext cx="504056" cy="5767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flipH="1">
            <a:off x="3131840" y="3793466"/>
            <a:ext cx="576064" cy="410676"/>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Gerader Verbinder 24"/>
          <p:cNvCxnSpPr/>
          <p:nvPr/>
        </p:nvCxnSpPr>
        <p:spPr>
          <a:xfrm flipH="1">
            <a:off x="3707904" y="3484064"/>
            <a:ext cx="861162" cy="310244"/>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p:nvCxnSpPr>
        <p:spPr>
          <a:xfrm flipV="1">
            <a:off x="4572000" y="3317023"/>
            <a:ext cx="1008000" cy="1670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flipV="1">
            <a:off x="5580000" y="3196032"/>
            <a:ext cx="1152048" cy="120991"/>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a:xfrm rot="5400000" flipH="1">
            <a:off x="2087784" y="4960806"/>
            <a:ext cx="1080000" cy="0"/>
          </a:xfrm>
          <a:prstGeom prst="line">
            <a:avLst/>
          </a:prstGeom>
          <a:noFill/>
          <a:ln w="6350" cap="flat" cmpd="sng" algn="ctr">
            <a:solidFill>
              <a:sysClr val="windowText" lastClr="000000"/>
            </a:solidFill>
            <a:prstDash val="dash"/>
            <a:miter lim="800000"/>
          </a:ln>
          <a:effectLst/>
        </p:spPr>
      </p:cxnSp>
      <p:cxnSp>
        <p:nvCxnSpPr>
          <p:cNvPr id="42" name="Gerader Verbinder 41"/>
          <p:cNvCxnSpPr/>
          <p:nvPr/>
        </p:nvCxnSpPr>
        <p:spPr>
          <a:xfrm rot="5400000" flipH="1">
            <a:off x="2321840" y="4671048"/>
            <a:ext cx="1620000" cy="0"/>
          </a:xfrm>
          <a:prstGeom prst="line">
            <a:avLst/>
          </a:prstGeom>
          <a:noFill/>
          <a:ln w="6350" cap="flat" cmpd="sng" algn="ctr">
            <a:solidFill>
              <a:sysClr val="windowText" lastClr="000000"/>
            </a:solidFill>
            <a:prstDash val="dash"/>
            <a:miter lim="800000"/>
          </a:ln>
          <a:effectLst/>
        </p:spPr>
      </p:cxnSp>
      <p:cxnSp>
        <p:nvCxnSpPr>
          <p:cNvPr id="43" name="Gerader Verbinder 42"/>
          <p:cNvCxnSpPr/>
          <p:nvPr/>
        </p:nvCxnSpPr>
        <p:spPr>
          <a:xfrm rot="5400000" flipH="1">
            <a:off x="2699904" y="4473232"/>
            <a:ext cx="2016000" cy="0"/>
          </a:xfrm>
          <a:prstGeom prst="line">
            <a:avLst/>
          </a:prstGeom>
          <a:noFill/>
          <a:ln w="6350" cap="flat" cmpd="sng" algn="ctr">
            <a:solidFill>
              <a:sysClr val="windowText" lastClr="000000"/>
            </a:solidFill>
            <a:prstDash val="dash"/>
            <a:miter lim="800000"/>
          </a:ln>
          <a:effectLst/>
        </p:spPr>
      </p:cxnSp>
      <p:cxnSp>
        <p:nvCxnSpPr>
          <p:cNvPr id="44" name="Gerader Verbinder 43"/>
          <p:cNvCxnSpPr/>
          <p:nvPr/>
        </p:nvCxnSpPr>
        <p:spPr>
          <a:xfrm rot="5400000" flipH="1">
            <a:off x="3402000" y="4310968"/>
            <a:ext cx="2340000" cy="0"/>
          </a:xfrm>
          <a:prstGeom prst="line">
            <a:avLst/>
          </a:prstGeom>
          <a:noFill/>
          <a:ln w="6350" cap="flat" cmpd="sng" algn="ctr">
            <a:solidFill>
              <a:sysClr val="windowText" lastClr="000000"/>
            </a:solidFill>
            <a:prstDash val="dash"/>
            <a:miter lim="800000"/>
          </a:ln>
          <a:effectLst/>
        </p:spPr>
      </p:cxnSp>
      <p:cxnSp>
        <p:nvCxnSpPr>
          <p:cNvPr id="45" name="Gerader Verbinder 44"/>
          <p:cNvCxnSpPr/>
          <p:nvPr/>
        </p:nvCxnSpPr>
        <p:spPr>
          <a:xfrm rot="5400000" flipH="1">
            <a:off x="4338112" y="4239256"/>
            <a:ext cx="2484000" cy="0"/>
          </a:xfrm>
          <a:prstGeom prst="line">
            <a:avLst/>
          </a:prstGeom>
          <a:noFill/>
          <a:ln w="6350" cap="flat" cmpd="sng" algn="ctr">
            <a:solidFill>
              <a:sysClr val="windowText" lastClr="000000"/>
            </a:solidFill>
            <a:prstDash val="dash"/>
            <a:miter lim="800000"/>
          </a:ln>
          <a:effectLst/>
        </p:spPr>
      </p:cxnSp>
      <p:cxnSp>
        <p:nvCxnSpPr>
          <p:cNvPr id="46" name="Gerader Verbinder 45"/>
          <p:cNvCxnSpPr/>
          <p:nvPr/>
        </p:nvCxnSpPr>
        <p:spPr>
          <a:xfrm rot="5400000" flipH="1">
            <a:off x="5418240" y="4166936"/>
            <a:ext cx="2628000" cy="0"/>
          </a:xfrm>
          <a:prstGeom prst="line">
            <a:avLst/>
          </a:prstGeom>
          <a:noFill/>
          <a:ln w="6350" cap="flat" cmpd="sng" algn="ctr">
            <a:solidFill>
              <a:sysClr val="windowText" lastClr="000000"/>
            </a:solidFill>
            <a:prstDash val="dash"/>
            <a:miter lim="800000"/>
          </a:ln>
          <a:effectLst/>
        </p:spPr>
      </p:cxnSp>
      <p:sp>
        <p:nvSpPr>
          <p:cNvPr id="10" name="Textfeld 9"/>
          <p:cNvSpPr txBox="1"/>
          <p:nvPr/>
        </p:nvSpPr>
        <p:spPr>
          <a:xfrm rot="16200000">
            <a:off x="2234756" y="5118173"/>
            <a:ext cx="548548" cy="338554"/>
          </a:xfrm>
          <a:prstGeom prst="rect">
            <a:avLst/>
          </a:prstGeom>
          <a:noFill/>
        </p:spPr>
        <p:txBody>
          <a:bodyPr wrap="none" rtlCol="0">
            <a:spAutoFit/>
          </a:bodyPr>
          <a:lstStyle/>
          <a:p>
            <a:r>
              <a:rPr lang="de-DE" sz="1600" dirty="0" smtClean="0">
                <a:solidFill>
                  <a:srgbClr val="0070C0"/>
                </a:solidFill>
              </a:rPr>
              <a:t>Bad</a:t>
            </a:r>
            <a:endParaRPr lang="de-DE" sz="1600" dirty="0">
              <a:solidFill>
                <a:srgbClr val="0070C0"/>
              </a:solidFill>
            </a:endParaRPr>
          </a:p>
        </p:txBody>
      </p:sp>
      <p:sp>
        <p:nvSpPr>
          <p:cNvPr id="26" name="Textfeld 25"/>
          <p:cNvSpPr txBox="1"/>
          <p:nvPr/>
        </p:nvSpPr>
        <p:spPr>
          <a:xfrm rot="16200000">
            <a:off x="3053510" y="4278642"/>
            <a:ext cx="809837" cy="338554"/>
          </a:xfrm>
          <a:prstGeom prst="rect">
            <a:avLst/>
          </a:prstGeom>
          <a:noFill/>
        </p:spPr>
        <p:txBody>
          <a:bodyPr wrap="none" rtlCol="0">
            <a:spAutoFit/>
          </a:bodyPr>
          <a:lstStyle/>
          <a:p>
            <a:r>
              <a:rPr lang="de-DE" sz="1600" dirty="0" smtClean="0">
                <a:solidFill>
                  <a:srgbClr val="0070C0"/>
                </a:solidFill>
              </a:rPr>
              <a:t>Balkon</a:t>
            </a:r>
            <a:endParaRPr lang="de-DE" sz="1600" dirty="0">
              <a:solidFill>
                <a:srgbClr val="0070C0"/>
              </a:solidFill>
            </a:endParaRPr>
          </a:p>
        </p:txBody>
      </p:sp>
      <p:sp>
        <p:nvSpPr>
          <p:cNvPr id="28" name="Textfeld 27"/>
          <p:cNvSpPr txBox="1"/>
          <p:nvPr/>
        </p:nvSpPr>
        <p:spPr>
          <a:xfrm rot="16200000">
            <a:off x="3720375" y="3839704"/>
            <a:ext cx="822661" cy="338554"/>
          </a:xfrm>
          <a:prstGeom prst="rect">
            <a:avLst/>
          </a:prstGeom>
          <a:noFill/>
        </p:spPr>
        <p:txBody>
          <a:bodyPr wrap="none" rtlCol="0">
            <a:spAutoFit/>
          </a:bodyPr>
          <a:lstStyle/>
          <a:p>
            <a:r>
              <a:rPr lang="de-DE" sz="1600" dirty="0" smtClean="0">
                <a:solidFill>
                  <a:srgbClr val="0070C0"/>
                </a:solidFill>
              </a:rPr>
              <a:t>Aufzug</a:t>
            </a:r>
            <a:endParaRPr lang="de-DE" sz="1600" dirty="0">
              <a:solidFill>
                <a:srgbClr val="0070C0"/>
              </a:solidFill>
            </a:endParaRPr>
          </a:p>
        </p:txBody>
      </p:sp>
      <p:sp>
        <p:nvSpPr>
          <p:cNvPr id="30" name="Textfeld 29"/>
          <p:cNvSpPr txBox="1"/>
          <p:nvPr/>
        </p:nvSpPr>
        <p:spPr>
          <a:xfrm rot="16200000">
            <a:off x="5632405" y="3672045"/>
            <a:ext cx="1071127" cy="338554"/>
          </a:xfrm>
          <a:prstGeom prst="rect">
            <a:avLst/>
          </a:prstGeom>
          <a:noFill/>
        </p:spPr>
        <p:txBody>
          <a:bodyPr wrap="none" rtlCol="0">
            <a:spAutoFit/>
          </a:bodyPr>
          <a:lstStyle/>
          <a:p>
            <a:r>
              <a:rPr lang="de-DE" sz="1600" dirty="0" smtClean="0">
                <a:solidFill>
                  <a:srgbClr val="0070C0"/>
                </a:solidFill>
              </a:rPr>
              <a:t>Spielplatz</a:t>
            </a:r>
            <a:endParaRPr lang="de-DE" sz="1600" dirty="0">
              <a:solidFill>
                <a:srgbClr val="0070C0"/>
              </a:solidFill>
            </a:endParaRPr>
          </a:p>
        </p:txBody>
      </p:sp>
      <p:sp>
        <p:nvSpPr>
          <p:cNvPr id="31" name="Textfeld 30"/>
          <p:cNvSpPr txBox="1"/>
          <p:nvPr/>
        </p:nvSpPr>
        <p:spPr>
          <a:xfrm rot="16200000">
            <a:off x="4472762" y="3834395"/>
            <a:ext cx="1130438" cy="338554"/>
          </a:xfrm>
          <a:prstGeom prst="rect">
            <a:avLst/>
          </a:prstGeom>
          <a:noFill/>
        </p:spPr>
        <p:txBody>
          <a:bodyPr wrap="none" rtlCol="0">
            <a:spAutoFit/>
          </a:bodyPr>
          <a:lstStyle/>
          <a:p>
            <a:r>
              <a:rPr lang="de-DE" sz="1600" dirty="0" smtClean="0">
                <a:solidFill>
                  <a:srgbClr val="FF0000"/>
                </a:solidFill>
              </a:rPr>
              <a:t>Dämmung</a:t>
            </a:r>
            <a:endParaRPr lang="de-DE" sz="1600" dirty="0">
              <a:solidFill>
                <a:srgbClr val="FF0000"/>
              </a:solidFill>
            </a:endParaRPr>
          </a:p>
        </p:txBody>
      </p:sp>
      <p:sp>
        <p:nvSpPr>
          <p:cNvPr id="32" name="Textfeld 31"/>
          <p:cNvSpPr txBox="1"/>
          <p:nvPr/>
        </p:nvSpPr>
        <p:spPr>
          <a:xfrm rot="16200000">
            <a:off x="2443724" y="4880458"/>
            <a:ext cx="880369" cy="338554"/>
          </a:xfrm>
          <a:prstGeom prst="rect">
            <a:avLst/>
          </a:prstGeom>
          <a:noFill/>
        </p:spPr>
        <p:txBody>
          <a:bodyPr wrap="none" rtlCol="0">
            <a:spAutoFit/>
          </a:bodyPr>
          <a:lstStyle/>
          <a:p>
            <a:r>
              <a:rPr lang="de-DE" sz="1600" dirty="0" smtClean="0">
                <a:solidFill>
                  <a:srgbClr val="FF0000"/>
                </a:solidFill>
              </a:rPr>
              <a:t>Fenster</a:t>
            </a:r>
            <a:endParaRPr lang="de-DE" sz="1600" dirty="0">
              <a:solidFill>
                <a:srgbClr val="FF0000"/>
              </a:solidFill>
            </a:endParaRPr>
          </a:p>
        </p:txBody>
      </p:sp>
      <p:pic>
        <p:nvPicPr>
          <p:cNvPr id="33" name="Grafik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3144" y="749299"/>
            <a:ext cx="1555270" cy="395939"/>
          </a:xfrm>
          <a:prstGeom prst="rect">
            <a:avLst/>
          </a:prstGeom>
        </p:spPr>
      </p:pic>
      <p:pic>
        <p:nvPicPr>
          <p:cNvPr id="34" name="Picture 12" descr="RGB_2c"/>
          <p:cNvPicPr>
            <a:picLocks noChangeAspect="1" noChangeArrowheads="1"/>
          </p:cNvPicPr>
          <p:nvPr/>
        </p:nvPicPr>
        <p:blipFill>
          <a:blip r:embed="rId4"/>
          <a:srcRect/>
          <a:stretch>
            <a:fillRect/>
          </a:stretch>
        </p:blipFill>
        <p:spPr bwMode="auto">
          <a:xfrm>
            <a:off x="7333143" y="333375"/>
            <a:ext cx="1555270" cy="301625"/>
          </a:xfrm>
          <a:prstGeom prst="rect">
            <a:avLst/>
          </a:prstGeom>
          <a:noFill/>
          <a:ln w="9525">
            <a:noFill/>
            <a:miter lim="800000"/>
            <a:headEnd/>
            <a:tailEnd/>
          </a:ln>
        </p:spPr>
      </p:pic>
      <p:sp>
        <p:nvSpPr>
          <p:cNvPr id="37" name="Textfeld 36"/>
          <p:cNvSpPr txBox="1"/>
          <p:nvPr/>
        </p:nvSpPr>
        <p:spPr>
          <a:xfrm>
            <a:off x="755576" y="2477213"/>
            <a:ext cx="1300356" cy="923330"/>
          </a:xfrm>
          <a:prstGeom prst="rect">
            <a:avLst/>
          </a:prstGeom>
          <a:noFill/>
        </p:spPr>
        <p:txBody>
          <a:bodyPr wrap="none" rtlCol="0">
            <a:spAutoFit/>
          </a:bodyPr>
          <a:lstStyle/>
          <a:p>
            <a:pPr marR="0" lvl="0"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möglicher</a:t>
            </a:r>
            <a:br>
              <a:rPr lang="de-DE" kern="0" dirty="0" smtClean="0">
                <a:solidFill>
                  <a:prstClr val="black"/>
                </a:solidFill>
              </a:rPr>
            </a:br>
            <a:r>
              <a:rPr lang="de-DE" kern="0" dirty="0" smtClean="0">
                <a:solidFill>
                  <a:prstClr val="black"/>
                </a:solidFill>
              </a:rPr>
              <a:t>Ertrag des</a:t>
            </a:r>
            <a:br>
              <a:rPr lang="de-DE" kern="0" dirty="0" smtClean="0">
                <a:solidFill>
                  <a:prstClr val="black"/>
                </a:solidFill>
              </a:rPr>
            </a:br>
            <a:r>
              <a:rPr lang="de-DE" kern="0" dirty="0" smtClean="0">
                <a:solidFill>
                  <a:prstClr val="black"/>
                </a:solidFill>
              </a:rPr>
              <a:t>Vermieters</a:t>
            </a:r>
          </a:p>
        </p:txBody>
      </p:sp>
      <p:sp>
        <p:nvSpPr>
          <p:cNvPr id="3" name="Textfeld 2"/>
          <p:cNvSpPr txBox="1"/>
          <p:nvPr/>
        </p:nvSpPr>
        <p:spPr>
          <a:xfrm>
            <a:off x="6670752" y="3040384"/>
            <a:ext cx="2313454" cy="369332"/>
          </a:xfrm>
          <a:prstGeom prst="rect">
            <a:avLst/>
          </a:prstGeom>
          <a:noFill/>
        </p:spPr>
        <p:txBody>
          <a:bodyPr wrap="none" rtlCol="0">
            <a:spAutoFit/>
          </a:bodyPr>
          <a:lstStyle/>
          <a:p>
            <a:r>
              <a:rPr lang="en-US" dirty="0" err="1" smtClean="0"/>
              <a:t>Brutto-Nutzen</a:t>
            </a:r>
            <a:r>
              <a:rPr lang="en-US" dirty="0" smtClean="0"/>
              <a:t> </a:t>
            </a:r>
            <a:r>
              <a:rPr lang="en-US" dirty="0" err="1" smtClean="0"/>
              <a:t>Mieter</a:t>
            </a:r>
            <a:endParaRPr lang="en-US" dirty="0"/>
          </a:p>
        </p:txBody>
      </p:sp>
    </p:spTree>
    <p:extLst>
      <p:ext uri="{BB962C8B-B14F-4D97-AF65-F5344CB8AC3E}">
        <p14:creationId xmlns:p14="http://schemas.microsoft.com/office/powerpoint/2010/main" val="4106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26" grpId="0"/>
      <p:bldP spid="28" grpId="0"/>
      <p:bldP spid="30" grpId="0"/>
      <p:bldP spid="31" grpId="0"/>
      <p:bldP spid="32" grpId="0"/>
      <p:bldP spid="37"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913" y="196850"/>
            <a:ext cx="6338340" cy="568325"/>
          </a:xfrm>
        </p:spPr>
        <p:txBody>
          <a:bodyPr/>
          <a:lstStyle/>
          <a:p>
            <a:r>
              <a:rPr lang="de-DE" sz="2400" dirty="0" smtClean="0"/>
              <a:t>möglicher Gewinn des Vermieters</a:t>
            </a:r>
            <a:endParaRPr lang="de-DE" sz="2800" dirty="0"/>
          </a:p>
        </p:txBody>
      </p:sp>
      <p:cxnSp>
        <p:nvCxnSpPr>
          <p:cNvPr id="4" name="Gerade Verbindung mit Pfeil 3"/>
          <p:cNvCxnSpPr/>
          <p:nvPr/>
        </p:nvCxnSpPr>
        <p:spPr>
          <a:xfrm>
            <a:off x="2317573" y="5500806"/>
            <a:ext cx="5184000" cy="1"/>
          </a:xfrm>
          <a:prstGeom prst="straightConnector1">
            <a:avLst/>
          </a:prstGeom>
          <a:noFill/>
          <a:ln w="25400" cap="flat" cmpd="sng" algn="ctr">
            <a:solidFill>
              <a:sysClr val="windowText" lastClr="000000"/>
            </a:solidFill>
            <a:prstDash val="solid"/>
            <a:miter lim="800000"/>
            <a:tailEnd type="arrow" w="lg" len="lg"/>
          </a:ln>
          <a:effectLst/>
        </p:spPr>
      </p:cxnSp>
      <p:cxnSp>
        <p:nvCxnSpPr>
          <p:cNvPr id="5" name="Gerade Verbindung mit Pfeil 4"/>
          <p:cNvCxnSpPr/>
          <p:nvPr/>
        </p:nvCxnSpPr>
        <p:spPr>
          <a:xfrm flipV="1">
            <a:off x="2306300" y="2637216"/>
            <a:ext cx="0" cy="2880000"/>
          </a:xfrm>
          <a:prstGeom prst="straightConnector1">
            <a:avLst/>
          </a:prstGeom>
          <a:noFill/>
          <a:ln w="25400" cap="flat" cmpd="sng" algn="ctr">
            <a:solidFill>
              <a:sysClr val="windowText" lastClr="000000"/>
            </a:solidFill>
            <a:prstDash val="solid"/>
            <a:miter lim="800000"/>
            <a:tailEnd type="arrow" w="lg" len="lg"/>
          </a:ln>
          <a:effectLst/>
        </p:spPr>
      </p:cxnSp>
      <p:sp>
        <p:nvSpPr>
          <p:cNvPr id="6" name="Textfeld 5"/>
          <p:cNvSpPr txBox="1"/>
          <p:nvPr/>
        </p:nvSpPr>
        <p:spPr>
          <a:xfrm>
            <a:off x="7477675" y="5177640"/>
            <a:ext cx="177484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Umfang der</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dirty="0" smtClean="0">
                <a:ln>
                  <a:noFill/>
                </a:ln>
                <a:solidFill>
                  <a:prstClr val="black"/>
                </a:solidFill>
                <a:effectLst/>
                <a:uLnTx/>
                <a:uFillTx/>
              </a:rPr>
              <a:t>Modernisierung</a:t>
            </a:r>
          </a:p>
        </p:txBody>
      </p:sp>
      <p:sp>
        <p:nvSpPr>
          <p:cNvPr id="7" name="Textfeld 6"/>
          <p:cNvSpPr txBox="1"/>
          <p:nvPr/>
        </p:nvSpPr>
        <p:spPr>
          <a:xfrm>
            <a:off x="775572" y="3474874"/>
            <a:ext cx="1659429" cy="1754326"/>
          </a:xfrm>
          <a:prstGeom prst="rect">
            <a:avLst/>
          </a:prstGeom>
          <a:noFill/>
        </p:spPr>
        <p:txBody>
          <a:bodyPr wrap="none" rtlCol="0">
            <a:spAutoFit/>
          </a:bodyPr>
          <a:lstStyle/>
          <a:p>
            <a:pPr marR="0" lvl="0"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Brutto-Nutzen </a:t>
            </a:r>
            <a:br>
              <a:rPr lang="de-DE" kern="0" dirty="0" smtClean="0">
                <a:solidFill>
                  <a:prstClr val="black"/>
                </a:solidFill>
              </a:rPr>
            </a:br>
            <a:r>
              <a:rPr lang="de-DE" kern="0" dirty="0" smtClean="0">
                <a:solidFill>
                  <a:prstClr val="black"/>
                </a:solidFill>
              </a:rPr>
              <a:t>für Mieter</a:t>
            </a:r>
          </a:p>
          <a:p>
            <a:pPr marL="185738" marR="0" lvl="0" indent="-185738"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 wie viel </a:t>
            </a:r>
            <a:br>
              <a:rPr lang="de-DE" kern="0" dirty="0" smtClean="0">
                <a:solidFill>
                  <a:prstClr val="black"/>
                </a:solidFill>
              </a:rPr>
            </a:br>
            <a:r>
              <a:rPr lang="de-DE" kern="0" dirty="0" smtClean="0">
                <a:solidFill>
                  <a:prstClr val="black"/>
                </a:solidFill>
              </a:rPr>
              <a:t>würde er </a:t>
            </a:r>
            <a:br>
              <a:rPr lang="de-DE" kern="0" dirty="0" smtClean="0">
                <a:solidFill>
                  <a:prstClr val="black"/>
                </a:solidFill>
              </a:rPr>
            </a:br>
            <a:r>
              <a:rPr lang="de-DE" kern="0" dirty="0" smtClean="0">
                <a:solidFill>
                  <a:prstClr val="black"/>
                </a:solidFill>
              </a:rPr>
              <a:t>selbst </a:t>
            </a:r>
            <a:br>
              <a:rPr lang="de-DE" kern="0" dirty="0" smtClean="0">
                <a:solidFill>
                  <a:prstClr val="black"/>
                </a:solidFill>
              </a:rPr>
            </a:br>
            <a:r>
              <a:rPr lang="de-DE" kern="0" dirty="0" smtClean="0">
                <a:solidFill>
                  <a:prstClr val="black"/>
                </a:solidFill>
              </a:rPr>
              <a:t>ausgeben?</a:t>
            </a:r>
            <a:endParaRPr kumimoji="0" lang="de-DE" sz="1800" b="0" i="0" u="none" strike="noStrike" kern="0" cap="none" spc="0" normalizeH="0" baseline="0" dirty="0" smtClean="0">
              <a:ln>
                <a:noFill/>
              </a:ln>
              <a:solidFill>
                <a:prstClr val="black"/>
              </a:solidFill>
              <a:effectLst/>
              <a:uLnTx/>
              <a:uFillTx/>
            </a:endParaRPr>
          </a:p>
        </p:txBody>
      </p:sp>
      <p:grpSp>
        <p:nvGrpSpPr>
          <p:cNvPr id="8" name="Gruppieren 7"/>
          <p:cNvGrpSpPr/>
          <p:nvPr/>
        </p:nvGrpSpPr>
        <p:grpSpPr>
          <a:xfrm>
            <a:off x="2306300" y="3196032"/>
            <a:ext cx="4425748" cy="2304256"/>
            <a:chOff x="2306300" y="3196032"/>
            <a:chExt cx="4425748" cy="2304256"/>
          </a:xfrm>
        </p:grpSpPr>
        <p:cxnSp>
          <p:nvCxnSpPr>
            <p:cNvPr id="9" name="Gerader Verbinder 8"/>
            <p:cNvCxnSpPr/>
            <p:nvPr/>
          </p:nvCxnSpPr>
          <p:spPr>
            <a:xfrm flipV="1">
              <a:off x="2306300" y="4780350"/>
              <a:ext cx="321484" cy="719938"/>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flipV="1">
              <a:off x="2627784" y="4203447"/>
              <a:ext cx="504056" cy="5767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flipH="1">
              <a:off x="3131840" y="3793466"/>
              <a:ext cx="576064" cy="410676"/>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Gerader Verbinder 24"/>
            <p:cNvCxnSpPr/>
            <p:nvPr/>
          </p:nvCxnSpPr>
          <p:spPr>
            <a:xfrm flipH="1">
              <a:off x="3707904" y="3484064"/>
              <a:ext cx="861162" cy="310244"/>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p:nvCxnSpPr>
          <p:spPr>
            <a:xfrm flipV="1">
              <a:off x="4572000" y="3317023"/>
              <a:ext cx="1008000" cy="1670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flipV="1">
              <a:off x="5580000" y="3196032"/>
              <a:ext cx="1152048" cy="120991"/>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41" name="Gerader Verbinder 40"/>
          <p:cNvCxnSpPr/>
          <p:nvPr/>
        </p:nvCxnSpPr>
        <p:spPr>
          <a:xfrm rot="5400000" flipH="1">
            <a:off x="2087784" y="4960806"/>
            <a:ext cx="1080000" cy="0"/>
          </a:xfrm>
          <a:prstGeom prst="line">
            <a:avLst/>
          </a:prstGeom>
          <a:noFill/>
          <a:ln w="6350" cap="flat" cmpd="sng" algn="ctr">
            <a:solidFill>
              <a:sysClr val="windowText" lastClr="000000"/>
            </a:solidFill>
            <a:prstDash val="dash"/>
            <a:miter lim="800000"/>
          </a:ln>
          <a:effectLst/>
        </p:spPr>
      </p:cxnSp>
      <p:cxnSp>
        <p:nvCxnSpPr>
          <p:cNvPr id="42" name="Gerader Verbinder 41"/>
          <p:cNvCxnSpPr/>
          <p:nvPr/>
        </p:nvCxnSpPr>
        <p:spPr>
          <a:xfrm rot="5400000" flipH="1">
            <a:off x="2321840" y="4671048"/>
            <a:ext cx="1620000" cy="0"/>
          </a:xfrm>
          <a:prstGeom prst="line">
            <a:avLst/>
          </a:prstGeom>
          <a:noFill/>
          <a:ln w="6350" cap="flat" cmpd="sng" algn="ctr">
            <a:solidFill>
              <a:sysClr val="windowText" lastClr="000000"/>
            </a:solidFill>
            <a:prstDash val="dash"/>
            <a:miter lim="800000"/>
          </a:ln>
          <a:effectLst/>
        </p:spPr>
      </p:cxnSp>
      <p:cxnSp>
        <p:nvCxnSpPr>
          <p:cNvPr id="43" name="Gerader Verbinder 42"/>
          <p:cNvCxnSpPr/>
          <p:nvPr/>
        </p:nvCxnSpPr>
        <p:spPr>
          <a:xfrm rot="5400000" flipH="1">
            <a:off x="2699904" y="4473232"/>
            <a:ext cx="2016000" cy="0"/>
          </a:xfrm>
          <a:prstGeom prst="line">
            <a:avLst/>
          </a:prstGeom>
          <a:noFill/>
          <a:ln w="6350" cap="flat" cmpd="sng" algn="ctr">
            <a:solidFill>
              <a:sysClr val="windowText" lastClr="000000"/>
            </a:solidFill>
            <a:prstDash val="dash"/>
            <a:miter lim="800000"/>
          </a:ln>
          <a:effectLst/>
        </p:spPr>
      </p:cxnSp>
      <p:cxnSp>
        <p:nvCxnSpPr>
          <p:cNvPr id="44" name="Gerader Verbinder 43"/>
          <p:cNvCxnSpPr/>
          <p:nvPr/>
        </p:nvCxnSpPr>
        <p:spPr>
          <a:xfrm rot="5400000" flipH="1">
            <a:off x="3402000" y="4310968"/>
            <a:ext cx="2340000" cy="0"/>
          </a:xfrm>
          <a:prstGeom prst="line">
            <a:avLst/>
          </a:prstGeom>
          <a:noFill/>
          <a:ln w="6350" cap="flat" cmpd="sng" algn="ctr">
            <a:solidFill>
              <a:sysClr val="windowText" lastClr="000000"/>
            </a:solidFill>
            <a:prstDash val="dash"/>
            <a:miter lim="800000"/>
          </a:ln>
          <a:effectLst/>
        </p:spPr>
      </p:cxnSp>
      <p:cxnSp>
        <p:nvCxnSpPr>
          <p:cNvPr id="45" name="Gerader Verbinder 44"/>
          <p:cNvCxnSpPr/>
          <p:nvPr/>
        </p:nvCxnSpPr>
        <p:spPr>
          <a:xfrm rot="5400000" flipH="1">
            <a:off x="4338112" y="4239256"/>
            <a:ext cx="2484000" cy="0"/>
          </a:xfrm>
          <a:prstGeom prst="line">
            <a:avLst/>
          </a:prstGeom>
          <a:noFill/>
          <a:ln w="6350" cap="flat" cmpd="sng" algn="ctr">
            <a:solidFill>
              <a:sysClr val="windowText" lastClr="000000"/>
            </a:solidFill>
            <a:prstDash val="dash"/>
            <a:miter lim="800000"/>
          </a:ln>
          <a:effectLst/>
        </p:spPr>
      </p:cxnSp>
      <p:cxnSp>
        <p:nvCxnSpPr>
          <p:cNvPr id="46" name="Gerader Verbinder 45"/>
          <p:cNvCxnSpPr/>
          <p:nvPr/>
        </p:nvCxnSpPr>
        <p:spPr>
          <a:xfrm rot="5400000" flipH="1">
            <a:off x="5418240" y="4166936"/>
            <a:ext cx="2628000" cy="0"/>
          </a:xfrm>
          <a:prstGeom prst="line">
            <a:avLst/>
          </a:prstGeom>
          <a:noFill/>
          <a:ln w="6350" cap="flat" cmpd="sng" algn="ctr">
            <a:solidFill>
              <a:sysClr val="windowText" lastClr="000000"/>
            </a:solidFill>
            <a:prstDash val="dash"/>
            <a:miter lim="800000"/>
          </a:ln>
          <a:effectLst/>
        </p:spPr>
      </p:cxnSp>
      <p:sp>
        <p:nvSpPr>
          <p:cNvPr id="10" name="Textfeld 9"/>
          <p:cNvSpPr txBox="1"/>
          <p:nvPr/>
        </p:nvSpPr>
        <p:spPr>
          <a:xfrm rot="16200000">
            <a:off x="2234756" y="5118173"/>
            <a:ext cx="548548" cy="338554"/>
          </a:xfrm>
          <a:prstGeom prst="rect">
            <a:avLst/>
          </a:prstGeom>
          <a:noFill/>
        </p:spPr>
        <p:txBody>
          <a:bodyPr wrap="none" rtlCol="0">
            <a:spAutoFit/>
          </a:bodyPr>
          <a:lstStyle/>
          <a:p>
            <a:r>
              <a:rPr lang="de-DE" sz="1600" dirty="0" smtClean="0">
                <a:solidFill>
                  <a:srgbClr val="0070C0"/>
                </a:solidFill>
              </a:rPr>
              <a:t>Bad</a:t>
            </a:r>
            <a:endParaRPr lang="de-DE" sz="1600" dirty="0">
              <a:solidFill>
                <a:srgbClr val="0070C0"/>
              </a:solidFill>
            </a:endParaRPr>
          </a:p>
        </p:txBody>
      </p:sp>
      <p:sp>
        <p:nvSpPr>
          <p:cNvPr id="26" name="Textfeld 25"/>
          <p:cNvSpPr txBox="1"/>
          <p:nvPr/>
        </p:nvSpPr>
        <p:spPr>
          <a:xfrm rot="16200000">
            <a:off x="3053510" y="4278642"/>
            <a:ext cx="809837" cy="338554"/>
          </a:xfrm>
          <a:prstGeom prst="rect">
            <a:avLst/>
          </a:prstGeom>
          <a:noFill/>
        </p:spPr>
        <p:txBody>
          <a:bodyPr wrap="none" rtlCol="0">
            <a:spAutoFit/>
          </a:bodyPr>
          <a:lstStyle/>
          <a:p>
            <a:r>
              <a:rPr lang="de-DE" sz="1600" dirty="0" smtClean="0">
                <a:solidFill>
                  <a:srgbClr val="0070C0"/>
                </a:solidFill>
              </a:rPr>
              <a:t>Balkon</a:t>
            </a:r>
            <a:endParaRPr lang="de-DE" sz="1600" dirty="0">
              <a:solidFill>
                <a:srgbClr val="0070C0"/>
              </a:solidFill>
            </a:endParaRPr>
          </a:p>
        </p:txBody>
      </p:sp>
      <p:sp>
        <p:nvSpPr>
          <p:cNvPr id="28" name="Textfeld 27"/>
          <p:cNvSpPr txBox="1"/>
          <p:nvPr/>
        </p:nvSpPr>
        <p:spPr>
          <a:xfrm rot="16200000">
            <a:off x="3720375" y="3839704"/>
            <a:ext cx="822661" cy="338554"/>
          </a:xfrm>
          <a:prstGeom prst="rect">
            <a:avLst/>
          </a:prstGeom>
          <a:noFill/>
        </p:spPr>
        <p:txBody>
          <a:bodyPr wrap="none" rtlCol="0">
            <a:spAutoFit/>
          </a:bodyPr>
          <a:lstStyle/>
          <a:p>
            <a:r>
              <a:rPr lang="de-DE" sz="1600" dirty="0" smtClean="0">
                <a:solidFill>
                  <a:srgbClr val="0070C0"/>
                </a:solidFill>
              </a:rPr>
              <a:t>Aufzug</a:t>
            </a:r>
            <a:endParaRPr lang="de-DE" sz="1600" dirty="0">
              <a:solidFill>
                <a:srgbClr val="0070C0"/>
              </a:solidFill>
            </a:endParaRPr>
          </a:p>
        </p:txBody>
      </p:sp>
      <p:sp>
        <p:nvSpPr>
          <p:cNvPr id="30" name="Textfeld 29"/>
          <p:cNvSpPr txBox="1"/>
          <p:nvPr/>
        </p:nvSpPr>
        <p:spPr>
          <a:xfrm rot="16200000">
            <a:off x="5632405" y="3672045"/>
            <a:ext cx="1071127" cy="338554"/>
          </a:xfrm>
          <a:prstGeom prst="rect">
            <a:avLst/>
          </a:prstGeom>
          <a:noFill/>
        </p:spPr>
        <p:txBody>
          <a:bodyPr wrap="none" rtlCol="0">
            <a:spAutoFit/>
          </a:bodyPr>
          <a:lstStyle/>
          <a:p>
            <a:r>
              <a:rPr lang="de-DE" sz="1600" dirty="0" smtClean="0">
                <a:solidFill>
                  <a:srgbClr val="0070C0"/>
                </a:solidFill>
              </a:rPr>
              <a:t>Spielplatz</a:t>
            </a:r>
            <a:endParaRPr lang="de-DE" sz="1600" dirty="0">
              <a:solidFill>
                <a:srgbClr val="0070C0"/>
              </a:solidFill>
            </a:endParaRPr>
          </a:p>
        </p:txBody>
      </p:sp>
      <p:sp>
        <p:nvSpPr>
          <p:cNvPr id="31" name="Textfeld 30"/>
          <p:cNvSpPr txBox="1"/>
          <p:nvPr/>
        </p:nvSpPr>
        <p:spPr>
          <a:xfrm rot="16200000">
            <a:off x="4472762" y="3834395"/>
            <a:ext cx="1130438" cy="338554"/>
          </a:xfrm>
          <a:prstGeom prst="rect">
            <a:avLst/>
          </a:prstGeom>
          <a:noFill/>
        </p:spPr>
        <p:txBody>
          <a:bodyPr wrap="none" rtlCol="0">
            <a:spAutoFit/>
          </a:bodyPr>
          <a:lstStyle/>
          <a:p>
            <a:r>
              <a:rPr lang="de-DE" sz="1600" dirty="0" smtClean="0">
                <a:solidFill>
                  <a:srgbClr val="FF0000"/>
                </a:solidFill>
              </a:rPr>
              <a:t>Dämmung</a:t>
            </a:r>
            <a:endParaRPr lang="de-DE" sz="1600" dirty="0">
              <a:solidFill>
                <a:srgbClr val="FF0000"/>
              </a:solidFill>
            </a:endParaRPr>
          </a:p>
        </p:txBody>
      </p:sp>
      <p:sp>
        <p:nvSpPr>
          <p:cNvPr id="32" name="Textfeld 31"/>
          <p:cNvSpPr txBox="1"/>
          <p:nvPr/>
        </p:nvSpPr>
        <p:spPr>
          <a:xfrm rot="16200000">
            <a:off x="2443724" y="4880458"/>
            <a:ext cx="880369" cy="338554"/>
          </a:xfrm>
          <a:prstGeom prst="rect">
            <a:avLst/>
          </a:prstGeom>
          <a:noFill/>
        </p:spPr>
        <p:txBody>
          <a:bodyPr wrap="none" rtlCol="0">
            <a:spAutoFit/>
          </a:bodyPr>
          <a:lstStyle/>
          <a:p>
            <a:r>
              <a:rPr lang="de-DE" sz="1600" dirty="0" smtClean="0">
                <a:solidFill>
                  <a:srgbClr val="FF0000"/>
                </a:solidFill>
              </a:rPr>
              <a:t>Fenster</a:t>
            </a:r>
            <a:endParaRPr lang="de-DE" sz="1600" dirty="0">
              <a:solidFill>
                <a:srgbClr val="FF0000"/>
              </a:solidFill>
            </a:endParaRPr>
          </a:p>
        </p:txBody>
      </p:sp>
      <p:pic>
        <p:nvPicPr>
          <p:cNvPr id="33" name="Grafik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3144" y="749299"/>
            <a:ext cx="1555270" cy="395939"/>
          </a:xfrm>
          <a:prstGeom prst="rect">
            <a:avLst/>
          </a:prstGeom>
        </p:spPr>
      </p:pic>
      <p:pic>
        <p:nvPicPr>
          <p:cNvPr id="34" name="Picture 12" descr="RGB_2c"/>
          <p:cNvPicPr>
            <a:picLocks noChangeAspect="1" noChangeArrowheads="1"/>
          </p:cNvPicPr>
          <p:nvPr/>
        </p:nvPicPr>
        <p:blipFill>
          <a:blip r:embed="rId4"/>
          <a:srcRect/>
          <a:stretch>
            <a:fillRect/>
          </a:stretch>
        </p:blipFill>
        <p:spPr bwMode="auto">
          <a:xfrm>
            <a:off x="7333143" y="333375"/>
            <a:ext cx="1555270" cy="301625"/>
          </a:xfrm>
          <a:prstGeom prst="rect">
            <a:avLst/>
          </a:prstGeom>
          <a:noFill/>
          <a:ln w="9525">
            <a:noFill/>
            <a:miter lim="800000"/>
            <a:headEnd/>
            <a:tailEnd/>
          </a:ln>
        </p:spPr>
      </p:pic>
      <p:cxnSp>
        <p:nvCxnSpPr>
          <p:cNvPr id="35" name="Gerader Verbinder 34"/>
          <p:cNvCxnSpPr/>
          <p:nvPr/>
        </p:nvCxnSpPr>
        <p:spPr>
          <a:xfrm rot="-1920000">
            <a:off x="1900031" y="4079562"/>
            <a:ext cx="536400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rot="-1920000">
            <a:off x="3663309" y="4019993"/>
            <a:ext cx="902811" cy="369332"/>
          </a:xfrm>
          <a:prstGeom prst="rect">
            <a:avLst/>
          </a:prstGeom>
          <a:noFill/>
        </p:spPr>
        <p:txBody>
          <a:bodyPr wrap="none" rtlCol="0">
            <a:spAutoFit/>
          </a:bodyPr>
          <a:lstStyle/>
          <a:p>
            <a:r>
              <a:rPr lang="de-DE" dirty="0" smtClean="0"/>
              <a:t>Kosten</a:t>
            </a:r>
            <a:endParaRPr lang="de-DE" dirty="0"/>
          </a:p>
        </p:txBody>
      </p:sp>
      <p:sp>
        <p:nvSpPr>
          <p:cNvPr id="37" name="Textfeld 36"/>
          <p:cNvSpPr txBox="1"/>
          <p:nvPr/>
        </p:nvSpPr>
        <p:spPr>
          <a:xfrm>
            <a:off x="755576" y="2477213"/>
            <a:ext cx="1300356" cy="923330"/>
          </a:xfrm>
          <a:prstGeom prst="rect">
            <a:avLst/>
          </a:prstGeom>
          <a:noFill/>
        </p:spPr>
        <p:txBody>
          <a:bodyPr wrap="none" rtlCol="0">
            <a:spAutoFit/>
          </a:bodyPr>
          <a:lstStyle/>
          <a:p>
            <a:pPr marR="0" lvl="0"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möglicher</a:t>
            </a:r>
            <a:br>
              <a:rPr lang="de-DE" kern="0" dirty="0" smtClean="0">
                <a:solidFill>
                  <a:prstClr val="black"/>
                </a:solidFill>
              </a:rPr>
            </a:br>
            <a:r>
              <a:rPr lang="de-DE" kern="0" dirty="0" smtClean="0">
                <a:solidFill>
                  <a:prstClr val="black"/>
                </a:solidFill>
              </a:rPr>
              <a:t>Ertrag des</a:t>
            </a:r>
            <a:br>
              <a:rPr lang="de-DE" kern="0" dirty="0" smtClean="0">
                <a:solidFill>
                  <a:prstClr val="black"/>
                </a:solidFill>
              </a:rPr>
            </a:br>
            <a:r>
              <a:rPr lang="de-DE" kern="0" dirty="0" smtClean="0">
                <a:solidFill>
                  <a:prstClr val="black"/>
                </a:solidFill>
              </a:rPr>
              <a:t>Vermieters</a:t>
            </a:r>
          </a:p>
        </p:txBody>
      </p:sp>
      <p:sp>
        <p:nvSpPr>
          <p:cNvPr id="3" name="Textfeld 2"/>
          <p:cNvSpPr txBox="1"/>
          <p:nvPr/>
        </p:nvSpPr>
        <p:spPr>
          <a:xfrm>
            <a:off x="6670752" y="3040384"/>
            <a:ext cx="2313454" cy="369332"/>
          </a:xfrm>
          <a:prstGeom prst="rect">
            <a:avLst/>
          </a:prstGeom>
          <a:noFill/>
        </p:spPr>
        <p:txBody>
          <a:bodyPr wrap="none" rtlCol="0">
            <a:spAutoFit/>
          </a:bodyPr>
          <a:lstStyle/>
          <a:p>
            <a:r>
              <a:rPr lang="en-US" dirty="0" err="1" smtClean="0"/>
              <a:t>Brutto-Nutzen</a:t>
            </a:r>
            <a:r>
              <a:rPr lang="en-US" dirty="0" smtClean="0"/>
              <a:t> </a:t>
            </a:r>
            <a:r>
              <a:rPr lang="en-US" dirty="0" err="1" smtClean="0"/>
              <a:t>Mieter</a:t>
            </a:r>
            <a:endParaRPr lang="en-US" dirty="0"/>
          </a:p>
        </p:txBody>
      </p:sp>
      <p:grpSp>
        <p:nvGrpSpPr>
          <p:cNvPr id="38" name="Gruppieren 37"/>
          <p:cNvGrpSpPr/>
          <p:nvPr/>
        </p:nvGrpSpPr>
        <p:grpSpPr>
          <a:xfrm>
            <a:off x="2302231" y="3206394"/>
            <a:ext cx="4425748" cy="2304256"/>
            <a:chOff x="2306300" y="3196032"/>
            <a:chExt cx="4425748" cy="2304256"/>
          </a:xfrm>
        </p:grpSpPr>
        <p:cxnSp>
          <p:nvCxnSpPr>
            <p:cNvPr id="39" name="Gerader Verbinder 38"/>
            <p:cNvCxnSpPr/>
            <p:nvPr/>
          </p:nvCxnSpPr>
          <p:spPr>
            <a:xfrm flipV="1">
              <a:off x="2306300" y="4780350"/>
              <a:ext cx="321484" cy="719938"/>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a:xfrm flipV="1">
              <a:off x="2627784" y="4203447"/>
              <a:ext cx="504056" cy="5767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flipH="1">
              <a:off x="3131840" y="3793466"/>
              <a:ext cx="576064" cy="410676"/>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Gerader Verbinder 47"/>
            <p:cNvCxnSpPr/>
            <p:nvPr/>
          </p:nvCxnSpPr>
          <p:spPr>
            <a:xfrm flipH="1">
              <a:off x="3707904" y="3484064"/>
              <a:ext cx="861162" cy="310244"/>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Gerader Verbinder 48"/>
            <p:cNvCxnSpPr/>
            <p:nvPr/>
          </p:nvCxnSpPr>
          <p:spPr>
            <a:xfrm flipV="1">
              <a:off x="4572000" y="3317023"/>
              <a:ext cx="1008000" cy="1670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Gerader Verbinder 49"/>
            <p:cNvCxnSpPr/>
            <p:nvPr/>
          </p:nvCxnSpPr>
          <p:spPr>
            <a:xfrm flipV="1">
              <a:off x="5580000" y="3196032"/>
              <a:ext cx="1152048" cy="120991"/>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1" name="Flussdiagramm: Verbindungsstelle 50"/>
          <p:cNvSpPr/>
          <p:nvPr/>
        </p:nvSpPr>
        <p:spPr>
          <a:xfrm>
            <a:off x="2253600" y="5085184"/>
            <a:ext cx="108000" cy="108000"/>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feld 51"/>
          <p:cNvSpPr txBox="1"/>
          <p:nvPr/>
        </p:nvSpPr>
        <p:spPr>
          <a:xfrm>
            <a:off x="530686" y="5177640"/>
            <a:ext cx="1737058" cy="523220"/>
          </a:xfrm>
          <a:prstGeom prst="rect">
            <a:avLst/>
          </a:prstGeom>
          <a:noFill/>
        </p:spPr>
        <p:txBody>
          <a:bodyPr wrap="square" rtlCol="0">
            <a:spAutoFit/>
          </a:bodyPr>
          <a:lstStyle/>
          <a:p>
            <a:pPr algn="r"/>
            <a:r>
              <a:rPr lang="en-US" sz="1400" dirty="0" smtClean="0"/>
              <a:t>“Quasi-</a:t>
            </a:r>
            <a:r>
              <a:rPr lang="en-US" sz="1400" dirty="0" err="1" smtClean="0"/>
              <a:t>Rente</a:t>
            </a:r>
            <a:r>
              <a:rPr lang="en-US" sz="1400" dirty="0" smtClean="0"/>
              <a:t>” </a:t>
            </a:r>
            <a:br>
              <a:rPr lang="en-US" sz="1400" dirty="0" smtClean="0"/>
            </a:br>
            <a:r>
              <a:rPr lang="en-US" sz="1400" dirty="0" smtClean="0"/>
              <a:t>(= </a:t>
            </a:r>
            <a:r>
              <a:rPr lang="en-US" sz="1400" dirty="0" err="1" smtClean="0"/>
              <a:t>Auszugskosten</a:t>
            </a:r>
            <a:r>
              <a:rPr lang="en-US" sz="1400" dirty="0" smtClean="0"/>
              <a:t>)</a:t>
            </a:r>
            <a:endParaRPr lang="en-US" dirty="0"/>
          </a:p>
        </p:txBody>
      </p:sp>
      <p:sp>
        <p:nvSpPr>
          <p:cNvPr id="53" name="Geschweifte Klammer links 52"/>
          <p:cNvSpPr/>
          <p:nvPr/>
        </p:nvSpPr>
        <p:spPr>
          <a:xfrm>
            <a:off x="2195736" y="5157192"/>
            <a:ext cx="110564" cy="34361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feld 53"/>
          <p:cNvSpPr txBox="1"/>
          <p:nvPr/>
        </p:nvSpPr>
        <p:spPr>
          <a:xfrm>
            <a:off x="6670752" y="2665117"/>
            <a:ext cx="2493055" cy="369332"/>
          </a:xfrm>
          <a:prstGeom prst="rect">
            <a:avLst/>
          </a:prstGeom>
          <a:noFill/>
        </p:spPr>
        <p:txBody>
          <a:bodyPr wrap="none" rtlCol="0">
            <a:spAutoFit/>
          </a:bodyPr>
          <a:lstStyle/>
          <a:p>
            <a:r>
              <a:rPr lang="en-US" dirty="0" err="1" smtClean="0"/>
              <a:t>mögl</a:t>
            </a:r>
            <a:r>
              <a:rPr lang="en-US" dirty="0" smtClean="0"/>
              <a:t>. </a:t>
            </a:r>
            <a:r>
              <a:rPr lang="en-US" dirty="0" err="1" smtClean="0"/>
              <a:t>Ertrag</a:t>
            </a:r>
            <a:r>
              <a:rPr lang="en-US" dirty="0" smtClean="0"/>
              <a:t> </a:t>
            </a:r>
            <a:r>
              <a:rPr lang="en-US" dirty="0" err="1" smtClean="0"/>
              <a:t>Vermieter</a:t>
            </a:r>
            <a:endParaRPr lang="en-US" dirty="0"/>
          </a:p>
        </p:txBody>
      </p:sp>
      <p:cxnSp>
        <p:nvCxnSpPr>
          <p:cNvPr id="55" name="Gerader Verbinder 54"/>
          <p:cNvCxnSpPr/>
          <p:nvPr/>
        </p:nvCxnSpPr>
        <p:spPr>
          <a:xfrm flipV="1">
            <a:off x="2306300" y="4617112"/>
            <a:ext cx="321484" cy="54008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Gerader Verbinder 55"/>
          <p:cNvCxnSpPr/>
          <p:nvPr/>
        </p:nvCxnSpPr>
        <p:spPr>
          <a:xfrm flipV="1">
            <a:off x="2627784" y="4378746"/>
            <a:ext cx="502201" cy="23836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Gerader Verbinder 56"/>
          <p:cNvCxnSpPr/>
          <p:nvPr/>
        </p:nvCxnSpPr>
        <p:spPr>
          <a:xfrm flipH="1">
            <a:off x="3129985" y="4303504"/>
            <a:ext cx="584493" cy="7524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 name="Gerader Verbinder 57"/>
          <p:cNvCxnSpPr/>
          <p:nvPr/>
        </p:nvCxnSpPr>
        <p:spPr>
          <a:xfrm flipH="1" flipV="1">
            <a:off x="3714479" y="4303506"/>
            <a:ext cx="864039" cy="211402"/>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Gerader Verbinder 58"/>
          <p:cNvCxnSpPr/>
          <p:nvPr/>
        </p:nvCxnSpPr>
        <p:spPr>
          <a:xfrm>
            <a:off x="4578574" y="4514908"/>
            <a:ext cx="1007999" cy="52802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Gerader Verbinder 59"/>
          <p:cNvCxnSpPr/>
          <p:nvPr/>
        </p:nvCxnSpPr>
        <p:spPr>
          <a:xfrm>
            <a:off x="5586573" y="5042932"/>
            <a:ext cx="1145475" cy="618316"/>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11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 3.33333E-6 L 0.00139 -0.05787 " pathEditMode="relative" rAng="0" ptsTypes="AA">
                                      <p:cBhvr>
                                        <p:cTn id="6" dur="2000" fill="hold"/>
                                        <p:tgtEl>
                                          <p:spTgt spid="38"/>
                                        </p:tgtEl>
                                        <p:attrNameLst>
                                          <p:attrName>ppt_x</p:attrName>
                                          <p:attrName>ppt_y</p:attrName>
                                        </p:attrNameLst>
                                      </p:cBhvr>
                                      <p:rCtr x="69" y="-2894"/>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100"/>
                                        <p:tgtEl>
                                          <p:spTgt spid="51"/>
                                        </p:tgtEl>
                                      </p:cBhvr>
                                    </p:animEffect>
                                  </p:childTnLst>
                                </p:cTn>
                              </p:par>
                            </p:childTnLst>
                          </p:cTn>
                        </p:par>
                        <p:par>
                          <p:cTn id="11" fill="hold">
                            <p:stCondLst>
                              <p:cond delay="2100"/>
                            </p:stCondLst>
                            <p:childTnLst>
                              <p:par>
                                <p:cTn id="12" presetID="1"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500"/>
                                        <p:tgtEl>
                                          <p:spTgt spid="58"/>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500"/>
                                        <p:tgtEl>
                                          <p:spTgt spid="59"/>
                                        </p:tgtEl>
                                      </p:cBhvr>
                                    </p:animEffect>
                                  </p:childTnLst>
                                </p:cTn>
                              </p:par>
                            </p:childTnLst>
                          </p:cTn>
                        </p:par>
                        <p:par>
                          <p:cTn id="47" fill="hold">
                            <p:stCondLst>
                              <p:cond delay="2500"/>
                            </p:stCondLst>
                            <p:childTnLst>
                              <p:par>
                                <p:cTn id="48" presetID="10" presetClass="entr" presetSubtype="0"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1" grpId="0" animBg="1"/>
      <p:bldP spid="52" grpId="0"/>
      <p:bldP spid="53" grpId="0" animBg="1"/>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912" y="196850"/>
            <a:ext cx="6624464" cy="568325"/>
          </a:xfrm>
        </p:spPr>
        <p:txBody>
          <a:bodyPr/>
          <a:lstStyle/>
          <a:p>
            <a:r>
              <a:rPr lang="de-DE" sz="2400" dirty="0" smtClean="0">
                <a:solidFill>
                  <a:srgbClr val="000000"/>
                </a:solidFill>
              </a:rPr>
              <a:t>Gewinnoptimaler Modernisierungsumfang</a:t>
            </a:r>
            <a:endParaRPr lang="de-DE" sz="2800" dirty="0"/>
          </a:p>
        </p:txBody>
      </p:sp>
      <p:cxnSp>
        <p:nvCxnSpPr>
          <p:cNvPr id="4" name="Gerade Verbindung mit Pfeil 3"/>
          <p:cNvCxnSpPr/>
          <p:nvPr/>
        </p:nvCxnSpPr>
        <p:spPr>
          <a:xfrm>
            <a:off x="2317573" y="5500806"/>
            <a:ext cx="5184000" cy="1"/>
          </a:xfrm>
          <a:prstGeom prst="straightConnector1">
            <a:avLst/>
          </a:prstGeom>
          <a:noFill/>
          <a:ln w="25400" cap="flat" cmpd="sng" algn="ctr">
            <a:solidFill>
              <a:sysClr val="windowText" lastClr="000000"/>
            </a:solidFill>
            <a:prstDash val="solid"/>
            <a:miter lim="800000"/>
            <a:tailEnd type="arrow" w="lg" len="lg"/>
          </a:ln>
          <a:effectLst/>
        </p:spPr>
      </p:cxnSp>
      <p:cxnSp>
        <p:nvCxnSpPr>
          <p:cNvPr id="5" name="Gerade Verbindung mit Pfeil 4"/>
          <p:cNvCxnSpPr/>
          <p:nvPr/>
        </p:nvCxnSpPr>
        <p:spPr>
          <a:xfrm flipV="1">
            <a:off x="2306300" y="2637216"/>
            <a:ext cx="0" cy="2880000"/>
          </a:xfrm>
          <a:prstGeom prst="straightConnector1">
            <a:avLst/>
          </a:prstGeom>
          <a:noFill/>
          <a:ln w="25400" cap="flat" cmpd="sng" algn="ctr">
            <a:solidFill>
              <a:sysClr val="windowText" lastClr="000000"/>
            </a:solidFill>
            <a:prstDash val="solid"/>
            <a:miter lim="800000"/>
            <a:tailEnd type="arrow" w="lg" len="lg"/>
          </a:ln>
          <a:effectLst/>
        </p:spPr>
      </p:cxnSp>
      <p:sp>
        <p:nvSpPr>
          <p:cNvPr id="6" name="Textfeld 5"/>
          <p:cNvSpPr txBox="1"/>
          <p:nvPr/>
        </p:nvSpPr>
        <p:spPr>
          <a:xfrm>
            <a:off x="7477675" y="5177640"/>
            <a:ext cx="177484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Umfang der</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dirty="0" smtClean="0">
                <a:ln>
                  <a:noFill/>
                </a:ln>
                <a:solidFill>
                  <a:prstClr val="black"/>
                </a:solidFill>
                <a:effectLst/>
                <a:uLnTx/>
                <a:uFillTx/>
              </a:rPr>
              <a:t>Modernisierung</a:t>
            </a:r>
          </a:p>
        </p:txBody>
      </p:sp>
      <p:cxnSp>
        <p:nvCxnSpPr>
          <p:cNvPr id="23" name="Gerader Verbinder 22"/>
          <p:cNvCxnSpPr/>
          <p:nvPr/>
        </p:nvCxnSpPr>
        <p:spPr>
          <a:xfrm flipV="1">
            <a:off x="2306300" y="4617112"/>
            <a:ext cx="321484" cy="54008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Gerader Verbinder 25"/>
          <p:cNvCxnSpPr/>
          <p:nvPr/>
        </p:nvCxnSpPr>
        <p:spPr>
          <a:xfrm flipV="1">
            <a:off x="2627784" y="4378746"/>
            <a:ext cx="502201" cy="23836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Gerader Verbinder 29"/>
          <p:cNvCxnSpPr/>
          <p:nvPr/>
        </p:nvCxnSpPr>
        <p:spPr>
          <a:xfrm flipH="1">
            <a:off x="3129985" y="4303504"/>
            <a:ext cx="584493" cy="7524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p:nvCxnSpPr>
        <p:spPr>
          <a:xfrm flipH="1" flipV="1">
            <a:off x="3714479" y="4303506"/>
            <a:ext cx="864039" cy="211402"/>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a:xfrm>
            <a:off x="4578574" y="4514908"/>
            <a:ext cx="1007999" cy="52802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Gerader Verbinder 47"/>
          <p:cNvCxnSpPr/>
          <p:nvPr/>
        </p:nvCxnSpPr>
        <p:spPr>
          <a:xfrm>
            <a:off x="5586573" y="5042932"/>
            <a:ext cx="1145475" cy="618316"/>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Textfeld 48"/>
          <p:cNvSpPr txBox="1"/>
          <p:nvPr/>
        </p:nvSpPr>
        <p:spPr>
          <a:xfrm>
            <a:off x="992374" y="2573667"/>
            <a:ext cx="1184940" cy="646331"/>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Möglicher</a:t>
            </a:r>
          </a:p>
          <a:p>
            <a:pPr marL="0" marR="0" lvl="0" indent="0" algn="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dirty="0" smtClean="0">
                <a:ln>
                  <a:noFill/>
                </a:ln>
                <a:solidFill>
                  <a:prstClr val="black"/>
                </a:solidFill>
                <a:effectLst/>
                <a:uLnTx/>
                <a:uFillTx/>
              </a:rPr>
              <a:t>Gewinn</a:t>
            </a:r>
          </a:p>
        </p:txBody>
      </p:sp>
      <p:cxnSp>
        <p:nvCxnSpPr>
          <p:cNvPr id="50" name="Gerader Verbinder 49"/>
          <p:cNvCxnSpPr/>
          <p:nvPr/>
        </p:nvCxnSpPr>
        <p:spPr>
          <a:xfrm rot="5400000" flipH="1">
            <a:off x="2213784" y="5067136"/>
            <a:ext cx="828000" cy="0"/>
          </a:xfrm>
          <a:prstGeom prst="line">
            <a:avLst/>
          </a:prstGeom>
          <a:noFill/>
          <a:ln w="6350" cap="flat" cmpd="sng" algn="ctr">
            <a:solidFill>
              <a:sysClr val="windowText" lastClr="000000"/>
            </a:solidFill>
            <a:prstDash val="dash"/>
            <a:miter lim="800000"/>
          </a:ln>
          <a:effectLst/>
        </p:spPr>
      </p:cxnSp>
      <p:cxnSp>
        <p:nvCxnSpPr>
          <p:cNvPr id="51" name="Gerader Verbinder 50"/>
          <p:cNvCxnSpPr/>
          <p:nvPr/>
        </p:nvCxnSpPr>
        <p:spPr>
          <a:xfrm rot="5400000" flipH="1">
            <a:off x="2591840" y="4941200"/>
            <a:ext cx="1080000" cy="0"/>
          </a:xfrm>
          <a:prstGeom prst="line">
            <a:avLst/>
          </a:prstGeom>
          <a:noFill/>
          <a:ln w="6350" cap="flat" cmpd="sng" algn="ctr">
            <a:solidFill>
              <a:sysClr val="windowText" lastClr="000000"/>
            </a:solidFill>
            <a:prstDash val="dash"/>
            <a:miter lim="800000"/>
          </a:ln>
          <a:effectLst/>
        </p:spPr>
      </p:cxnSp>
      <p:cxnSp>
        <p:nvCxnSpPr>
          <p:cNvPr id="52" name="Gerader Verbinder 51"/>
          <p:cNvCxnSpPr/>
          <p:nvPr/>
        </p:nvCxnSpPr>
        <p:spPr>
          <a:xfrm rot="5400000" flipH="1">
            <a:off x="3131904" y="4905224"/>
            <a:ext cx="1152000" cy="0"/>
          </a:xfrm>
          <a:prstGeom prst="line">
            <a:avLst/>
          </a:prstGeom>
          <a:noFill/>
          <a:ln w="6350" cap="flat" cmpd="sng" algn="ctr">
            <a:solidFill>
              <a:sysClr val="windowText" lastClr="000000"/>
            </a:solidFill>
            <a:prstDash val="dash"/>
            <a:miter lim="800000"/>
          </a:ln>
          <a:effectLst/>
        </p:spPr>
      </p:cxnSp>
      <p:cxnSp>
        <p:nvCxnSpPr>
          <p:cNvPr id="53" name="Gerader Verbinder 52"/>
          <p:cNvCxnSpPr/>
          <p:nvPr/>
        </p:nvCxnSpPr>
        <p:spPr>
          <a:xfrm rot="5400000" flipH="1">
            <a:off x="4086000" y="5003624"/>
            <a:ext cx="972000" cy="0"/>
          </a:xfrm>
          <a:prstGeom prst="line">
            <a:avLst/>
          </a:prstGeom>
          <a:noFill/>
          <a:ln w="6350" cap="flat" cmpd="sng" algn="ctr">
            <a:solidFill>
              <a:sysClr val="windowText" lastClr="000000"/>
            </a:solidFill>
            <a:prstDash val="dash"/>
            <a:miter lim="800000"/>
          </a:ln>
          <a:effectLst/>
        </p:spPr>
      </p:cxnSp>
      <p:cxnSp>
        <p:nvCxnSpPr>
          <p:cNvPr id="54" name="Gerader Verbinder 53"/>
          <p:cNvCxnSpPr/>
          <p:nvPr/>
        </p:nvCxnSpPr>
        <p:spPr>
          <a:xfrm rot="5400000" flipH="1">
            <a:off x="5364112" y="5265288"/>
            <a:ext cx="432000" cy="0"/>
          </a:xfrm>
          <a:prstGeom prst="line">
            <a:avLst/>
          </a:prstGeom>
          <a:noFill/>
          <a:ln w="6350" cap="flat" cmpd="sng" algn="ctr">
            <a:solidFill>
              <a:sysClr val="windowText" lastClr="000000"/>
            </a:solidFill>
            <a:prstDash val="dash"/>
            <a:miter lim="800000"/>
          </a:ln>
          <a:effectLst/>
        </p:spPr>
      </p:cxnSp>
      <p:cxnSp>
        <p:nvCxnSpPr>
          <p:cNvPr id="55" name="Gerader Verbinder 54"/>
          <p:cNvCxnSpPr/>
          <p:nvPr/>
        </p:nvCxnSpPr>
        <p:spPr>
          <a:xfrm rot="5400000" flipH="1">
            <a:off x="6660240" y="5589232"/>
            <a:ext cx="144000" cy="0"/>
          </a:xfrm>
          <a:prstGeom prst="line">
            <a:avLst/>
          </a:prstGeom>
          <a:noFill/>
          <a:ln w="6350" cap="flat" cmpd="sng" algn="ctr">
            <a:solidFill>
              <a:sysClr val="windowText" lastClr="000000"/>
            </a:solidFill>
            <a:prstDash val="dash"/>
            <a:miter lim="800000"/>
          </a:ln>
          <a:effectLst/>
        </p:spPr>
      </p:cxnSp>
      <p:sp>
        <p:nvSpPr>
          <p:cNvPr id="56" name="Flussdiagramm: Verbindungsstelle 55"/>
          <p:cNvSpPr/>
          <p:nvPr/>
        </p:nvSpPr>
        <p:spPr>
          <a:xfrm>
            <a:off x="2253600" y="5085184"/>
            <a:ext cx="108000" cy="108000"/>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feld 21"/>
          <p:cNvSpPr txBox="1"/>
          <p:nvPr/>
        </p:nvSpPr>
        <p:spPr>
          <a:xfrm rot="16200000">
            <a:off x="2234756" y="5073681"/>
            <a:ext cx="548548" cy="338554"/>
          </a:xfrm>
          <a:prstGeom prst="rect">
            <a:avLst/>
          </a:prstGeom>
          <a:noFill/>
        </p:spPr>
        <p:txBody>
          <a:bodyPr wrap="none" rtlCol="0">
            <a:spAutoFit/>
          </a:bodyPr>
          <a:lstStyle/>
          <a:p>
            <a:r>
              <a:rPr lang="de-DE" sz="1600" dirty="0" smtClean="0">
                <a:solidFill>
                  <a:srgbClr val="0070C0"/>
                </a:solidFill>
              </a:rPr>
              <a:t>Bad</a:t>
            </a:r>
            <a:endParaRPr lang="de-DE" sz="1600" dirty="0">
              <a:solidFill>
                <a:srgbClr val="0070C0"/>
              </a:solidFill>
            </a:endParaRPr>
          </a:p>
        </p:txBody>
      </p:sp>
      <p:sp>
        <p:nvSpPr>
          <p:cNvPr id="24" name="Textfeld 23"/>
          <p:cNvSpPr txBox="1"/>
          <p:nvPr/>
        </p:nvSpPr>
        <p:spPr>
          <a:xfrm rot="16200000">
            <a:off x="3053510" y="4655004"/>
            <a:ext cx="809837" cy="338554"/>
          </a:xfrm>
          <a:prstGeom prst="rect">
            <a:avLst/>
          </a:prstGeom>
          <a:noFill/>
        </p:spPr>
        <p:txBody>
          <a:bodyPr wrap="none" rtlCol="0">
            <a:spAutoFit/>
          </a:bodyPr>
          <a:lstStyle/>
          <a:p>
            <a:r>
              <a:rPr lang="de-DE" sz="1600" dirty="0" smtClean="0">
                <a:solidFill>
                  <a:srgbClr val="0070C0"/>
                </a:solidFill>
              </a:rPr>
              <a:t>Balkon</a:t>
            </a:r>
            <a:endParaRPr lang="de-DE" sz="1600" dirty="0">
              <a:solidFill>
                <a:srgbClr val="0070C0"/>
              </a:solidFill>
            </a:endParaRPr>
          </a:p>
        </p:txBody>
      </p:sp>
      <p:sp>
        <p:nvSpPr>
          <p:cNvPr id="25" name="Textfeld 24"/>
          <p:cNvSpPr txBox="1"/>
          <p:nvPr/>
        </p:nvSpPr>
        <p:spPr>
          <a:xfrm rot="16200000">
            <a:off x="2443724" y="4763754"/>
            <a:ext cx="880369" cy="338554"/>
          </a:xfrm>
          <a:prstGeom prst="rect">
            <a:avLst/>
          </a:prstGeom>
          <a:noFill/>
        </p:spPr>
        <p:txBody>
          <a:bodyPr wrap="none" rtlCol="0">
            <a:spAutoFit/>
          </a:bodyPr>
          <a:lstStyle/>
          <a:p>
            <a:r>
              <a:rPr lang="de-DE" sz="1600" dirty="0" smtClean="0">
                <a:solidFill>
                  <a:srgbClr val="FF0000"/>
                </a:solidFill>
              </a:rPr>
              <a:t>Fenster</a:t>
            </a:r>
            <a:endParaRPr lang="de-DE" sz="1600" dirty="0">
              <a:solidFill>
                <a:srgbClr val="FF0000"/>
              </a:solidFill>
            </a:endParaRPr>
          </a:p>
        </p:txBody>
      </p:sp>
      <p:cxnSp>
        <p:nvCxnSpPr>
          <p:cNvPr id="27" name="Gerader Verbinder 26"/>
          <p:cNvCxnSpPr/>
          <p:nvPr/>
        </p:nvCxnSpPr>
        <p:spPr>
          <a:xfrm rot="10800000" flipH="1">
            <a:off x="2195904" y="4284000"/>
            <a:ext cx="1512000" cy="0"/>
          </a:xfrm>
          <a:prstGeom prst="line">
            <a:avLst/>
          </a:prstGeom>
          <a:noFill/>
          <a:ln w="6350" cap="flat" cmpd="sng" algn="ctr">
            <a:solidFill>
              <a:sysClr val="windowText" lastClr="000000"/>
            </a:solidFill>
            <a:prstDash val="dash"/>
            <a:miter lim="800000"/>
          </a:ln>
          <a:effectLst/>
        </p:spPr>
      </p:cxnSp>
      <p:cxnSp>
        <p:nvCxnSpPr>
          <p:cNvPr id="28" name="Gerader Verbinder 27"/>
          <p:cNvCxnSpPr/>
          <p:nvPr/>
        </p:nvCxnSpPr>
        <p:spPr>
          <a:xfrm rot="5400000" flipH="1">
            <a:off x="3617904" y="5562000"/>
            <a:ext cx="180000" cy="0"/>
          </a:xfrm>
          <a:prstGeom prst="line">
            <a:avLst/>
          </a:prstGeom>
          <a:noFill/>
          <a:ln w="6350" cap="flat" cmpd="sng" algn="ctr">
            <a:solidFill>
              <a:sysClr val="windowText" lastClr="000000"/>
            </a:solidFill>
            <a:prstDash val="dash"/>
            <a:miter lim="800000"/>
          </a:ln>
          <a:effectLst/>
        </p:spPr>
      </p:cxnSp>
      <p:sp>
        <p:nvSpPr>
          <p:cNvPr id="29" name="Textfeld 28"/>
          <p:cNvSpPr txBox="1"/>
          <p:nvPr/>
        </p:nvSpPr>
        <p:spPr>
          <a:xfrm>
            <a:off x="1633801" y="4081295"/>
            <a:ext cx="639919"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sym typeface="Symbol" panose="05050102010706020507" pitchFamily="18" charset="2"/>
              </a:rPr>
              <a:t></a:t>
            </a:r>
            <a:endParaRPr kumimoji="0" lang="de-DE" sz="1800" b="0" i="0" u="none" strike="noStrike" kern="0" cap="none" spc="0" normalizeH="0" baseline="0" dirty="0" smtClean="0">
              <a:ln>
                <a:noFill/>
              </a:ln>
              <a:solidFill>
                <a:prstClr val="black"/>
              </a:solidFill>
              <a:effectLst/>
              <a:uLnTx/>
              <a:uFillTx/>
            </a:endParaRPr>
          </a:p>
        </p:txBody>
      </p:sp>
      <p:sp>
        <p:nvSpPr>
          <p:cNvPr id="31" name="Textfeld 30"/>
          <p:cNvSpPr txBox="1"/>
          <p:nvPr/>
        </p:nvSpPr>
        <p:spPr>
          <a:xfrm>
            <a:off x="3543391" y="5619724"/>
            <a:ext cx="324127"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sym typeface="Symbol" panose="05050102010706020507" pitchFamily="18" charset="2"/>
              </a:rPr>
              <a:t></a:t>
            </a:r>
            <a:endParaRPr kumimoji="0" lang="de-DE" sz="1800" b="0" i="0" u="none" strike="noStrike" kern="0" cap="none" spc="0" normalizeH="0" baseline="0" dirty="0" smtClean="0">
              <a:ln>
                <a:noFill/>
              </a:ln>
              <a:solidFill>
                <a:prstClr val="black"/>
              </a:solidFill>
              <a:effectLst/>
              <a:uLnTx/>
              <a:uFillTx/>
            </a:endParaRPr>
          </a:p>
        </p:txBody>
      </p:sp>
      <p:sp>
        <p:nvSpPr>
          <p:cNvPr id="32" name="Rectangle 3"/>
          <p:cNvSpPr txBox="1">
            <a:spLocks noChangeArrowheads="1"/>
          </p:cNvSpPr>
          <p:nvPr/>
        </p:nvSpPr>
        <p:spPr bwMode="auto">
          <a:xfrm>
            <a:off x="611561" y="765175"/>
            <a:ext cx="8064895" cy="5389563"/>
          </a:xfrm>
          <a:prstGeom prst="rect">
            <a:avLst/>
          </a:prstGeom>
          <a:noFill/>
          <a:ln w="9525">
            <a:noFill/>
            <a:miter lim="800000"/>
            <a:headEnd/>
            <a:tailEnd/>
          </a:ln>
        </p:spPr>
        <p:txBody>
          <a:bodyPr vert="horz" wrap="square" lIns="91440" tIns="45720" rIns="3600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r>
              <a:rPr lang="de-DE" sz="2000" dirty="0"/>
              <a:t>Vermieter nutzt Anstieg der </a:t>
            </a:r>
            <a:r>
              <a:rPr lang="de-DE" sz="2000" dirty="0" smtClean="0"/>
              <a:t>Zahlungsbereitschaft,</a:t>
            </a:r>
            <a:br>
              <a:rPr lang="de-DE" sz="2000" dirty="0" smtClean="0"/>
            </a:br>
            <a:r>
              <a:rPr lang="de-DE" sz="2000" dirty="0" smtClean="0"/>
              <a:t>um </a:t>
            </a:r>
            <a:r>
              <a:rPr lang="de-DE" sz="2000" dirty="0"/>
              <a:t>möglichen Gewinn zu </a:t>
            </a:r>
            <a:r>
              <a:rPr lang="de-DE" sz="2000" dirty="0" smtClean="0"/>
              <a:t>maximieren</a:t>
            </a:r>
          </a:p>
          <a:p>
            <a:r>
              <a:rPr lang="de-DE" sz="2000" dirty="0" smtClean="0"/>
              <a:t>Modernisierungsumfang ist „Mieter-Vermieter-effizient“</a:t>
            </a:r>
          </a:p>
          <a:p>
            <a:r>
              <a:rPr lang="de-DE" sz="2000" kern="0" dirty="0" smtClean="0"/>
              <a:t>Problem: Abschöpfung der Quasi-Rente und aller Vorteile aus der Modernisierung, eventuell Entmietung zugunsten neuer Mieter</a:t>
            </a:r>
          </a:p>
          <a:p>
            <a:endParaRPr lang="de-DE" sz="2000" kern="0" dirty="0" smtClean="0"/>
          </a:p>
        </p:txBody>
      </p:sp>
      <p:sp>
        <p:nvSpPr>
          <p:cNvPr id="34" name="Textfeld 33"/>
          <p:cNvSpPr txBox="1"/>
          <p:nvPr/>
        </p:nvSpPr>
        <p:spPr>
          <a:xfrm rot="16200000">
            <a:off x="3720431" y="4670451"/>
            <a:ext cx="822661" cy="338554"/>
          </a:xfrm>
          <a:prstGeom prst="rect">
            <a:avLst/>
          </a:prstGeom>
          <a:noFill/>
        </p:spPr>
        <p:txBody>
          <a:bodyPr wrap="none" rtlCol="0">
            <a:spAutoFit/>
          </a:bodyPr>
          <a:lstStyle/>
          <a:p>
            <a:r>
              <a:rPr lang="de-DE" sz="1600" dirty="0" smtClean="0">
                <a:solidFill>
                  <a:srgbClr val="0070C0"/>
                </a:solidFill>
              </a:rPr>
              <a:t>Aufzug</a:t>
            </a:r>
            <a:endParaRPr lang="de-DE" sz="1600" dirty="0">
              <a:solidFill>
                <a:srgbClr val="0070C0"/>
              </a:solidFill>
            </a:endParaRPr>
          </a:p>
        </p:txBody>
      </p:sp>
      <p:sp>
        <p:nvSpPr>
          <p:cNvPr id="35" name="Textfeld 34"/>
          <p:cNvSpPr txBox="1"/>
          <p:nvPr/>
        </p:nvSpPr>
        <p:spPr>
          <a:xfrm rot="16200000">
            <a:off x="5627167" y="4612124"/>
            <a:ext cx="1071127" cy="338554"/>
          </a:xfrm>
          <a:prstGeom prst="rect">
            <a:avLst/>
          </a:prstGeom>
          <a:noFill/>
        </p:spPr>
        <p:txBody>
          <a:bodyPr wrap="none" rtlCol="0">
            <a:spAutoFit/>
          </a:bodyPr>
          <a:lstStyle/>
          <a:p>
            <a:r>
              <a:rPr lang="de-DE" sz="1600" dirty="0" smtClean="0">
                <a:solidFill>
                  <a:srgbClr val="0070C0"/>
                </a:solidFill>
              </a:rPr>
              <a:t>Spielplatz</a:t>
            </a:r>
            <a:endParaRPr lang="de-DE" sz="1600" dirty="0">
              <a:solidFill>
                <a:srgbClr val="0070C0"/>
              </a:solidFill>
            </a:endParaRPr>
          </a:p>
        </p:txBody>
      </p:sp>
      <p:sp>
        <p:nvSpPr>
          <p:cNvPr id="36" name="Textfeld 35"/>
          <p:cNvSpPr txBox="1"/>
          <p:nvPr/>
        </p:nvSpPr>
        <p:spPr>
          <a:xfrm rot="16200000">
            <a:off x="4552012" y="4036960"/>
            <a:ext cx="1130438" cy="338554"/>
          </a:xfrm>
          <a:prstGeom prst="rect">
            <a:avLst/>
          </a:prstGeom>
          <a:noFill/>
        </p:spPr>
        <p:txBody>
          <a:bodyPr wrap="none" rtlCol="0">
            <a:spAutoFit/>
          </a:bodyPr>
          <a:lstStyle/>
          <a:p>
            <a:r>
              <a:rPr lang="de-DE" sz="1600" dirty="0" smtClean="0">
                <a:solidFill>
                  <a:srgbClr val="FF0000"/>
                </a:solidFill>
              </a:rPr>
              <a:t>Dämmung</a:t>
            </a:r>
            <a:endParaRPr lang="de-DE" sz="1600" dirty="0">
              <a:solidFill>
                <a:srgbClr val="FF0000"/>
              </a:solidFill>
            </a:endParaRPr>
          </a:p>
        </p:txBody>
      </p:sp>
      <p:sp>
        <p:nvSpPr>
          <p:cNvPr id="7" name="Multiplizieren 6"/>
          <p:cNvSpPr/>
          <p:nvPr/>
        </p:nvSpPr>
        <p:spPr>
          <a:xfrm>
            <a:off x="3995936" y="4220067"/>
            <a:ext cx="292751" cy="1369173"/>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ultiplizieren 37"/>
          <p:cNvSpPr/>
          <p:nvPr/>
        </p:nvSpPr>
        <p:spPr>
          <a:xfrm>
            <a:off x="4960307" y="3429001"/>
            <a:ext cx="331774" cy="1584176"/>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ultiplizieren 38"/>
          <p:cNvSpPr/>
          <p:nvPr/>
        </p:nvSpPr>
        <p:spPr>
          <a:xfrm>
            <a:off x="6012160" y="4005064"/>
            <a:ext cx="331774" cy="1584176"/>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Grafik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3144" y="749299"/>
            <a:ext cx="1555270" cy="395939"/>
          </a:xfrm>
          <a:prstGeom prst="rect">
            <a:avLst/>
          </a:prstGeom>
        </p:spPr>
      </p:pic>
      <p:pic>
        <p:nvPicPr>
          <p:cNvPr id="41" name="Picture 12" descr="RGB_2c"/>
          <p:cNvPicPr>
            <a:picLocks noChangeAspect="1" noChangeArrowheads="1"/>
          </p:cNvPicPr>
          <p:nvPr/>
        </p:nvPicPr>
        <p:blipFill>
          <a:blip r:embed="rId4"/>
          <a:srcRect/>
          <a:stretch>
            <a:fillRect/>
          </a:stretch>
        </p:blipFill>
        <p:spPr bwMode="auto">
          <a:xfrm>
            <a:off x="7333143" y="333375"/>
            <a:ext cx="1555270" cy="301625"/>
          </a:xfrm>
          <a:prstGeom prst="rect">
            <a:avLst/>
          </a:prstGeom>
          <a:noFill/>
          <a:ln w="9525">
            <a:noFill/>
            <a:miter lim="800000"/>
            <a:headEnd/>
            <a:tailEnd/>
          </a:ln>
        </p:spPr>
      </p:pic>
      <p:sp>
        <p:nvSpPr>
          <p:cNvPr id="42" name="Textfeld 41"/>
          <p:cNvSpPr txBox="1"/>
          <p:nvPr/>
        </p:nvSpPr>
        <p:spPr>
          <a:xfrm>
            <a:off x="530686" y="5177640"/>
            <a:ext cx="1737058" cy="523220"/>
          </a:xfrm>
          <a:prstGeom prst="rect">
            <a:avLst/>
          </a:prstGeom>
          <a:noFill/>
        </p:spPr>
        <p:txBody>
          <a:bodyPr wrap="square" rtlCol="0">
            <a:spAutoFit/>
          </a:bodyPr>
          <a:lstStyle/>
          <a:p>
            <a:pPr algn="r"/>
            <a:r>
              <a:rPr lang="en-US" sz="1400" dirty="0" smtClean="0"/>
              <a:t>“Quasi-</a:t>
            </a:r>
            <a:r>
              <a:rPr lang="en-US" sz="1400" dirty="0" err="1" smtClean="0"/>
              <a:t>Rente</a:t>
            </a:r>
            <a:r>
              <a:rPr lang="en-US" sz="1400" dirty="0" smtClean="0"/>
              <a:t>” </a:t>
            </a:r>
            <a:br>
              <a:rPr lang="en-US" sz="1400" dirty="0" smtClean="0"/>
            </a:br>
            <a:r>
              <a:rPr lang="en-US" sz="1400" dirty="0" smtClean="0"/>
              <a:t>(= </a:t>
            </a:r>
            <a:r>
              <a:rPr lang="en-US" sz="1400" dirty="0" err="1" smtClean="0"/>
              <a:t>Auszugskosten</a:t>
            </a:r>
            <a:r>
              <a:rPr lang="en-US" sz="1400" dirty="0" smtClean="0"/>
              <a:t>)</a:t>
            </a:r>
            <a:endParaRPr lang="en-US" dirty="0"/>
          </a:p>
        </p:txBody>
      </p:sp>
      <p:sp>
        <p:nvSpPr>
          <p:cNvPr id="43" name="Geschweifte Klammer links 42"/>
          <p:cNvSpPr/>
          <p:nvPr/>
        </p:nvSpPr>
        <p:spPr>
          <a:xfrm>
            <a:off x="2195736" y="5157192"/>
            <a:ext cx="110564" cy="34361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4034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7" grpId="0" animBg="1"/>
      <p:bldP spid="38" grpId="0" animBg="1"/>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912" y="196850"/>
            <a:ext cx="6624464" cy="568325"/>
          </a:xfrm>
        </p:spPr>
        <p:txBody>
          <a:bodyPr/>
          <a:lstStyle/>
          <a:p>
            <a:r>
              <a:rPr lang="de-DE" sz="2400" dirty="0" smtClean="0">
                <a:solidFill>
                  <a:srgbClr val="000000"/>
                </a:solidFill>
              </a:rPr>
              <a:t>Gewinnoptimaler Modernisierungsumfang</a:t>
            </a:r>
            <a:endParaRPr lang="de-DE" sz="2800" dirty="0"/>
          </a:p>
        </p:txBody>
      </p:sp>
      <p:cxnSp>
        <p:nvCxnSpPr>
          <p:cNvPr id="4" name="Gerade Verbindung mit Pfeil 3"/>
          <p:cNvCxnSpPr/>
          <p:nvPr/>
        </p:nvCxnSpPr>
        <p:spPr>
          <a:xfrm>
            <a:off x="2317573" y="5500806"/>
            <a:ext cx="5184000" cy="1"/>
          </a:xfrm>
          <a:prstGeom prst="straightConnector1">
            <a:avLst/>
          </a:prstGeom>
          <a:noFill/>
          <a:ln w="25400" cap="flat" cmpd="sng" algn="ctr">
            <a:solidFill>
              <a:sysClr val="windowText" lastClr="000000"/>
            </a:solidFill>
            <a:prstDash val="solid"/>
            <a:miter lim="800000"/>
            <a:tailEnd type="arrow" w="lg" len="lg"/>
          </a:ln>
          <a:effectLst/>
        </p:spPr>
      </p:cxnSp>
      <p:cxnSp>
        <p:nvCxnSpPr>
          <p:cNvPr id="5" name="Gerade Verbindung mit Pfeil 4"/>
          <p:cNvCxnSpPr/>
          <p:nvPr/>
        </p:nvCxnSpPr>
        <p:spPr>
          <a:xfrm flipV="1">
            <a:off x="2306300" y="2637216"/>
            <a:ext cx="0" cy="2880000"/>
          </a:xfrm>
          <a:prstGeom prst="straightConnector1">
            <a:avLst/>
          </a:prstGeom>
          <a:noFill/>
          <a:ln w="25400" cap="flat" cmpd="sng" algn="ctr">
            <a:solidFill>
              <a:sysClr val="windowText" lastClr="000000"/>
            </a:solidFill>
            <a:prstDash val="solid"/>
            <a:miter lim="800000"/>
            <a:tailEnd type="arrow" w="lg" len="lg"/>
          </a:ln>
          <a:effectLst/>
        </p:spPr>
      </p:cxnSp>
      <p:sp>
        <p:nvSpPr>
          <p:cNvPr id="6" name="Textfeld 5"/>
          <p:cNvSpPr txBox="1"/>
          <p:nvPr/>
        </p:nvSpPr>
        <p:spPr>
          <a:xfrm>
            <a:off x="7477675" y="5177640"/>
            <a:ext cx="177484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Umfang der</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dirty="0" smtClean="0">
                <a:ln>
                  <a:noFill/>
                </a:ln>
                <a:solidFill>
                  <a:prstClr val="black"/>
                </a:solidFill>
                <a:effectLst/>
                <a:uLnTx/>
                <a:uFillTx/>
              </a:rPr>
              <a:t>Modernisierung</a:t>
            </a:r>
          </a:p>
        </p:txBody>
      </p:sp>
      <p:cxnSp>
        <p:nvCxnSpPr>
          <p:cNvPr id="23" name="Gerader Verbinder 22"/>
          <p:cNvCxnSpPr/>
          <p:nvPr/>
        </p:nvCxnSpPr>
        <p:spPr>
          <a:xfrm flipV="1">
            <a:off x="2306300" y="4617112"/>
            <a:ext cx="321484" cy="54008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Gerader Verbinder 25"/>
          <p:cNvCxnSpPr/>
          <p:nvPr/>
        </p:nvCxnSpPr>
        <p:spPr>
          <a:xfrm flipV="1">
            <a:off x="2627784" y="4378746"/>
            <a:ext cx="502201" cy="23836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Gerader Verbinder 29"/>
          <p:cNvCxnSpPr/>
          <p:nvPr/>
        </p:nvCxnSpPr>
        <p:spPr>
          <a:xfrm flipH="1">
            <a:off x="3129985" y="4303504"/>
            <a:ext cx="584493" cy="7524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p:nvCxnSpPr>
        <p:spPr>
          <a:xfrm flipH="1" flipV="1">
            <a:off x="3714479" y="4303506"/>
            <a:ext cx="864039" cy="211402"/>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a:xfrm>
            <a:off x="4578574" y="4514908"/>
            <a:ext cx="1007999" cy="52802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Gerader Verbinder 47"/>
          <p:cNvCxnSpPr/>
          <p:nvPr/>
        </p:nvCxnSpPr>
        <p:spPr>
          <a:xfrm>
            <a:off x="5586573" y="5042932"/>
            <a:ext cx="1145475" cy="618316"/>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Textfeld 48"/>
          <p:cNvSpPr txBox="1"/>
          <p:nvPr/>
        </p:nvSpPr>
        <p:spPr>
          <a:xfrm>
            <a:off x="992374" y="2573667"/>
            <a:ext cx="1184940" cy="646331"/>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Möglicher</a:t>
            </a:r>
          </a:p>
          <a:p>
            <a:pPr marL="0" marR="0" lvl="0" indent="0" algn="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dirty="0" smtClean="0">
                <a:ln>
                  <a:noFill/>
                </a:ln>
                <a:solidFill>
                  <a:prstClr val="black"/>
                </a:solidFill>
                <a:effectLst/>
                <a:uLnTx/>
                <a:uFillTx/>
              </a:rPr>
              <a:t>Gewinn</a:t>
            </a:r>
          </a:p>
        </p:txBody>
      </p:sp>
      <p:cxnSp>
        <p:nvCxnSpPr>
          <p:cNvPr id="50" name="Gerader Verbinder 49"/>
          <p:cNvCxnSpPr/>
          <p:nvPr/>
        </p:nvCxnSpPr>
        <p:spPr>
          <a:xfrm rot="5400000" flipH="1">
            <a:off x="2213784" y="5067136"/>
            <a:ext cx="828000" cy="0"/>
          </a:xfrm>
          <a:prstGeom prst="line">
            <a:avLst/>
          </a:prstGeom>
          <a:noFill/>
          <a:ln w="6350" cap="flat" cmpd="sng" algn="ctr">
            <a:solidFill>
              <a:sysClr val="windowText" lastClr="000000"/>
            </a:solidFill>
            <a:prstDash val="dash"/>
            <a:miter lim="800000"/>
          </a:ln>
          <a:effectLst/>
        </p:spPr>
      </p:cxnSp>
      <p:cxnSp>
        <p:nvCxnSpPr>
          <p:cNvPr id="51" name="Gerader Verbinder 50"/>
          <p:cNvCxnSpPr/>
          <p:nvPr/>
        </p:nvCxnSpPr>
        <p:spPr>
          <a:xfrm rot="5400000" flipH="1">
            <a:off x="2591840" y="4941200"/>
            <a:ext cx="1080000" cy="0"/>
          </a:xfrm>
          <a:prstGeom prst="line">
            <a:avLst/>
          </a:prstGeom>
          <a:noFill/>
          <a:ln w="6350" cap="flat" cmpd="sng" algn="ctr">
            <a:solidFill>
              <a:sysClr val="windowText" lastClr="000000"/>
            </a:solidFill>
            <a:prstDash val="dash"/>
            <a:miter lim="800000"/>
          </a:ln>
          <a:effectLst/>
        </p:spPr>
      </p:cxnSp>
      <p:cxnSp>
        <p:nvCxnSpPr>
          <p:cNvPr id="52" name="Gerader Verbinder 51"/>
          <p:cNvCxnSpPr/>
          <p:nvPr/>
        </p:nvCxnSpPr>
        <p:spPr>
          <a:xfrm rot="5400000" flipH="1">
            <a:off x="3131904" y="4905224"/>
            <a:ext cx="1152000" cy="0"/>
          </a:xfrm>
          <a:prstGeom prst="line">
            <a:avLst/>
          </a:prstGeom>
          <a:noFill/>
          <a:ln w="6350" cap="flat" cmpd="sng" algn="ctr">
            <a:solidFill>
              <a:sysClr val="windowText" lastClr="000000"/>
            </a:solidFill>
            <a:prstDash val="dash"/>
            <a:miter lim="800000"/>
          </a:ln>
          <a:effectLst/>
        </p:spPr>
      </p:cxnSp>
      <p:cxnSp>
        <p:nvCxnSpPr>
          <p:cNvPr id="53" name="Gerader Verbinder 52"/>
          <p:cNvCxnSpPr/>
          <p:nvPr/>
        </p:nvCxnSpPr>
        <p:spPr>
          <a:xfrm rot="5400000" flipH="1">
            <a:off x="4086000" y="5003624"/>
            <a:ext cx="972000" cy="0"/>
          </a:xfrm>
          <a:prstGeom prst="line">
            <a:avLst/>
          </a:prstGeom>
          <a:noFill/>
          <a:ln w="6350" cap="flat" cmpd="sng" algn="ctr">
            <a:solidFill>
              <a:sysClr val="windowText" lastClr="000000"/>
            </a:solidFill>
            <a:prstDash val="dash"/>
            <a:miter lim="800000"/>
          </a:ln>
          <a:effectLst/>
        </p:spPr>
      </p:cxnSp>
      <p:cxnSp>
        <p:nvCxnSpPr>
          <p:cNvPr id="54" name="Gerader Verbinder 53"/>
          <p:cNvCxnSpPr/>
          <p:nvPr/>
        </p:nvCxnSpPr>
        <p:spPr>
          <a:xfrm rot="5400000" flipH="1">
            <a:off x="5364112" y="5265288"/>
            <a:ext cx="432000" cy="0"/>
          </a:xfrm>
          <a:prstGeom prst="line">
            <a:avLst/>
          </a:prstGeom>
          <a:noFill/>
          <a:ln w="6350" cap="flat" cmpd="sng" algn="ctr">
            <a:solidFill>
              <a:sysClr val="windowText" lastClr="000000"/>
            </a:solidFill>
            <a:prstDash val="dash"/>
            <a:miter lim="800000"/>
          </a:ln>
          <a:effectLst/>
        </p:spPr>
      </p:cxnSp>
      <p:cxnSp>
        <p:nvCxnSpPr>
          <p:cNvPr id="55" name="Gerader Verbinder 54"/>
          <p:cNvCxnSpPr/>
          <p:nvPr/>
        </p:nvCxnSpPr>
        <p:spPr>
          <a:xfrm rot="5400000" flipH="1">
            <a:off x="6660240" y="5589232"/>
            <a:ext cx="144000" cy="0"/>
          </a:xfrm>
          <a:prstGeom prst="line">
            <a:avLst/>
          </a:prstGeom>
          <a:noFill/>
          <a:ln w="6350" cap="flat" cmpd="sng" algn="ctr">
            <a:solidFill>
              <a:sysClr val="windowText" lastClr="000000"/>
            </a:solidFill>
            <a:prstDash val="dash"/>
            <a:miter lim="800000"/>
          </a:ln>
          <a:effectLst/>
        </p:spPr>
      </p:cxnSp>
      <p:sp>
        <p:nvSpPr>
          <p:cNvPr id="56" name="Flussdiagramm: Verbindungsstelle 55"/>
          <p:cNvSpPr/>
          <p:nvPr/>
        </p:nvSpPr>
        <p:spPr>
          <a:xfrm>
            <a:off x="2253600" y="5085184"/>
            <a:ext cx="108000" cy="108000"/>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feld 21"/>
          <p:cNvSpPr txBox="1"/>
          <p:nvPr/>
        </p:nvSpPr>
        <p:spPr>
          <a:xfrm rot="16200000">
            <a:off x="2234756" y="5073681"/>
            <a:ext cx="548548" cy="338554"/>
          </a:xfrm>
          <a:prstGeom prst="rect">
            <a:avLst/>
          </a:prstGeom>
          <a:noFill/>
        </p:spPr>
        <p:txBody>
          <a:bodyPr wrap="none" rtlCol="0">
            <a:spAutoFit/>
          </a:bodyPr>
          <a:lstStyle/>
          <a:p>
            <a:r>
              <a:rPr lang="de-DE" sz="1600" dirty="0" smtClean="0">
                <a:solidFill>
                  <a:srgbClr val="0070C0"/>
                </a:solidFill>
              </a:rPr>
              <a:t>Bad</a:t>
            </a:r>
            <a:endParaRPr lang="de-DE" sz="1600" dirty="0">
              <a:solidFill>
                <a:srgbClr val="0070C0"/>
              </a:solidFill>
            </a:endParaRPr>
          </a:p>
        </p:txBody>
      </p:sp>
      <p:sp>
        <p:nvSpPr>
          <p:cNvPr id="24" name="Textfeld 23"/>
          <p:cNvSpPr txBox="1"/>
          <p:nvPr/>
        </p:nvSpPr>
        <p:spPr>
          <a:xfrm rot="16200000">
            <a:off x="3053510" y="4655004"/>
            <a:ext cx="809837" cy="338554"/>
          </a:xfrm>
          <a:prstGeom prst="rect">
            <a:avLst/>
          </a:prstGeom>
          <a:noFill/>
        </p:spPr>
        <p:txBody>
          <a:bodyPr wrap="none" rtlCol="0">
            <a:spAutoFit/>
          </a:bodyPr>
          <a:lstStyle/>
          <a:p>
            <a:r>
              <a:rPr lang="de-DE" sz="1600" dirty="0" smtClean="0">
                <a:solidFill>
                  <a:srgbClr val="0070C0"/>
                </a:solidFill>
              </a:rPr>
              <a:t>Balkon</a:t>
            </a:r>
            <a:endParaRPr lang="de-DE" sz="1600" dirty="0">
              <a:solidFill>
                <a:srgbClr val="0070C0"/>
              </a:solidFill>
            </a:endParaRPr>
          </a:p>
        </p:txBody>
      </p:sp>
      <p:sp>
        <p:nvSpPr>
          <p:cNvPr id="25" name="Textfeld 24"/>
          <p:cNvSpPr txBox="1"/>
          <p:nvPr/>
        </p:nvSpPr>
        <p:spPr>
          <a:xfrm rot="16200000">
            <a:off x="2443724" y="4763754"/>
            <a:ext cx="880369" cy="338554"/>
          </a:xfrm>
          <a:prstGeom prst="rect">
            <a:avLst/>
          </a:prstGeom>
          <a:noFill/>
        </p:spPr>
        <p:txBody>
          <a:bodyPr wrap="none" rtlCol="0">
            <a:spAutoFit/>
          </a:bodyPr>
          <a:lstStyle/>
          <a:p>
            <a:r>
              <a:rPr lang="de-DE" sz="1600" dirty="0" smtClean="0">
                <a:solidFill>
                  <a:srgbClr val="FF0000"/>
                </a:solidFill>
              </a:rPr>
              <a:t>Fenster</a:t>
            </a:r>
            <a:endParaRPr lang="de-DE" sz="1600" dirty="0">
              <a:solidFill>
                <a:srgbClr val="FF0000"/>
              </a:solidFill>
            </a:endParaRPr>
          </a:p>
        </p:txBody>
      </p:sp>
      <p:cxnSp>
        <p:nvCxnSpPr>
          <p:cNvPr id="27" name="Gerader Verbinder 26"/>
          <p:cNvCxnSpPr/>
          <p:nvPr/>
        </p:nvCxnSpPr>
        <p:spPr>
          <a:xfrm rot="10800000" flipH="1">
            <a:off x="2195904" y="4284000"/>
            <a:ext cx="1512000" cy="0"/>
          </a:xfrm>
          <a:prstGeom prst="line">
            <a:avLst/>
          </a:prstGeom>
          <a:noFill/>
          <a:ln w="6350" cap="flat" cmpd="sng" algn="ctr">
            <a:solidFill>
              <a:sysClr val="windowText" lastClr="000000"/>
            </a:solidFill>
            <a:prstDash val="dash"/>
            <a:miter lim="800000"/>
          </a:ln>
          <a:effectLst/>
        </p:spPr>
      </p:cxnSp>
      <p:cxnSp>
        <p:nvCxnSpPr>
          <p:cNvPr id="28" name="Gerader Verbinder 27"/>
          <p:cNvCxnSpPr/>
          <p:nvPr/>
        </p:nvCxnSpPr>
        <p:spPr>
          <a:xfrm rot="5400000" flipH="1">
            <a:off x="3617904" y="5562000"/>
            <a:ext cx="180000" cy="0"/>
          </a:xfrm>
          <a:prstGeom prst="line">
            <a:avLst/>
          </a:prstGeom>
          <a:noFill/>
          <a:ln w="6350" cap="flat" cmpd="sng" algn="ctr">
            <a:solidFill>
              <a:sysClr val="windowText" lastClr="000000"/>
            </a:solidFill>
            <a:prstDash val="dash"/>
            <a:miter lim="800000"/>
          </a:ln>
          <a:effectLst/>
        </p:spPr>
      </p:cxnSp>
      <p:sp>
        <p:nvSpPr>
          <p:cNvPr id="29" name="Textfeld 28"/>
          <p:cNvSpPr txBox="1"/>
          <p:nvPr/>
        </p:nvSpPr>
        <p:spPr>
          <a:xfrm>
            <a:off x="1639967" y="4075319"/>
            <a:ext cx="639919"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sym typeface="Symbol" panose="05050102010706020507" pitchFamily="18" charset="2"/>
              </a:rPr>
              <a:t></a:t>
            </a:r>
            <a:endParaRPr kumimoji="0" lang="de-DE" sz="1800" b="0" i="0" u="none" strike="noStrike" kern="0" cap="none" spc="0" normalizeH="0" baseline="0" dirty="0" smtClean="0">
              <a:ln>
                <a:noFill/>
              </a:ln>
              <a:solidFill>
                <a:prstClr val="black"/>
              </a:solidFill>
              <a:effectLst/>
              <a:uLnTx/>
              <a:uFillTx/>
            </a:endParaRPr>
          </a:p>
        </p:txBody>
      </p:sp>
      <p:sp>
        <p:nvSpPr>
          <p:cNvPr id="31" name="Textfeld 30"/>
          <p:cNvSpPr txBox="1"/>
          <p:nvPr/>
        </p:nvSpPr>
        <p:spPr>
          <a:xfrm>
            <a:off x="3545721" y="5619724"/>
            <a:ext cx="324127"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sym typeface="Symbol" panose="05050102010706020507" pitchFamily="18" charset="2"/>
              </a:rPr>
              <a:t></a:t>
            </a:r>
            <a:endParaRPr kumimoji="0" lang="de-DE" sz="1800" b="0" i="0" u="none" strike="noStrike" kern="0" cap="none" spc="0" normalizeH="0" baseline="0" dirty="0" smtClean="0">
              <a:ln>
                <a:noFill/>
              </a:ln>
              <a:solidFill>
                <a:prstClr val="black"/>
              </a:solidFill>
              <a:effectLst/>
              <a:uLnTx/>
              <a:uFillTx/>
            </a:endParaRPr>
          </a:p>
        </p:txBody>
      </p:sp>
      <p:sp>
        <p:nvSpPr>
          <p:cNvPr id="32" name="Rectangle 3"/>
          <p:cNvSpPr txBox="1">
            <a:spLocks noChangeArrowheads="1"/>
          </p:cNvSpPr>
          <p:nvPr/>
        </p:nvSpPr>
        <p:spPr bwMode="auto">
          <a:xfrm>
            <a:off x="611561" y="749299"/>
            <a:ext cx="8064895" cy="5405439"/>
          </a:xfrm>
          <a:prstGeom prst="rect">
            <a:avLst/>
          </a:prstGeom>
          <a:noFill/>
          <a:ln w="9525">
            <a:noFill/>
            <a:miter lim="800000"/>
            <a:headEnd/>
            <a:tailEnd/>
          </a:ln>
        </p:spPr>
        <p:txBody>
          <a:bodyPr vert="horz" wrap="square" lIns="91440" tIns="45720" rIns="3600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r>
              <a:rPr lang="de-DE" sz="2000" dirty="0" smtClean="0"/>
              <a:t>Vermieter nutzt Anstieg der Zahlungsbereitschaft,</a:t>
            </a:r>
            <a:br>
              <a:rPr lang="de-DE" sz="2000" dirty="0" smtClean="0"/>
            </a:br>
            <a:r>
              <a:rPr lang="de-DE" sz="2000" dirty="0" smtClean="0"/>
              <a:t>um möglichen Gewinn zu maximieren</a:t>
            </a:r>
          </a:p>
          <a:p>
            <a:r>
              <a:rPr lang="de-DE" sz="2000" dirty="0"/>
              <a:t>Modernisierungsumfang ist „Mieter-Vermieter-effizient“</a:t>
            </a:r>
          </a:p>
          <a:p>
            <a:r>
              <a:rPr lang="de-DE" sz="2000" kern="0" dirty="0" smtClean="0"/>
              <a:t>Problem: Abschöpfung der Quasi-Rente und aller Vorteile aus der Modernisierung, eventuell Entmietung zugunsten neuer Mieter</a:t>
            </a:r>
          </a:p>
          <a:p>
            <a:endParaRPr lang="de-DE" sz="2000" kern="0" dirty="0"/>
          </a:p>
          <a:p>
            <a:r>
              <a:rPr lang="de-DE" sz="2000" kern="0" dirty="0" smtClean="0"/>
              <a:t>Lösung: Beschränkung der Mieterhöhung…</a:t>
            </a:r>
          </a:p>
          <a:p>
            <a:pPr lvl="1"/>
            <a:r>
              <a:rPr lang="de-DE" sz="2000" kern="0" dirty="0"/>
              <a:t>a</a:t>
            </a:r>
            <a:r>
              <a:rPr lang="de-DE" sz="2000" kern="0" dirty="0" smtClean="0"/>
              <a:t>uf Modernisierungskosten (§ 559 BGB)</a:t>
            </a:r>
          </a:p>
          <a:p>
            <a:pPr lvl="1"/>
            <a:r>
              <a:rPr lang="de-DE" sz="2000" kern="0" dirty="0"/>
              <a:t>a</a:t>
            </a:r>
            <a:r>
              <a:rPr lang="de-DE" sz="2000" kern="0" dirty="0" smtClean="0"/>
              <a:t>uf Modernisierungskosten (gleichbleibender Aufschlag wie in USA, Polen…)</a:t>
            </a:r>
          </a:p>
          <a:p>
            <a:pPr lvl="1"/>
            <a:r>
              <a:rPr lang="de-DE" sz="2000" kern="0" dirty="0"/>
              <a:t>b</a:t>
            </a:r>
            <a:r>
              <a:rPr lang="de-DE" sz="2000" kern="0" dirty="0" smtClean="0"/>
              <a:t>ei energetischer Modernisierung auf Heizkostenersparnis (rechnerisch)</a:t>
            </a:r>
          </a:p>
          <a:p>
            <a:pPr lvl="1"/>
            <a:r>
              <a:rPr lang="de-DE" sz="2000" kern="0" dirty="0"/>
              <a:t>b</a:t>
            </a:r>
            <a:r>
              <a:rPr lang="de-DE" sz="2000" kern="0" dirty="0" smtClean="0"/>
              <a:t>ei energetischer Modernisierung auf Heizkostenersparnis (tatsächlich)</a:t>
            </a:r>
          </a:p>
        </p:txBody>
      </p:sp>
      <p:sp>
        <p:nvSpPr>
          <p:cNvPr id="34" name="Textfeld 33"/>
          <p:cNvSpPr txBox="1"/>
          <p:nvPr/>
        </p:nvSpPr>
        <p:spPr>
          <a:xfrm rot="16200000">
            <a:off x="3720431" y="4670451"/>
            <a:ext cx="822661" cy="338554"/>
          </a:xfrm>
          <a:prstGeom prst="rect">
            <a:avLst/>
          </a:prstGeom>
          <a:noFill/>
        </p:spPr>
        <p:txBody>
          <a:bodyPr wrap="none" rtlCol="0">
            <a:spAutoFit/>
          </a:bodyPr>
          <a:lstStyle/>
          <a:p>
            <a:r>
              <a:rPr lang="de-DE" sz="1600" dirty="0" smtClean="0">
                <a:solidFill>
                  <a:srgbClr val="0070C0"/>
                </a:solidFill>
              </a:rPr>
              <a:t>Aufzug</a:t>
            </a:r>
            <a:endParaRPr lang="de-DE" sz="1600" dirty="0">
              <a:solidFill>
                <a:srgbClr val="0070C0"/>
              </a:solidFill>
            </a:endParaRPr>
          </a:p>
        </p:txBody>
      </p:sp>
      <p:sp>
        <p:nvSpPr>
          <p:cNvPr id="35" name="Textfeld 34"/>
          <p:cNvSpPr txBox="1"/>
          <p:nvPr/>
        </p:nvSpPr>
        <p:spPr>
          <a:xfrm rot="16200000">
            <a:off x="5627167" y="4612124"/>
            <a:ext cx="1071127" cy="338554"/>
          </a:xfrm>
          <a:prstGeom prst="rect">
            <a:avLst/>
          </a:prstGeom>
          <a:noFill/>
        </p:spPr>
        <p:txBody>
          <a:bodyPr wrap="none" rtlCol="0">
            <a:spAutoFit/>
          </a:bodyPr>
          <a:lstStyle/>
          <a:p>
            <a:r>
              <a:rPr lang="de-DE" sz="1600" dirty="0" smtClean="0">
                <a:solidFill>
                  <a:srgbClr val="0070C0"/>
                </a:solidFill>
              </a:rPr>
              <a:t>Spielplatz</a:t>
            </a:r>
            <a:endParaRPr lang="de-DE" sz="1600" dirty="0">
              <a:solidFill>
                <a:srgbClr val="0070C0"/>
              </a:solidFill>
            </a:endParaRPr>
          </a:p>
        </p:txBody>
      </p:sp>
      <p:sp>
        <p:nvSpPr>
          <p:cNvPr id="36" name="Textfeld 35"/>
          <p:cNvSpPr txBox="1"/>
          <p:nvPr/>
        </p:nvSpPr>
        <p:spPr>
          <a:xfrm rot="16200000">
            <a:off x="4552012" y="4036960"/>
            <a:ext cx="1130438" cy="338554"/>
          </a:xfrm>
          <a:prstGeom prst="rect">
            <a:avLst/>
          </a:prstGeom>
          <a:noFill/>
        </p:spPr>
        <p:txBody>
          <a:bodyPr wrap="none" rtlCol="0">
            <a:spAutoFit/>
          </a:bodyPr>
          <a:lstStyle/>
          <a:p>
            <a:r>
              <a:rPr lang="de-DE" sz="1600" dirty="0" smtClean="0">
                <a:solidFill>
                  <a:srgbClr val="FF0000"/>
                </a:solidFill>
              </a:rPr>
              <a:t>Dämmung</a:t>
            </a:r>
            <a:endParaRPr lang="de-DE" sz="1600" dirty="0">
              <a:solidFill>
                <a:srgbClr val="FF0000"/>
              </a:solidFill>
            </a:endParaRPr>
          </a:p>
        </p:txBody>
      </p:sp>
      <p:sp>
        <p:nvSpPr>
          <p:cNvPr id="7" name="Multiplizieren 6"/>
          <p:cNvSpPr/>
          <p:nvPr/>
        </p:nvSpPr>
        <p:spPr>
          <a:xfrm>
            <a:off x="3995936" y="4220067"/>
            <a:ext cx="292751" cy="1369173"/>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ultiplizieren 37"/>
          <p:cNvSpPr/>
          <p:nvPr/>
        </p:nvSpPr>
        <p:spPr>
          <a:xfrm>
            <a:off x="4960307" y="3429001"/>
            <a:ext cx="331774" cy="1584176"/>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ultiplizieren 38"/>
          <p:cNvSpPr/>
          <p:nvPr/>
        </p:nvSpPr>
        <p:spPr>
          <a:xfrm>
            <a:off x="6012160" y="4005064"/>
            <a:ext cx="331774" cy="1584176"/>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Grafik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3144" y="749299"/>
            <a:ext cx="1555270" cy="395939"/>
          </a:xfrm>
          <a:prstGeom prst="rect">
            <a:avLst/>
          </a:prstGeom>
        </p:spPr>
      </p:pic>
      <p:pic>
        <p:nvPicPr>
          <p:cNvPr id="41" name="Picture 12" descr="RGB_2c"/>
          <p:cNvPicPr>
            <a:picLocks noChangeAspect="1" noChangeArrowheads="1"/>
          </p:cNvPicPr>
          <p:nvPr/>
        </p:nvPicPr>
        <p:blipFill>
          <a:blip r:embed="rId4"/>
          <a:srcRect/>
          <a:stretch>
            <a:fillRect/>
          </a:stretch>
        </p:blipFill>
        <p:spPr bwMode="auto">
          <a:xfrm>
            <a:off x="7333143" y="333375"/>
            <a:ext cx="1555270" cy="301625"/>
          </a:xfrm>
          <a:prstGeom prst="rect">
            <a:avLst/>
          </a:prstGeom>
          <a:noFill/>
          <a:ln w="9525">
            <a:noFill/>
            <a:miter lim="800000"/>
            <a:headEnd/>
            <a:tailEnd/>
          </a:ln>
        </p:spPr>
      </p:pic>
      <p:sp>
        <p:nvSpPr>
          <p:cNvPr id="42" name="Textfeld 41"/>
          <p:cNvSpPr txBox="1"/>
          <p:nvPr/>
        </p:nvSpPr>
        <p:spPr>
          <a:xfrm>
            <a:off x="530686" y="5177640"/>
            <a:ext cx="1737058" cy="523220"/>
          </a:xfrm>
          <a:prstGeom prst="rect">
            <a:avLst/>
          </a:prstGeom>
          <a:noFill/>
        </p:spPr>
        <p:txBody>
          <a:bodyPr wrap="square" rtlCol="0">
            <a:spAutoFit/>
          </a:bodyPr>
          <a:lstStyle/>
          <a:p>
            <a:pPr algn="r"/>
            <a:r>
              <a:rPr lang="en-US" sz="1400" dirty="0" smtClean="0"/>
              <a:t>“Quasi-</a:t>
            </a:r>
            <a:r>
              <a:rPr lang="en-US" sz="1400" dirty="0" err="1" smtClean="0"/>
              <a:t>Rente</a:t>
            </a:r>
            <a:r>
              <a:rPr lang="en-US" sz="1400" dirty="0" smtClean="0"/>
              <a:t>” </a:t>
            </a:r>
            <a:br>
              <a:rPr lang="en-US" sz="1400" dirty="0" smtClean="0"/>
            </a:br>
            <a:r>
              <a:rPr lang="en-US" sz="1400" dirty="0" smtClean="0"/>
              <a:t>(= </a:t>
            </a:r>
            <a:r>
              <a:rPr lang="en-US" sz="1400" dirty="0" err="1" smtClean="0"/>
              <a:t>Auszugskosten</a:t>
            </a:r>
            <a:r>
              <a:rPr lang="en-US" sz="1400" dirty="0" smtClean="0"/>
              <a:t>)</a:t>
            </a:r>
            <a:endParaRPr lang="en-US" dirty="0"/>
          </a:p>
        </p:txBody>
      </p:sp>
      <p:sp>
        <p:nvSpPr>
          <p:cNvPr id="43" name="Geschweifte Klammer links 42"/>
          <p:cNvSpPr/>
          <p:nvPr/>
        </p:nvSpPr>
        <p:spPr>
          <a:xfrm>
            <a:off x="2195736" y="5157192"/>
            <a:ext cx="110564" cy="34361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96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0"/>
                                        </p:tgtEl>
                                      </p:cBhvr>
                                    </p:animEffect>
                                    <p:set>
                                      <p:cBhvr>
                                        <p:cTn id="22" dur="1" fill="hold">
                                          <p:stCondLst>
                                            <p:cond delay="499"/>
                                          </p:stCondLst>
                                        </p:cTn>
                                        <p:tgtEl>
                                          <p:spTgt spid="30"/>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3"/>
                                        </p:tgtEl>
                                      </p:cBhvr>
                                    </p:animEffect>
                                    <p:set>
                                      <p:cBhvr>
                                        <p:cTn id="25" dur="1" fill="hold">
                                          <p:stCondLst>
                                            <p:cond delay="499"/>
                                          </p:stCondLst>
                                        </p:cTn>
                                        <p:tgtEl>
                                          <p:spTgt spid="3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37"/>
                                        </p:tgtEl>
                                      </p:cBhvr>
                                    </p:animEffect>
                                    <p:set>
                                      <p:cBhvr>
                                        <p:cTn id="28" dur="1" fill="hold">
                                          <p:stCondLst>
                                            <p:cond delay="499"/>
                                          </p:stCondLst>
                                        </p:cTn>
                                        <p:tgtEl>
                                          <p:spTgt spid="37"/>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48"/>
                                        </p:tgtEl>
                                      </p:cBhvr>
                                    </p:animEffect>
                                    <p:set>
                                      <p:cBhvr>
                                        <p:cTn id="31" dur="1" fill="hold">
                                          <p:stCondLst>
                                            <p:cond delay="499"/>
                                          </p:stCondLst>
                                        </p:cTn>
                                        <p:tgtEl>
                                          <p:spTgt spid="48"/>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49"/>
                                        </p:tgtEl>
                                      </p:cBhvr>
                                    </p:animEffect>
                                    <p:set>
                                      <p:cBhvr>
                                        <p:cTn id="34" dur="1" fill="hold">
                                          <p:stCondLst>
                                            <p:cond delay="499"/>
                                          </p:stCondLst>
                                        </p:cTn>
                                        <p:tgtEl>
                                          <p:spTgt spid="4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50"/>
                                        </p:tgtEl>
                                      </p:cBhvr>
                                    </p:animEffect>
                                    <p:set>
                                      <p:cBhvr>
                                        <p:cTn id="37" dur="1" fill="hold">
                                          <p:stCondLst>
                                            <p:cond delay="499"/>
                                          </p:stCondLst>
                                        </p:cTn>
                                        <p:tgtEl>
                                          <p:spTgt spid="50"/>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51"/>
                                        </p:tgtEl>
                                      </p:cBhvr>
                                    </p:animEffect>
                                    <p:set>
                                      <p:cBhvr>
                                        <p:cTn id="40" dur="1" fill="hold">
                                          <p:stCondLst>
                                            <p:cond delay="499"/>
                                          </p:stCondLst>
                                        </p:cTn>
                                        <p:tgtEl>
                                          <p:spTgt spid="51"/>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52"/>
                                        </p:tgtEl>
                                      </p:cBhvr>
                                    </p:animEffect>
                                    <p:set>
                                      <p:cBhvr>
                                        <p:cTn id="43" dur="1" fill="hold">
                                          <p:stCondLst>
                                            <p:cond delay="499"/>
                                          </p:stCondLst>
                                        </p:cTn>
                                        <p:tgtEl>
                                          <p:spTgt spid="52"/>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53"/>
                                        </p:tgtEl>
                                      </p:cBhvr>
                                    </p:animEffect>
                                    <p:set>
                                      <p:cBhvr>
                                        <p:cTn id="46" dur="1" fill="hold">
                                          <p:stCondLst>
                                            <p:cond delay="499"/>
                                          </p:stCondLst>
                                        </p:cTn>
                                        <p:tgtEl>
                                          <p:spTgt spid="5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54"/>
                                        </p:tgtEl>
                                      </p:cBhvr>
                                    </p:animEffect>
                                    <p:set>
                                      <p:cBhvr>
                                        <p:cTn id="49" dur="1" fill="hold">
                                          <p:stCondLst>
                                            <p:cond delay="499"/>
                                          </p:stCondLst>
                                        </p:cTn>
                                        <p:tgtEl>
                                          <p:spTgt spid="54"/>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55"/>
                                        </p:tgtEl>
                                      </p:cBhvr>
                                    </p:animEffect>
                                    <p:set>
                                      <p:cBhvr>
                                        <p:cTn id="52" dur="1" fill="hold">
                                          <p:stCondLst>
                                            <p:cond delay="499"/>
                                          </p:stCondLst>
                                        </p:cTn>
                                        <p:tgtEl>
                                          <p:spTgt spid="55"/>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56"/>
                                        </p:tgtEl>
                                      </p:cBhvr>
                                    </p:animEffect>
                                    <p:set>
                                      <p:cBhvr>
                                        <p:cTn id="55" dur="1" fill="hold">
                                          <p:stCondLst>
                                            <p:cond delay="499"/>
                                          </p:stCondLst>
                                        </p:cTn>
                                        <p:tgtEl>
                                          <p:spTgt spid="56"/>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22"/>
                                        </p:tgtEl>
                                      </p:cBhvr>
                                    </p:animEffect>
                                    <p:set>
                                      <p:cBhvr>
                                        <p:cTn id="58" dur="1" fill="hold">
                                          <p:stCondLst>
                                            <p:cond delay="499"/>
                                          </p:stCondLst>
                                        </p:cTn>
                                        <p:tgtEl>
                                          <p:spTgt spid="22"/>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24"/>
                                        </p:tgtEl>
                                      </p:cBhvr>
                                    </p:animEffect>
                                    <p:set>
                                      <p:cBhvr>
                                        <p:cTn id="61" dur="1" fill="hold">
                                          <p:stCondLst>
                                            <p:cond delay="499"/>
                                          </p:stCondLst>
                                        </p:cTn>
                                        <p:tgtEl>
                                          <p:spTgt spid="24"/>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25"/>
                                        </p:tgtEl>
                                      </p:cBhvr>
                                    </p:animEffect>
                                    <p:set>
                                      <p:cBhvr>
                                        <p:cTn id="64" dur="1" fill="hold">
                                          <p:stCondLst>
                                            <p:cond delay="499"/>
                                          </p:stCondLst>
                                        </p:cTn>
                                        <p:tgtEl>
                                          <p:spTgt spid="25"/>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27"/>
                                        </p:tgtEl>
                                      </p:cBhvr>
                                    </p:animEffect>
                                    <p:set>
                                      <p:cBhvr>
                                        <p:cTn id="67" dur="1" fill="hold">
                                          <p:stCondLst>
                                            <p:cond delay="499"/>
                                          </p:stCondLst>
                                        </p:cTn>
                                        <p:tgtEl>
                                          <p:spTgt spid="27"/>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28"/>
                                        </p:tgtEl>
                                      </p:cBhvr>
                                    </p:animEffect>
                                    <p:set>
                                      <p:cBhvr>
                                        <p:cTn id="70" dur="1" fill="hold">
                                          <p:stCondLst>
                                            <p:cond delay="499"/>
                                          </p:stCondLst>
                                        </p:cTn>
                                        <p:tgtEl>
                                          <p:spTgt spid="28"/>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29"/>
                                        </p:tgtEl>
                                      </p:cBhvr>
                                    </p:animEffect>
                                    <p:set>
                                      <p:cBhvr>
                                        <p:cTn id="73" dur="1" fill="hold">
                                          <p:stCondLst>
                                            <p:cond delay="499"/>
                                          </p:stCondLst>
                                        </p:cTn>
                                        <p:tgtEl>
                                          <p:spTgt spid="29"/>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31"/>
                                        </p:tgtEl>
                                      </p:cBhvr>
                                    </p:animEffect>
                                    <p:set>
                                      <p:cBhvr>
                                        <p:cTn id="76" dur="1" fill="hold">
                                          <p:stCondLst>
                                            <p:cond delay="499"/>
                                          </p:stCondLst>
                                        </p:cTn>
                                        <p:tgtEl>
                                          <p:spTgt spid="31"/>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grpId="0" nodeType="withEffect">
                                  <p:stCondLst>
                                    <p:cond delay="0"/>
                                  </p:stCondLst>
                                  <p:childTnLst>
                                    <p:animEffect transition="out" filter="fade">
                                      <p:cBhvr>
                                        <p:cTn id="81" dur="500"/>
                                        <p:tgtEl>
                                          <p:spTgt spid="35"/>
                                        </p:tgtEl>
                                      </p:cBhvr>
                                    </p:animEffect>
                                    <p:set>
                                      <p:cBhvr>
                                        <p:cTn id="82" dur="1" fill="hold">
                                          <p:stCondLst>
                                            <p:cond delay="499"/>
                                          </p:stCondLst>
                                        </p:cTn>
                                        <p:tgtEl>
                                          <p:spTgt spid="35"/>
                                        </p:tgtEl>
                                        <p:attrNameLst>
                                          <p:attrName>style.visibility</p:attrName>
                                        </p:attrNameLst>
                                      </p:cBhvr>
                                      <p:to>
                                        <p:strVal val="hidden"/>
                                      </p:to>
                                    </p:set>
                                  </p:childTnLst>
                                </p:cTn>
                              </p:par>
                              <p:par>
                                <p:cTn id="83" presetID="10" presetClass="exit" presetSubtype="0" fill="hold" grpId="0"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par>
                                <p:cTn id="86" presetID="10" presetClass="exit" presetSubtype="0" fill="hold" grpId="0" nodeType="withEffect">
                                  <p:stCondLst>
                                    <p:cond delay="0"/>
                                  </p:stCondLst>
                                  <p:childTnLst>
                                    <p:animEffect transition="out" filter="fade">
                                      <p:cBhvr>
                                        <p:cTn id="87" dur="500"/>
                                        <p:tgtEl>
                                          <p:spTgt spid="7"/>
                                        </p:tgtEl>
                                      </p:cBhvr>
                                    </p:animEffect>
                                    <p:set>
                                      <p:cBhvr>
                                        <p:cTn id="88" dur="1" fill="hold">
                                          <p:stCondLst>
                                            <p:cond delay="499"/>
                                          </p:stCondLst>
                                        </p:cTn>
                                        <p:tgtEl>
                                          <p:spTgt spid="7"/>
                                        </p:tgtEl>
                                        <p:attrNameLst>
                                          <p:attrName>style.visibility</p:attrName>
                                        </p:attrNameLst>
                                      </p:cBhvr>
                                      <p:to>
                                        <p:strVal val="hidden"/>
                                      </p:to>
                                    </p:set>
                                  </p:childTnLst>
                                </p:cTn>
                              </p:par>
                              <p:par>
                                <p:cTn id="89" presetID="10" presetClass="exit" presetSubtype="0" fill="hold" grpId="0" nodeType="withEffect">
                                  <p:stCondLst>
                                    <p:cond delay="0"/>
                                  </p:stCondLst>
                                  <p:childTnLst>
                                    <p:animEffect transition="out" filter="fade">
                                      <p:cBhvr>
                                        <p:cTn id="90" dur="500"/>
                                        <p:tgtEl>
                                          <p:spTgt spid="38"/>
                                        </p:tgtEl>
                                      </p:cBhvr>
                                    </p:animEffect>
                                    <p:set>
                                      <p:cBhvr>
                                        <p:cTn id="91" dur="1" fill="hold">
                                          <p:stCondLst>
                                            <p:cond delay="499"/>
                                          </p:stCondLst>
                                        </p:cTn>
                                        <p:tgtEl>
                                          <p:spTgt spid="38"/>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39"/>
                                        </p:tgtEl>
                                      </p:cBhvr>
                                    </p:animEffect>
                                    <p:set>
                                      <p:cBhvr>
                                        <p:cTn id="94" dur="1" fill="hold">
                                          <p:stCondLst>
                                            <p:cond delay="499"/>
                                          </p:stCondLst>
                                        </p:cTn>
                                        <p:tgtEl>
                                          <p:spTgt spid="39"/>
                                        </p:tgtEl>
                                        <p:attrNameLst>
                                          <p:attrName>style.visibility</p:attrName>
                                        </p:attrNameLst>
                                      </p:cBhvr>
                                      <p:to>
                                        <p:strVal val="hidden"/>
                                      </p:to>
                                    </p:set>
                                  </p:childTnLst>
                                </p:cTn>
                              </p:par>
                              <p:par>
                                <p:cTn id="95" presetID="10" presetClass="exit" presetSubtype="0" fill="hold" grpId="0" nodeType="withEffect">
                                  <p:stCondLst>
                                    <p:cond delay="0"/>
                                  </p:stCondLst>
                                  <p:childTnLst>
                                    <p:animEffect transition="out" filter="fade">
                                      <p:cBhvr>
                                        <p:cTn id="96" dur="500"/>
                                        <p:tgtEl>
                                          <p:spTgt spid="43"/>
                                        </p:tgtEl>
                                      </p:cBhvr>
                                    </p:animEffect>
                                    <p:set>
                                      <p:cBhvr>
                                        <p:cTn id="97" dur="1" fill="hold">
                                          <p:stCondLst>
                                            <p:cond delay="499"/>
                                          </p:stCondLst>
                                        </p:cTn>
                                        <p:tgtEl>
                                          <p:spTgt spid="43"/>
                                        </p:tgtEl>
                                        <p:attrNameLst>
                                          <p:attrName>style.visibility</p:attrName>
                                        </p:attrNameLst>
                                      </p:cBhvr>
                                      <p:to>
                                        <p:strVal val="hidden"/>
                                      </p:to>
                                    </p:set>
                                  </p:childTnLst>
                                </p:cTn>
                              </p:par>
                              <p:par>
                                <p:cTn id="98" presetID="10" presetClass="exit" presetSubtype="0" fill="hold" grpId="0" nodeType="withEffect">
                                  <p:stCondLst>
                                    <p:cond delay="0"/>
                                  </p:stCondLst>
                                  <p:childTnLst>
                                    <p:animEffect transition="out" filter="fade">
                                      <p:cBhvr>
                                        <p:cTn id="99" dur="500"/>
                                        <p:tgtEl>
                                          <p:spTgt spid="42"/>
                                        </p:tgtEl>
                                      </p:cBhvr>
                                    </p:animEffect>
                                    <p:set>
                                      <p:cBhvr>
                                        <p:cTn id="100" dur="1" fill="hold">
                                          <p:stCondLst>
                                            <p:cond delay="499"/>
                                          </p:stCondLst>
                                        </p:cTn>
                                        <p:tgtEl>
                                          <p:spTgt spid="42"/>
                                        </p:tgtEl>
                                        <p:attrNameLst>
                                          <p:attrName>style.visibility</p:attrName>
                                        </p:attrNameLst>
                                      </p:cBhvr>
                                      <p:to>
                                        <p:strVal val="hidden"/>
                                      </p:to>
                                    </p:set>
                                  </p:childTnLst>
                                </p:cTn>
                              </p:par>
                            </p:childTnLst>
                          </p:cTn>
                        </p:par>
                        <p:par>
                          <p:cTn id="101" fill="hold">
                            <p:stCondLst>
                              <p:cond delay="500"/>
                            </p:stCondLst>
                            <p:childTnLst>
                              <p:par>
                                <p:cTn id="102" presetID="10" presetClass="entr" presetSubtype="0" fill="hold" nodeType="afterEffect">
                                  <p:stCondLst>
                                    <p:cond delay="0"/>
                                  </p:stCondLst>
                                  <p:childTnLst>
                                    <p:set>
                                      <p:cBhvr>
                                        <p:cTn id="103" dur="1" fill="hold">
                                          <p:stCondLst>
                                            <p:cond delay="0"/>
                                          </p:stCondLst>
                                        </p:cTn>
                                        <p:tgtEl>
                                          <p:spTgt spid="32">
                                            <p:txEl>
                                              <p:pRg st="4" end="4"/>
                                            </p:txEl>
                                          </p:spTgt>
                                        </p:tgtEl>
                                        <p:attrNameLst>
                                          <p:attrName>style.visibility</p:attrName>
                                        </p:attrNameLst>
                                      </p:cBhvr>
                                      <p:to>
                                        <p:strVal val="visible"/>
                                      </p:to>
                                    </p:set>
                                    <p:animEffect transition="in" filter="fade">
                                      <p:cBhvr>
                                        <p:cTn id="104" dur="500"/>
                                        <p:tgtEl>
                                          <p:spTgt spid="32">
                                            <p:txEl>
                                              <p:pRg st="4" end="4"/>
                                            </p:txEl>
                                          </p:spTgt>
                                        </p:tgtEl>
                                      </p:cBhvr>
                                    </p:animEffect>
                                  </p:childTnLst>
                                </p:cTn>
                              </p:par>
                              <p:par>
                                <p:cTn id="105" presetID="10" presetClass="entr" presetSubtype="0" fill="hold" nodeType="withEffect">
                                  <p:stCondLst>
                                    <p:cond delay="0"/>
                                  </p:stCondLst>
                                  <p:childTnLst>
                                    <p:set>
                                      <p:cBhvr>
                                        <p:cTn id="106" dur="1" fill="hold">
                                          <p:stCondLst>
                                            <p:cond delay="0"/>
                                          </p:stCondLst>
                                        </p:cTn>
                                        <p:tgtEl>
                                          <p:spTgt spid="32">
                                            <p:txEl>
                                              <p:pRg st="5" end="5"/>
                                            </p:txEl>
                                          </p:spTgt>
                                        </p:tgtEl>
                                        <p:attrNameLst>
                                          <p:attrName>style.visibility</p:attrName>
                                        </p:attrNameLst>
                                      </p:cBhvr>
                                      <p:to>
                                        <p:strVal val="visible"/>
                                      </p:to>
                                    </p:set>
                                    <p:animEffect transition="in" filter="fade">
                                      <p:cBhvr>
                                        <p:cTn id="107" dur="500"/>
                                        <p:tgtEl>
                                          <p:spTgt spid="32">
                                            <p:txEl>
                                              <p:pRg st="5" end="5"/>
                                            </p:txEl>
                                          </p:spTgt>
                                        </p:tgtEl>
                                      </p:cBhvr>
                                    </p:animEffect>
                                  </p:childTnLst>
                                </p:cTn>
                              </p:par>
                              <p:par>
                                <p:cTn id="108" presetID="10" presetClass="entr" presetSubtype="0" fill="hold" nodeType="withEffect">
                                  <p:stCondLst>
                                    <p:cond delay="0"/>
                                  </p:stCondLst>
                                  <p:childTnLst>
                                    <p:set>
                                      <p:cBhvr>
                                        <p:cTn id="109" dur="1" fill="hold">
                                          <p:stCondLst>
                                            <p:cond delay="0"/>
                                          </p:stCondLst>
                                        </p:cTn>
                                        <p:tgtEl>
                                          <p:spTgt spid="32">
                                            <p:txEl>
                                              <p:pRg st="6" end="6"/>
                                            </p:txEl>
                                          </p:spTgt>
                                        </p:tgtEl>
                                        <p:attrNameLst>
                                          <p:attrName>style.visibility</p:attrName>
                                        </p:attrNameLst>
                                      </p:cBhvr>
                                      <p:to>
                                        <p:strVal val="visible"/>
                                      </p:to>
                                    </p:set>
                                    <p:animEffect transition="in" filter="fade">
                                      <p:cBhvr>
                                        <p:cTn id="110" dur="500"/>
                                        <p:tgtEl>
                                          <p:spTgt spid="32">
                                            <p:txEl>
                                              <p:pRg st="6" end="6"/>
                                            </p:txEl>
                                          </p:spTgt>
                                        </p:tgtEl>
                                      </p:cBhvr>
                                    </p:animEffect>
                                  </p:childTnLst>
                                </p:cTn>
                              </p:par>
                              <p:par>
                                <p:cTn id="111" presetID="10" presetClass="entr" presetSubtype="0" fill="hold" nodeType="withEffect">
                                  <p:stCondLst>
                                    <p:cond delay="0"/>
                                  </p:stCondLst>
                                  <p:childTnLst>
                                    <p:set>
                                      <p:cBhvr>
                                        <p:cTn id="112" dur="1" fill="hold">
                                          <p:stCondLst>
                                            <p:cond delay="0"/>
                                          </p:stCondLst>
                                        </p:cTn>
                                        <p:tgtEl>
                                          <p:spTgt spid="32">
                                            <p:txEl>
                                              <p:pRg st="7" end="7"/>
                                            </p:txEl>
                                          </p:spTgt>
                                        </p:tgtEl>
                                        <p:attrNameLst>
                                          <p:attrName>style.visibility</p:attrName>
                                        </p:attrNameLst>
                                      </p:cBhvr>
                                      <p:to>
                                        <p:strVal val="visible"/>
                                      </p:to>
                                    </p:set>
                                    <p:animEffect transition="in" filter="fade">
                                      <p:cBhvr>
                                        <p:cTn id="113" dur="500"/>
                                        <p:tgtEl>
                                          <p:spTgt spid="32">
                                            <p:txEl>
                                              <p:pRg st="7" end="7"/>
                                            </p:txEl>
                                          </p:spTgt>
                                        </p:tgtEl>
                                      </p:cBhvr>
                                    </p:animEffect>
                                  </p:childTnLst>
                                </p:cTn>
                              </p:par>
                              <p:par>
                                <p:cTn id="114" presetID="10" presetClass="entr" presetSubtype="0" fill="hold" nodeType="withEffect">
                                  <p:stCondLst>
                                    <p:cond delay="0"/>
                                  </p:stCondLst>
                                  <p:childTnLst>
                                    <p:set>
                                      <p:cBhvr>
                                        <p:cTn id="115" dur="1" fill="hold">
                                          <p:stCondLst>
                                            <p:cond delay="0"/>
                                          </p:stCondLst>
                                        </p:cTn>
                                        <p:tgtEl>
                                          <p:spTgt spid="32">
                                            <p:txEl>
                                              <p:pRg st="8" end="8"/>
                                            </p:txEl>
                                          </p:spTgt>
                                        </p:tgtEl>
                                        <p:attrNameLst>
                                          <p:attrName>style.visibility</p:attrName>
                                        </p:attrNameLst>
                                      </p:cBhvr>
                                      <p:to>
                                        <p:strVal val="visible"/>
                                      </p:to>
                                    </p:set>
                                    <p:animEffect transition="in" filter="fade">
                                      <p:cBhvr>
                                        <p:cTn id="116" dur="500"/>
                                        <p:tgtEl>
                                          <p:spTgt spid="3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9" grpId="0"/>
      <p:bldP spid="56" grpId="0" animBg="1"/>
      <p:bldP spid="22" grpId="0"/>
      <p:bldP spid="24" grpId="0"/>
      <p:bldP spid="25" grpId="0"/>
      <p:bldP spid="29" grpId="0"/>
      <p:bldP spid="31" grpId="0"/>
      <p:bldP spid="34" grpId="0"/>
      <p:bldP spid="35" grpId="0"/>
      <p:bldP spid="36" grpId="0"/>
      <p:bldP spid="7" grpId="0" animBg="1"/>
      <p:bldP spid="38" grpId="0" animBg="1"/>
      <p:bldP spid="39" grpId="0" animBg="1"/>
      <p:bldP spid="42" grpId="0"/>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11560" y="2204864"/>
            <a:ext cx="8532439" cy="3949874"/>
          </a:xfrm>
        </p:spPr>
        <p:txBody>
          <a:bodyPr/>
          <a:lstStyle/>
          <a:p>
            <a:pPr marL="0" indent="0" algn="ctr">
              <a:buNone/>
            </a:pPr>
            <a:r>
              <a:rPr lang="de-DE" sz="3600" dirty="0" smtClean="0">
                <a:latin typeface="+mj-lt"/>
              </a:rPr>
              <a:t>Mieterhöhung entsprechend den Modernisierungskosten (§ 559 BGB)</a:t>
            </a:r>
          </a:p>
          <a:p>
            <a:pPr marL="0" indent="0" algn="ctr">
              <a:buNone/>
            </a:pPr>
            <a:endParaRPr lang="de-DE" sz="3600" dirty="0">
              <a:latin typeface="+mj-lt"/>
            </a:endParaRPr>
          </a:p>
          <a:p>
            <a:pPr marL="0" indent="0" algn="ctr">
              <a:buNone/>
            </a:pPr>
            <a:endParaRPr lang="de-DE" sz="3600" dirty="0" smtClean="0">
              <a:latin typeface="+mj-lt"/>
            </a:endParaRPr>
          </a:p>
          <a:p>
            <a:pPr marL="0" indent="0" algn="ctr">
              <a:buNone/>
            </a:pPr>
            <a:endParaRPr lang="de-DE" sz="3600" dirty="0">
              <a:latin typeface="+mj-lt"/>
            </a:endParaRPr>
          </a:p>
          <a:p>
            <a:pPr marL="0" indent="0" algn="ctr">
              <a:buNone/>
            </a:pPr>
            <a:r>
              <a:rPr lang="de-DE" sz="3600" dirty="0" smtClean="0">
                <a:latin typeface="+mj-lt"/>
              </a:rPr>
              <a:t>(Alternative b., Variante 1)</a:t>
            </a:r>
            <a:endParaRPr lang="de-DE" sz="3600" dirty="0">
              <a:latin typeface="+mj-lt"/>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3144" y="749299"/>
            <a:ext cx="1555270" cy="395939"/>
          </a:xfrm>
          <a:prstGeom prst="rect">
            <a:avLst/>
          </a:prstGeom>
        </p:spPr>
      </p:pic>
      <p:pic>
        <p:nvPicPr>
          <p:cNvPr id="5" name="Picture 12" descr="RGB_2c"/>
          <p:cNvPicPr>
            <a:picLocks noChangeAspect="1" noChangeArrowheads="1"/>
          </p:cNvPicPr>
          <p:nvPr/>
        </p:nvPicPr>
        <p:blipFill>
          <a:blip r:embed="rId3"/>
          <a:srcRect/>
          <a:stretch>
            <a:fillRect/>
          </a:stretch>
        </p:blipFill>
        <p:spPr bwMode="auto">
          <a:xfrm>
            <a:off x="7333143" y="333375"/>
            <a:ext cx="1555270" cy="301625"/>
          </a:xfrm>
          <a:prstGeom prst="rect">
            <a:avLst/>
          </a:prstGeom>
          <a:noFill/>
          <a:ln w="9525">
            <a:noFill/>
            <a:miter lim="800000"/>
            <a:headEnd/>
            <a:tailEnd/>
          </a:ln>
        </p:spPr>
      </p:pic>
    </p:spTree>
    <p:extLst>
      <p:ext uri="{BB962C8B-B14F-4D97-AF65-F5344CB8AC3E}">
        <p14:creationId xmlns:p14="http://schemas.microsoft.com/office/powerpoint/2010/main" val="3849459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1331913" y="196850"/>
            <a:ext cx="6338340" cy="568325"/>
          </a:xfrm>
        </p:spPr>
        <p:txBody>
          <a:bodyPr/>
          <a:lstStyle/>
          <a:p>
            <a:r>
              <a:rPr lang="de-DE" sz="2400" dirty="0">
                <a:solidFill>
                  <a:srgbClr val="000000"/>
                </a:solidFill>
              </a:rPr>
              <a:t>Abschöpfung über Mieterhöhung</a:t>
            </a:r>
            <a:endParaRPr lang="de-DE" sz="2800" dirty="0"/>
          </a:p>
        </p:txBody>
      </p:sp>
      <p:cxnSp>
        <p:nvCxnSpPr>
          <p:cNvPr id="4" name="Gerade Verbindung mit Pfeil 3"/>
          <p:cNvCxnSpPr/>
          <p:nvPr/>
        </p:nvCxnSpPr>
        <p:spPr>
          <a:xfrm>
            <a:off x="2317573" y="5500806"/>
            <a:ext cx="6156000" cy="1"/>
          </a:xfrm>
          <a:prstGeom prst="straightConnector1">
            <a:avLst/>
          </a:prstGeom>
          <a:noFill/>
          <a:ln w="25400" cap="flat" cmpd="sng" algn="ctr">
            <a:solidFill>
              <a:sysClr val="windowText" lastClr="000000"/>
            </a:solidFill>
            <a:prstDash val="solid"/>
            <a:miter lim="800000"/>
            <a:tailEnd type="arrow" w="lg" len="lg"/>
          </a:ln>
          <a:effectLst/>
        </p:spPr>
      </p:cxnSp>
      <p:cxnSp>
        <p:nvCxnSpPr>
          <p:cNvPr id="5" name="Gerade Verbindung mit Pfeil 4"/>
          <p:cNvCxnSpPr/>
          <p:nvPr/>
        </p:nvCxnSpPr>
        <p:spPr>
          <a:xfrm flipV="1">
            <a:off x="2306300" y="1473218"/>
            <a:ext cx="0" cy="4039456"/>
          </a:xfrm>
          <a:prstGeom prst="straightConnector1">
            <a:avLst/>
          </a:prstGeom>
          <a:noFill/>
          <a:ln w="25400" cap="flat" cmpd="sng" algn="ctr">
            <a:solidFill>
              <a:sysClr val="windowText" lastClr="000000"/>
            </a:solidFill>
            <a:prstDash val="solid"/>
            <a:miter lim="800000"/>
            <a:tailEnd type="arrow" w="lg" len="lg"/>
          </a:ln>
          <a:effectLst/>
        </p:spPr>
      </p:cxnSp>
      <p:cxnSp>
        <p:nvCxnSpPr>
          <p:cNvPr id="6" name="Gerader Verbinder 5"/>
          <p:cNvCxnSpPr/>
          <p:nvPr/>
        </p:nvCxnSpPr>
        <p:spPr>
          <a:xfrm flipH="1">
            <a:off x="2182189" y="4420806"/>
            <a:ext cx="124111" cy="0"/>
          </a:xfrm>
          <a:prstGeom prst="line">
            <a:avLst/>
          </a:prstGeom>
          <a:noFill/>
          <a:ln w="6350" cap="flat" cmpd="sng" algn="ctr">
            <a:solidFill>
              <a:sysClr val="windowText" lastClr="000000"/>
            </a:solidFill>
            <a:prstDash val="solid"/>
            <a:miter lim="800000"/>
          </a:ln>
          <a:effectLst/>
        </p:spPr>
      </p:cxnSp>
      <p:cxnSp>
        <p:nvCxnSpPr>
          <p:cNvPr id="7" name="Gerader Verbinder 6"/>
          <p:cNvCxnSpPr/>
          <p:nvPr/>
        </p:nvCxnSpPr>
        <p:spPr>
          <a:xfrm rot="5400000" flipH="1">
            <a:off x="3093976" y="5572950"/>
            <a:ext cx="124111" cy="0"/>
          </a:xfrm>
          <a:prstGeom prst="line">
            <a:avLst/>
          </a:prstGeom>
          <a:noFill/>
          <a:ln w="6350" cap="flat" cmpd="sng" algn="ctr">
            <a:solidFill>
              <a:sysClr val="windowText" lastClr="000000"/>
            </a:solidFill>
            <a:prstDash val="solid"/>
            <a:miter lim="800000"/>
          </a:ln>
          <a:effectLst/>
        </p:spPr>
      </p:cxnSp>
      <p:cxnSp>
        <p:nvCxnSpPr>
          <p:cNvPr id="8" name="Gerader Verbinder 7"/>
          <p:cNvCxnSpPr/>
          <p:nvPr/>
        </p:nvCxnSpPr>
        <p:spPr>
          <a:xfrm rot="5400000" flipH="1">
            <a:off x="7362265" y="5576744"/>
            <a:ext cx="124111" cy="0"/>
          </a:xfrm>
          <a:prstGeom prst="line">
            <a:avLst/>
          </a:prstGeom>
          <a:noFill/>
          <a:ln w="6350" cap="flat" cmpd="sng" algn="ctr">
            <a:solidFill>
              <a:sysClr val="windowText" lastClr="000000"/>
            </a:solidFill>
            <a:prstDash val="solid"/>
            <a:miter lim="800000"/>
          </a:ln>
          <a:effectLst/>
        </p:spPr>
      </p:cxnSp>
      <p:cxnSp>
        <p:nvCxnSpPr>
          <p:cNvPr id="9" name="Gerader Verbinder 8"/>
          <p:cNvCxnSpPr/>
          <p:nvPr/>
        </p:nvCxnSpPr>
        <p:spPr>
          <a:xfrm rot="5400000" flipH="1">
            <a:off x="2616194" y="4960806"/>
            <a:ext cx="1080000" cy="0"/>
          </a:xfrm>
          <a:prstGeom prst="line">
            <a:avLst/>
          </a:prstGeom>
          <a:noFill/>
          <a:ln w="6350" cap="flat" cmpd="sng" algn="ctr">
            <a:solidFill>
              <a:sysClr val="windowText" lastClr="000000"/>
            </a:solidFill>
            <a:prstDash val="dash"/>
            <a:miter lim="800000"/>
          </a:ln>
          <a:effectLst/>
        </p:spPr>
      </p:cxnSp>
      <p:cxnSp>
        <p:nvCxnSpPr>
          <p:cNvPr id="10" name="Gerader Verbinder 9"/>
          <p:cNvCxnSpPr/>
          <p:nvPr/>
        </p:nvCxnSpPr>
        <p:spPr>
          <a:xfrm rot="10800000" flipV="1">
            <a:off x="2311244" y="4420806"/>
            <a:ext cx="864000" cy="0"/>
          </a:xfrm>
          <a:prstGeom prst="line">
            <a:avLst/>
          </a:prstGeom>
          <a:noFill/>
          <a:ln w="6350" cap="flat" cmpd="sng" algn="ctr">
            <a:solidFill>
              <a:sysClr val="windowText" lastClr="000000"/>
            </a:solidFill>
            <a:prstDash val="dash"/>
            <a:miter lim="800000"/>
          </a:ln>
          <a:effectLst/>
        </p:spPr>
      </p:cxnSp>
      <p:cxnSp>
        <p:nvCxnSpPr>
          <p:cNvPr id="11" name="Gerader Verbinder 10"/>
          <p:cNvCxnSpPr/>
          <p:nvPr/>
        </p:nvCxnSpPr>
        <p:spPr>
          <a:xfrm rot="5400000" flipH="1">
            <a:off x="6200320" y="4294542"/>
            <a:ext cx="2448000" cy="0"/>
          </a:xfrm>
          <a:prstGeom prst="line">
            <a:avLst/>
          </a:prstGeom>
          <a:noFill/>
          <a:ln w="6350" cap="flat" cmpd="sng" algn="ctr">
            <a:solidFill>
              <a:sysClr val="windowText" lastClr="000000"/>
            </a:solidFill>
            <a:prstDash val="dash"/>
            <a:miter lim="800000"/>
          </a:ln>
          <a:effectLst/>
        </p:spPr>
      </p:cxnSp>
      <mc:AlternateContent xmlns:mc="http://schemas.openxmlformats.org/markup-compatibility/2006" xmlns:a14="http://schemas.microsoft.com/office/drawing/2010/main">
        <mc:Choice Requires="a14">
          <p:sp>
            <p:nvSpPr>
              <p:cNvPr id="12" name="Textfeld 11"/>
              <p:cNvSpPr txBox="1"/>
              <p:nvPr/>
            </p:nvSpPr>
            <p:spPr>
              <a:xfrm>
                <a:off x="2977429" y="5675820"/>
                <a:ext cx="37702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prstClr val="black"/>
                          </a:solidFill>
                          <a:effectLst/>
                          <a:uLnTx/>
                          <a:uFillTx/>
                          <a:latin typeface="Cambria Math" panose="02040503050406030204" pitchFamily="18" charset="0"/>
                        </a:rPr>
                        <m:t>0</m:t>
                      </m:r>
                    </m:oMath>
                  </m:oMathPara>
                </a14:m>
                <a:endParaRPr kumimoji="0" lang="en-US" sz="1800" b="0" i="0" u="none" strike="noStrike" kern="0" cap="none" spc="0" normalizeH="0" baseline="0" noProof="0" dirty="0" smtClean="0">
                  <a:ln>
                    <a:noFill/>
                  </a:ln>
                  <a:solidFill>
                    <a:prstClr val="black"/>
                  </a:solidFill>
                  <a:effectLst/>
                  <a:uLnTx/>
                  <a:uFillTx/>
                </a:endParaRPr>
              </a:p>
            </p:txBody>
          </p:sp>
        </mc:Choice>
        <mc:Fallback xmlns="">
          <p:sp>
            <p:nvSpPr>
              <p:cNvPr id="12" name="Textfeld 11"/>
              <p:cNvSpPr txBox="1">
                <a:spLocks noRot="1" noChangeAspect="1" noMove="1" noResize="1" noEditPoints="1" noAdjustHandles="1" noChangeArrowheads="1" noChangeShapeType="1" noTextEdit="1"/>
              </p:cNvSpPr>
              <p:nvPr/>
            </p:nvSpPr>
            <p:spPr>
              <a:xfrm>
                <a:off x="2977429" y="5675820"/>
                <a:ext cx="377026" cy="369332"/>
              </a:xfrm>
              <a:prstGeom prst="rect">
                <a:avLst/>
              </a:prstGeom>
              <a:blipFill rotWithShape="0">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Textfeld 12"/>
              <p:cNvSpPr txBox="1"/>
              <p:nvPr/>
            </p:nvSpPr>
            <p:spPr>
              <a:xfrm>
                <a:off x="7227503" y="5675820"/>
                <a:ext cx="44275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prstClr val="black"/>
                              </a:solidFill>
                              <a:effectLst/>
                              <a:uLnTx/>
                              <a:uFillTx/>
                              <a:latin typeface="Cambria Math" panose="02040503050406030204" pitchFamily="18" charset="0"/>
                            </a:rPr>
                            <m:t>𝑡</m:t>
                          </m:r>
                        </m:e>
                        <m:sub>
                          <m:r>
                            <a:rPr kumimoji="0" lang="en-US" sz="1800" b="0" i="1" u="none" strike="noStrike" kern="0" cap="none" spc="0" normalizeH="0" baseline="0" noProof="0" smtClean="0">
                              <a:ln>
                                <a:noFill/>
                              </a:ln>
                              <a:solidFill>
                                <a:prstClr val="black"/>
                              </a:solidFill>
                              <a:effectLst/>
                              <a:uLnTx/>
                              <a:uFillTx/>
                              <a:latin typeface="Cambria Math" panose="02040503050406030204" pitchFamily="18" charset="0"/>
                            </a:rPr>
                            <m:t>𝑒</m:t>
                          </m:r>
                        </m:sub>
                      </m:sSub>
                    </m:oMath>
                  </m:oMathPara>
                </a14:m>
                <a:endParaRPr kumimoji="0" lang="en-US" sz="1800" b="0" i="0" u="none" strike="noStrike" kern="0" cap="none" spc="0" normalizeH="0" baseline="0" noProof="0" dirty="0" smtClean="0">
                  <a:ln>
                    <a:noFill/>
                  </a:ln>
                  <a:solidFill>
                    <a:prstClr val="black"/>
                  </a:solidFill>
                  <a:effectLst/>
                  <a:uLnTx/>
                  <a:uFillTx/>
                </a:endParaRPr>
              </a:p>
            </p:txBody>
          </p:sp>
        </mc:Choice>
        <mc:Fallback xmlns="">
          <p:sp>
            <p:nvSpPr>
              <p:cNvPr id="13" name="Textfeld 12"/>
              <p:cNvSpPr txBox="1">
                <a:spLocks noRot="1" noChangeAspect="1" noMove="1" noResize="1" noEditPoints="1" noAdjustHandles="1" noChangeArrowheads="1" noChangeShapeType="1" noTextEdit="1"/>
              </p:cNvSpPr>
              <p:nvPr/>
            </p:nvSpPr>
            <p:spPr>
              <a:xfrm>
                <a:off x="7227503" y="5675820"/>
                <a:ext cx="442750" cy="369332"/>
              </a:xfrm>
              <a:prstGeom prst="rect">
                <a:avLst/>
              </a:prstGeom>
              <a:blipFill rotWithShape="0">
                <a:blip r:embed="rId4"/>
                <a:stretch>
                  <a:fillRect/>
                </a:stretch>
              </a:blipFill>
            </p:spPr>
            <p:txBody>
              <a:bodyPr/>
              <a:lstStyle/>
              <a:p>
                <a:r>
                  <a:rPr lang="de-DE">
                    <a:noFill/>
                  </a:rPr>
                  <a:t> </a:t>
                </a:r>
              </a:p>
            </p:txBody>
          </p:sp>
        </mc:Fallback>
      </mc:AlternateContent>
      <p:sp>
        <p:nvSpPr>
          <p:cNvPr id="14" name="Textfeld 13"/>
          <p:cNvSpPr txBox="1"/>
          <p:nvPr/>
        </p:nvSpPr>
        <p:spPr>
          <a:xfrm>
            <a:off x="769772" y="4103002"/>
            <a:ext cx="1390124"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kern="0" noProof="0" dirty="0" smtClean="0">
                <a:solidFill>
                  <a:prstClr val="black"/>
                </a:solidFill>
              </a:rPr>
              <a:t>Anfängliche</a:t>
            </a:r>
            <a:endParaRPr lang="de-DE" kern="0" dirty="0" smtClean="0">
              <a:solidFill>
                <a:prstClr val="black"/>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noProof="0" dirty="0" smtClean="0">
                <a:solidFill>
                  <a:prstClr val="black"/>
                </a:solidFill>
              </a:rPr>
              <a:t>Miete</a:t>
            </a:r>
            <a:endParaRPr kumimoji="0" lang="de-DE" sz="1800" b="0" i="0" u="none" strike="noStrike" kern="0" cap="none" spc="0" normalizeH="0" baseline="0" noProof="0" dirty="0" smtClean="0">
              <a:ln>
                <a:noFill/>
              </a:ln>
              <a:solidFill>
                <a:prstClr val="black"/>
              </a:solidFill>
              <a:effectLst/>
              <a:uLnTx/>
              <a:uFillTx/>
            </a:endParaRPr>
          </a:p>
        </p:txBody>
      </p:sp>
      <p:cxnSp>
        <p:nvCxnSpPr>
          <p:cNvPr id="15" name="Gerader Verbinder 14"/>
          <p:cNvCxnSpPr/>
          <p:nvPr/>
        </p:nvCxnSpPr>
        <p:spPr>
          <a:xfrm rot="5400000" flipH="1">
            <a:off x="2490194" y="3740106"/>
            <a:ext cx="1332000" cy="0"/>
          </a:xfrm>
          <a:prstGeom prst="line">
            <a:avLst/>
          </a:prstGeom>
          <a:noFill/>
          <a:ln w="6350" cap="flat" cmpd="sng" algn="ctr">
            <a:solidFill>
              <a:srgbClr val="70AD47"/>
            </a:solidFill>
            <a:prstDash val="sysDot"/>
            <a:miter lim="800000"/>
          </a:ln>
          <a:effectLst/>
        </p:spPr>
      </p:cxnSp>
      <p:cxnSp>
        <p:nvCxnSpPr>
          <p:cNvPr id="16" name="Gerader Verbinder 15"/>
          <p:cNvCxnSpPr/>
          <p:nvPr/>
        </p:nvCxnSpPr>
        <p:spPr>
          <a:xfrm rot="10800000" flipH="1">
            <a:off x="3166291" y="3051492"/>
            <a:ext cx="4248000" cy="0"/>
          </a:xfrm>
          <a:prstGeom prst="line">
            <a:avLst/>
          </a:prstGeom>
          <a:noFill/>
          <a:ln w="25400" cap="flat" cmpd="sng" algn="ctr">
            <a:solidFill>
              <a:srgbClr val="70AD47"/>
            </a:solidFill>
            <a:prstDash val="solid"/>
            <a:miter lim="800000"/>
          </a:ln>
          <a:effectLst/>
        </p:spPr>
      </p:cxnSp>
      <p:sp>
        <p:nvSpPr>
          <p:cNvPr id="17" name="Bogen 16"/>
          <p:cNvSpPr/>
          <p:nvPr/>
        </p:nvSpPr>
        <p:spPr>
          <a:xfrm flipV="1">
            <a:off x="-4433027" y="-1981200"/>
            <a:ext cx="12961105" cy="6441924"/>
          </a:xfrm>
          <a:prstGeom prst="arc">
            <a:avLst>
              <a:gd name="adj1" fmla="val 20482424"/>
              <a:gd name="adj2" fmla="val 20793573"/>
            </a:avLst>
          </a:prstGeom>
          <a:noFill/>
          <a:ln w="254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cxnSp>
        <p:nvCxnSpPr>
          <p:cNvPr id="18" name="Gerader Verbinder 17"/>
          <p:cNvCxnSpPr/>
          <p:nvPr/>
        </p:nvCxnSpPr>
        <p:spPr>
          <a:xfrm rot="8700000" flipH="1">
            <a:off x="3097599" y="3254589"/>
            <a:ext cx="648000" cy="0"/>
          </a:xfrm>
          <a:prstGeom prst="line">
            <a:avLst/>
          </a:prstGeom>
          <a:noFill/>
          <a:ln w="12700" cap="flat" cmpd="sng" algn="ctr">
            <a:solidFill>
              <a:srgbClr val="70AD47"/>
            </a:solidFill>
            <a:prstDash val="solid"/>
            <a:miter lim="800000"/>
          </a:ln>
          <a:effectLst/>
        </p:spPr>
      </p:cxnSp>
      <p:cxnSp>
        <p:nvCxnSpPr>
          <p:cNvPr id="19" name="Gerader Verbinder 18"/>
          <p:cNvCxnSpPr/>
          <p:nvPr/>
        </p:nvCxnSpPr>
        <p:spPr>
          <a:xfrm rot="8700000" flipH="1">
            <a:off x="3055271" y="3363795"/>
            <a:ext cx="1044000" cy="0"/>
          </a:xfrm>
          <a:prstGeom prst="line">
            <a:avLst/>
          </a:prstGeom>
          <a:noFill/>
          <a:ln w="12700" cap="flat" cmpd="sng" algn="ctr">
            <a:solidFill>
              <a:srgbClr val="70AD47"/>
            </a:solidFill>
            <a:prstDash val="solid"/>
            <a:miter lim="800000"/>
          </a:ln>
          <a:effectLst/>
        </p:spPr>
      </p:cxnSp>
      <p:cxnSp>
        <p:nvCxnSpPr>
          <p:cNvPr id="20" name="Gerader Verbinder 19"/>
          <p:cNvCxnSpPr/>
          <p:nvPr/>
        </p:nvCxnSpPr>
        <p:spPr>
          <a:xfrm rot="8700000" flipH="1">
            <a:off x="3028348" y="3478159"/>
            <a:ext cx="1458000" cy="0"/>
          </a:xfrm>
          <a:prstGeom prst="line">
            <a:avLst/>
          </a:prstGeom>
          <a:noFill/>
          <a:ln w="12700" cap="flat" cmpd="sng" algn="ctr">
            <a:solidFill>
              <a:srgbClr val="70AD47"/>
            </a:solidFill>
            <a:prstDash val="solid"/>
            <a:miter lim="800000"/>
          </a:ln>
          <a:effectLst/>
        </p:spPr>
      </p:cxnSp>
      <p:cxnSp>
        <p:nvCxnSpPr>
          <p:cNvPr id="21" name="Gerader Verbinder 20"/>
          <p:cNvCxnSpPr/>
          <p:nvPr/>
        </p:nvCxnSpPr>
        <p:spPr>
          <a:xfrm rot="8700000" flipH="1">
            <a:off x="2983217" y="3600478"/>
            <a:ext cx="1908000" cy="0"/>
          </a:xfrm>
          <a:prstGeom prst="line">
            <a:avLst/>
          </a:prstGeom>
          <a:noFill/>
          <a:ln w="12700" cap="flat" cmpd="sng" algn="ctr">
            <a:solidFill>
              <a:srgbClr val="70AD47"/>
            </a:solidFill>
            <a:prstDash val="solid"/>
            <a:miter lim="800000"/>
          </a:ln>
          <a:effectLst/>
        </p:spPr>
      </p:cxnSp>
      <p:cxnSp>
        <p:nvCxnSpPr>
          <p:cNvPr id="22" name="Gerader Verbinder 21"/>
          <p:cNvCxnSpPr/>
          <p:nvPr/>
        </p:nvCxnSpPr>
        <p:spPr>
          <a:xfrm rot="8700000" flipH="1">
            <a:off x="2943929" y="3724974"/>
            <a:ext cx="2304000" cy="0"/>
          </a:xfrm>
          <a:prstGeom prst="line">
            <a:avLst/>
          </a:prstGeom>
          <a:noFill/>
          <a:ln w="12700" cap="flat" cmpd="sng" algn="ctr">
            <a:solidFill>
              <a:srgbClr val="70AD47"/>
            </a:solidFill>
            <a:prstDash val="solid"/>
            <a:miter lim="800000"/>
          </a:ln>
          <a:effectLst/>
        </p:spPr>
      </p:cxnSp>
      <p:cxnSp>
        <p:nvCxnSpPr>
          <p:cNvPr id="23" name="Gerader Verbinder 22"/>
          <p:cNvCxnSpPr/>
          <p:nvPr/>
        </p:nvCxnSpPr>
        <p:spPr>
          <a:xfrm rot="8700000" flipH="1">
            <a:off x="3203584" y="3723842"/>
            <a:ext cx="2376000" cy="0"/>
          </a:xfrm>
          <a:prstGeom prst="line">
            <a:avLst/>
          </a:prstGeom>
          <a:noFill/>
          <a:ln w="12700" cap="flat" cmpd="sng" algn="ctr">
            <a:solidFill>
              <a:srgbClr val="70AD47"/>
            </a:solidFill>
            <a:prstDash val="solid"/>
            <a:miter lim="800000"/>
          </a:ln>
          <a:effectLst/>
        </p:spPr>
      </p:cxnSp>
      <p:cxnSp>
        <p:nvCxnSpPr>
          <p:cNvPr id="24" name="Gerader Verbinder 23"/>
          <p:cNvCxnSpPr/>
          <p:nvPr/>
        </p:nvCxnSpPr>
        <p:spPr>
          <a:xfrm rot="8700000" flipH="1">
            <a:off x="3618610" y="3708559"/>
            <a:ext cx="2268000" cy="0"/>
          </a:xfrm>
          <a:prstGeom prst="line">
            <a:avLst/>
          </a:prstGeom>
          <a:noFill/>
          <a:ln w="12700" cap="flat" cmpd="sng" algn="ctr">
            <a:solidFill>
              <a:srgbClr val="70AD47"/>
            </a:solidFill>
            <a:prstDash val="solid"/>
            <a:miter lim="800000"/>
          </a:ln>
          <a:effectLst/>
        </p:spPr>
      </p:cxnSp>
      <p:cxnSp>
        <p:nvCxnSpPr>
          <p:cNvPr id="25" name="Gerader Verbinder 24"/>
          <p:cNvCxnSpPr/>
          <p:nvPr/>
        </p:nvCxnSpPr>
        <p:spPr>
          <a:xfrm rot="8700000" flipH="1">
            <a:off x="4081233" y="3671845"/>
            <a:ext cx="2160000" cy="0"/>
          </a:xfrm>
          <a:prstGeom prst="line">
            <a:avLst/>
          </a:prstGeom>
          <a:noFill/>
          <a:ln w="12700" cap="flat" cmpd="sng" algn="ctr">
            <a:solidFill>
              <a:srgbClr val="70AD47"/>
            </a:solidFill>
            <a:prstDash val="solid"/>
            <a:miter lim="800000"/>
          </a:ln>
          <a:effectLst/>
        </p:spPr>
      </p:cxnSp>
      <p:cxnSp>
        <p:nvCxnSpPr>
          <p:cNvPr id="26" name="Gerader Verbinder 25"/>
          <p:cNvCxnSpPr/>
          <p:nvPr/>
        </p:nvCxnSpPr>
        <p:spPr>
          <a:xfrm rot="8700000" flipH="1">
            <a:off x="4623386" y="3615641"/>
            <a:ext cx="1944000" cy="0"/>
          </a:xfrm>
          <a:prstGeom prst="line">
            <a:avLst/>
          </a:prstGeom>
          <a:noFill/>
          <a:ln w="12700" cap="flat" cmpd="sng" algn="ctr">
            <a:solidFill>
              <a:srgbClr val="70AD47"/>
            </a:solidFill>
            <a:prstDash val="solid"/>
            <a:miter lim="800000"/>
          </a:ln>
          <a:effectLst/>
        </p:spPr>
      </p:cxnSp>
      <p:cxnSp>
        <p:nvCxnSpPr>
          <p:cNvPr id="27" name="Gerader Verbinder 26"/>
          <p:cNvCxnSpPr/>
          <p:nvPr/>
        </p:nvCxnSpPr>
        <p:spPr>
          <a:xfrm rot="8700000" flipH="1">
            <a:off x="5181918" y="3548586"/>
            <a:ext cx="1728000" cy="0"/>
          </a:xfrm>
          <a:prstGeom prst="line">
            <a:avLst/>
          </a:prstGeom>
          <a:noFill/>
          <a:ln w="12700" cap="flat" cmpd="sng" algn="ctr">
            <a:solidFill>
              <a:srgbClr val="70AD47"/>
            </a:solidFill>
            <a:prstDash val="solid"/>
            <a:miter lim="800000"/>
          </a:ln>
          <a:effectLst/>
        </p:spPr>
      </p:cxnSp>
      <p:cxnSp>
        <p:nvCxnSpPr>
          <p:cNvPr id="28" name="Gerader Verbinder 27"/>
          <p:cNvCxnSpPr/>
          <p:nvPr/>
        </p:nvCxnSpPr>
        <p:spPr>
          <a:xfrm rot="8700000" flipH="1">
            <a:off x="5946935" y="3420618"/>
            <a:ext cx="1296000" cy="0"/>
          </a:xfrm>
          <a:prstGeom prst="line">
            <a:avLst/>
          </a:prstGeom>
          <a:noFill/>
          <a:ln w="12700" cap="flat" cmpd="sng" algn="ctr">
            <a:solidFill>
              <a:srgbClr val="70AD47"/>
            </a:solidFill>
            <a:prstDash val="solid"/>
            <a:miter lim="800000"/>
          </a:ln>
          <a:effectLst/>
        </p:spPr>
      </p:cxnSp>
      <p:cxnSp>
        <p:nvCxnSpPr>
          <p:cNvPr id="29" name="Gerader Verbinder 28"/>
          <p:cNvCxnSpPr/>
          <p:nvPr/>
        </p:nvCxnSpPr>
        <p:spPr>
          <a:xfrm rot="8700000" flipH="1">
            <a:off x="3133215" y="3128836"/>
            <a:ext cx="288000" cy="0"/>
          </a:xfrm>
          <a:prstGeom prst="line">
            <a:avLst/>
          </a:prstGeom>
          <a:noFill/>
          <a:ln w="12700" cap="flat" cmpd="sng" algn="ctr">
            <a:solidFill>
              <a:srgbClr val="70AD47"/>
            </a:solidFill>
            <a:prstDash val="solid"/>
            <a:miter lim="800000"/>
          </a:ln>
          <a:effectLst/>
        </p:spPr>
      </p:cxnSp>
      <p:sp>
        <p:nvSpPr>
          <p:cNvPr id="30" name="Textfeld 29"/>
          <p:cNvSpPr txBox="1"/>
          <p:nvPr/>
        </p:nvSpPr>
        <p:spPr>
          <a:xfrm>
            <a:off x="3566487" y="4640340"/>
            <a:ext cx="3846561"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1600" kern="0" dirty="0" smtClean="0">
                <a:solidFill>
                  <a:prstClr val="black"/>
                </a:solidFill>
              </a:rPr>
              <a:t>Mietverlauf ohne Modernisierung, (steigende ortsübliche Vergleichsmiete)</a:t>
            </a:r>
            <a:endParaRPr kumimoji="0" lang="de-DE" sz="1600" b="0" i="0" u="none" strike="noStrike" kern="0" cap="none" spc="0" normalizeH="0" baseline="0" dirty="0" smtClean="0">
              <a:ln>
                <a:noFill/>
              </a:ln>
              <a:solidFill>
                <a:prstClr val="black"/>
              </a:solidFill>
              <a:effectLst/>
              <a:uLnTx/>
              <a:uFillTx/>
            </a:endParaRPr>
          </a:p>
        </p:txBody>
      </p:sp>
      <p:sp>
        <p:nvSpPr>
          <p:cNvPr id="31" name="Textfeld 30"/>
          <p:cNvSpPr txBox="1"/>
          <p:nvPr/>
        </p:nvSpPr>
        <p:spPr>
          <a:xfrm>
            <a:off x="3030890" y="2348880"/>
            <a:ext cx="296747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Miete nach Modernisierung</a:t>
            </a:r>
            <a:endParaRPr kumimoji="0" lang="de-DE" sz="1800" b="0" i="0" u="none" strike="noStrike" kern="0" cap="none" spc="0" normalizeH="0" baseline="0" dirty="0" smtClean="0">
              <a:ln>
                <a:noFill/>
              </a:ln>
              <a:solidFill>
                <a:prstClr val="black"/>
              </a:solidFill>
              <a:effectLst/>
              <a:uLnTx/>
              <a:uFillTx/>
            </a:endParaRPr>
          </a:p>
        </p:txBody>
      </p:sp>
      <p:cxnSp>
        <p:nvCxnSpPr>
          <p:cNvPr id="32" name="Gerader Verbinder 31"/>
          <p:cNvCxnSpPr/>
          <p:nvPr/>
        </p:nvCxnSpPr>
        <p:spPr>
          <a:xfrm>
            <a:off x="4354510" y="2708920"/>
            <a:ext cx="69723" cy="322200"/>
          </a:xfrm>
          <a:prstGeom prst="line">
            <a:avLst/>
          </a:prstGeom>
          <a:noFill/>
          <a:ln w="6350" cap="flat" cmpd="sng" algn="ctr">
            <a:solidFill>
              <a:sysClr val="windowText" lastClr="000000"/>
            </a:solidFill>
            <a:prstDash val="solid"/>
            <a:miter lim="800000"/>
          </a:ln>
          <a:effectLst/>
        </p:spPr>
      </p:cxnSp>
      <p:cxnSp>
        <p:nvCxnSpPr>
          <p:cNvPr id="33" name="Gerader Verbinder 32"/>
          <p:cNvCxnSpPr/>
          <p:nvPr/>
        </p:nvCxnSpPr>
        <p:spPr>
          <a:xfrm flipH="1" flipV="1">
            <a:off x="4717062" y="4198703"/>
            <a:ext cx="542825" cy="478416"/>
          </a:xfrm>
          <a:prstGeom prst="line">
            <a:avLst/>
          </a:prstGeom>
          <a:noFill/>
          <a:ln w="6350" cap="flat" cmpd="sng" algn="ctr">
            <a:solidFill>
              <a:sysClr val="windowText" lastClr="000000"/>
            </a:solidFill>
            <a:prstDash val="solid"/>
            <a:miter lim="800000"/>
          </a:ln>
          <a:effectLst/>
        </p:spPr>
      </p:cxnSp>
      <p:sp>
        <p:nvSpPr>
          <p:cNvPr id="34" name="Textfeld 33"/>
          <p:cNvSpPr txBox="1"/>
          <p:nvPr/>
        </p:nvSpPr>
        <p:spPr>
          <a:xfrm>
            <a:off x="1459902" y="1371600"/>
            <a:ext cx="748924"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Miete</a:t>
            </a:r>
            <a:endParaRPr kumimoji="0" lang="de-DE" sz="1800" b="0" i="0" u="none" strike="noStrike" kern="0" cap="none" spc="0" normalizeH="0" baseline="0" dirty="0" smtClean="0">
              <a:ln>
                <a:noFill/>
              </a:ln>
              <a:solidFill>
                <a:prstClr val="black"/>
              </a:solidFill>
              <a:effectLst/>
              <a:uLnTx/>
              <a:uFillTx/>
            </a:endParaRPr>
          </a:p>
        </p:txBody>
      </p:sp>
      <p:sp>
        <p:nvSpPr>
          <p:cNvPr id="35" name="Textfeld 34"/>
          <p:cNvSpPr txBox="1"/>
          <p:nvPr/>
        </p:nvSpPr>
        <p:spPr>
          <a:xfrm>
            <a:off x="8539116" y="5291916"/>
            <a:ext cx="569388"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Zeit</a:t>
            </a:r>
            <a:endParaRPr kumimoji="0" lang="de-DE" sz="1800" b="0" i="0" u="none" strike="noStrike" kern="0" cap="none" spc="0" normalizeH="0" baseline="0" dirty="0" smtClean="0">
              <a:ln>
                <a:noFill/>
              </a:ln>
              <a:solidFill>
                <a:prstClr val="black"/>
              </a:solidFill>
              <a:effectLst/>
              <a:uLnTx/>
              <a:uFillTx/>
            </a:endParaRPr>
          </a:p>
        </p:txBody>
      </p:sp>
      <p:sp>
        <p:nvSpPr>
          <p:cNvPr id="36" name="Textfeld 35"/>
          <p:cNvSpPr txBox="1"/>
          <p:nvPr/>
        </p:nvSpPr>
        <p:spPr>
          <a:xfrm>
            <a:off x="6617850" y="1632632"/>
            <a:ext cx="1837899"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dirty="0" smtClean="0">
                <a:ln>
                  <a:noFill/>
                </a:ln>
                <a:solidFill>
                  <a:prstClr val="black"/>
                </a:solidFill>
                <a:effectLst/>
                <a:uLnTx/>
                <a:uFillTx/>
              </a:rPr>
              <a:t>Zusätzliche Einnahmen des</a:t>
            </a:r>
            <a:r>
              <a:rPr kumimoji="0" lang="de-DE" sz="1800" b="0" i="0" u="none" strike="noStrike" kern="0" cap="none" spc="0" normalizeH="0" dirty="0" smtClean="0">
                <a:ln>
                  <a:noFill/>
                </a:ln>
                <a:solidFill>
                  <a:prstClr val="black"/>
                </a:solidFill>
                <a:effectLst/>
                <a:uLnTx/>
                <a:uFillTx/>
              </a:rPr>
              <a:t> Vermieters</a:t>
            </a:r>
            <a:endParaRPr kumimoji="0" lang="de-DE" sz="1800" b="0" i="0" u="none" strike="noStrike" kern="0" cap="none" spc="0" normalizeH="0" baseline="0" dirty="0" smtClean="0">
              <a:ln>
                <a:noFill/>
              </a:ln>
              <a:solidFill>
                <a:prstClr val="black"/>
              </a:solidFill>
              <a:effectLst/>
              <a:uLnTx/>
              <a:uFillTx/>
            </a:endParaRPr>
          </a:p>
        </p:txBody>
      </p:sp>
      <p:cxnSp>
        <p:nvCxnSpPr>
          <p:cNvPr id="37" name="Gerader Verbinder 36"/>
          <p:cNvCxnSpPr>
            <a:stCxn id="36" idx="2"/>
          </p:cNvCxnSpPr>
          <p:nvPr/>
        </p:nvCxnSpPr>
        <p:spPr>
          <a:xfrm flipH="1">
            <a:off x="5880882" y="2555962"/>
            <a:ext cx="1655918" cy="991686"/>
          </a:xfrm>
          <a:prstGeom prst="line">
            <a:avLst/>
          </a:prstGeom>
          <a:noFill/>
          <a:ln w="6350" cap="flat" cmpd="sng" algn="ctr">
            <a:solidFill>
              <a:sysClr val="windowText" lastClr="000000"/>
            </a:solidFill>
            <a:prstDash val="solid"/>
            <a:miter lim="800000"/>
          </a:ln>
          <a:effectLst/>
        </p:spPr>
      </p:cxnSp>
      <p:sp>
        <p:nvSpPr>
          <p:cNvPr id="38" name="Geschweifte Klammer links 37"/>
          <p:cNvSpPr/>
          <p:nvPr/>
        </p:nvSpPr>
        <p:spPr>
          <a:xfrm>
            <a:off x="2806581" y="3049416"/>
            <a:ext cx="317755" cy="1371390"/>
          </a:xfrm>
          <a:prstGeom prst="leftBrace">
            <a:avLst>
              <a:gd name="adj1" fmla="val 40667"/>
              <a:gd name="adj2" fmla="val 50000"/>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9" name="Textfeld 38"/>
          <p:cNvSpPr txBox="1"/>
          <p:nvPr/>
        </p:nvSpPr>
        <p:spPr>
          <a:xfrm rot="16200000">
            <a:off x="2058620" y="3544346"/>
            <a:ext cx="1184940"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Erhöhung</a:t>
            </a:r>
            <a:endParaRPr kumimoji="0" lang="de-DE" sz="1800" b="0" i="0" u="none" strike="noStrike" kern="0" cap="none" spc="0" normalizeH="0" baseline="0" dirty="0" smtClean="0">
              <a:ln>
                <a:noFill/>
              </a:ln>
              <a:solidFill>
                <a:prstClr val="black"/>
              </a:solidFill>
              <a:effectLst/>
              <a:uLnTx/>
              <a:uFillTx/>
            </a:endParaRPr>
          </a:p>
        </p:txBody>
      </p:sp>
      <p:sp>
        <p:nvSpPr>
          <p:cNvPr id="41" name="Bogen 40"/>
          <p:cNvSpPr/>
          <p:nvPr/>
        </p:nvSpPr>
        <p:spPr>
          <a:xfrm flipV="1">
            <a:off x="-4428665" y="-1959420"/>
            <a:ext cx="12961105" cy="6441924"/>
          </a:xfrm>
          <a:prstGeom prst="arc">
            <a:avLst>
              <a:gd name="adj1" fmla="val 16485684"/>
              <a:gd name="adj2" fmla="val 20808647"/>
            </a:avLst>
          </a:prstGeom>
          <a:noFill/>
          <a:ln w="25400" cap="flat" cmpd="sng" algn="ctr">
            <a:solidFill>
              <a:srgbClr val="5B9BD5"/>
            </a:solidFill>
            <a:prstDash val="solid"/>
            <a:miter lim="800000"/>
          </a:ln>
          <a:effectLst/>
        </p:spPr>
        <p:txBody>
          <a:bodyPr rtlCol="0" anchor="ctr"/>
          <a:lstStyle/>
          <a:p>
            <a:pPr algn="ctr" fontAlgn="auto">
              <a:spcBef>
                <a:spcPts val="0"/>
              </a:spcBef>
              <a:spcAft>
                <a:spcPts val="0"/>
              </a:spcAft>
              <a:defRPr/>
            </a:pPr>
            <a:endParaRPr lang="en-US" kern="0" dirty="0" smtClean="0">
              <a:solidFill>
                <a:prstClr val="black"/>
              </a:solidFill>
              <a:latin typeface="Calibri" panose="020F0502020204030204"/>
              <a:cs typeface="+mn-cs"/>
            </a:endParaRPr>
          </a:p>
        </p:txBody>
      </p:sp>
      <p:grpSp>
        <p:nvGrpSpPr>
          <p:cNvPr id="42" name="Gruppieren 41"/>
          <p:cNvGrpSpPr/>
          <p:nvPr/>
        </p:nvGrpSpPr>
        <p:grpSpPr>
          <a:xfrm>
            <a:off x="7333143" y="333375"/>
            <a:ext cx="1555271" cy="811863"/>
            <a:chOff x="7333143" y="333375"/>
            <a:chExt cx="1555271" cy="811863"/>
          </a:xfrm>
        </p:grpSpPr>
        <p:pic>
          <p:nvPicPr>
            <p:cNvPr id="43" name="Grafik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3144" y="749299"/>
              <a:ext cx="1555270" cy="395939"/>
            </a:xfrm>
            <a:prstGeom prst="rect">
              <a:avLst/>
            </a:prstGeom>
          </p:spPr>
        </p:pic>
        <p:pic>
          <p:nvPicPr>
            <p:cNvPr id="44" name="Picture 12" descr="RGB_2c"/>
            <p:cNvPicPr>
              <a:picLocks noChangeAspect="1" noChangeArrowheads="1"/>
            </p:cNvPicPr>
            <p:nvPr/>
          </p:nvPicPr>
          <p:blipFill>
            <a:blip r:embed="rId6"/>
            <a:srcRect/>
            <a:stretch>
              <a:fillRect/>
            </a:stretch>
          </p:blipFill>
          <p:spPr bwMode="auto">
            <a:xfrm>
              <a:off x="7333143" y="333375"/>
              <a:ext cx="1555270" cy="301625"/>
            </a:xfrm>
            <a:prstGeom prst="rect">
              <a:avLst/>
            </a:prstGeom>
            <a:noFill/>
            <a:ln w="9525">
              <a:noFill/>
              <a:miter lim="800000"/>
              <a:headEnd/>
              <a:tailEnd/>
            </a:ln>
          </p:spPr>
        </p:pic>
      </p:grpSp>
    </p:spTree>
    <p:extLst>
      <p:ext uri="{BB962C8B-B14F-4D97-AF65-F5344CB8AC3E}">
        <p14:creationId xmlns:p14="http://schemas.microsoft.com/office/powerpoint/2010/main" val="2651986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outHorizontal)">
                                      <p:cBhvr>
                                        <p:cTn id="7" dur="500"/>
                                        <p:tgtEl>
                                          <p:spTgt spid="38"/>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arn(outHorizontal)">
                                      <p:cBhvr>
                                        <p:cTn id="10" dur="500"/>
                                        <p:tgtEl>
                                          <p:spTgt spid="39"/>
                                        </p:tgtEl>
                                      </p:cBhvr>
                                    </p:animEffect>
                                  </p:childTnLst>
                                </p:cTn>
                              </p:par>
                              <p:par>
                                <p:cTn id="11" presetID="16" presetClass="entr" presetSubtype="42"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Horizontal)">
                                      <p:cBhvr>
                                        <p:cTn id="13" dur="500"/>
                                        <p:tgtEl>
                                          <p:spTgt spid="15"/>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25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10"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0" presetClass="entr" presetSubtype="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0" presetClass="entr" presetSubtype="0" fill="hold"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par>
                                <p:cTn id="70" presetID="10" presetClass="entr" presetSubtype="0" fill="hold"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par>
                                <p:cTn id="73" presetID="10"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par>
                                <p:cTn id="76" presetID="10" presetClass="entr" presetSubtype="0" fill="hold"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500"/>
                                        <p:tgtEl>
                                          <p:spTgt spid="3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31" grpId="0"/>
      <p:bldP spid="36" grpId="0"/>
      <p:bldP spid="38" grpId="0" animBg="1"/>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Grafik 67"/>
          <p:cNvPicPr>
            <a:picLocks noChangeAspect="1"/>
          </p:cNvPicPr>
          <p:nvPr/>
        </p:nvPicPr>
        <p:blipFill>
          <a:blip r:embed="rId3"/>
          <a:stretch>
            <a:fillRect/>
          </a:stretch>
        </p:blipFill>
        <p:spPr>
          <a:xfrm>
            <a:off x="5112000" y="576000"/>
            <a:ext cx="3641598" cy="1498473"/>
          </a:xfrm>
          <a:prstGeom prst="rect">
            <a:avLst/>
          </a:prstGeom>
        </p:spPr>
      </p:pic>
      <p:sp>
        <p:nvSpPr>
          <p:cNvPr id="2" name="Titel 1"/>
          <p:cNvSpPr>
            <a:spLocks noGrp="1"/>
          </p:cNvSpPr>
          <p:nvPr>
            <p:ph type="title"/>
          </p:nvPr>
        </p:nvSpPr>
        <p:spPr>
          <a:xfrm>
            <a:off x="1331913" y="196850"/>
            <a:ext cx="6338340" cy="568325"/>
          </a:xfrm>
        </p:spPr>
        <p:txBody>
          <a:bodyPr/>
          <a:lstStyle/>
          <a:p>
            <a:r>
              <a:rPr lang="de-DE" sz="2400" dirty="0" smtClean="0">
                <a:solidFill>
                  <a:srgbClr val="000000"/>
                </a:solidFill>
              </a:rPr>
              <a:t>Zulässige Mieterhöhung</a:t>
            </a:r>
            <a:endParaRPr lang="de-DE" sz="2800" dirty="0"/>
          </a:p>
        </p:txBody>
      </p:sp>
      <p:grpSp>
        <p:nvGrpSpPr>
          <p:cNvPr id="7" name="Gruppieren 6"/>
          <p:cNvGrpSpPr/>
          <p:nvPr/>
        </p:nvGrpSpPr>
        <p:grpSpPr>
          <a:xfrm>
            <a:off x="992374" y="2573667"/>
            <a:ext cx="8260146" cy="3250304"/>
            <a:chOff x="992374" y="2573667"/>
            <a:chExt cx="8260146" cy="3250304"/>
          </a:xfrm>
        </p:grpSpPr>
        <p:cxnSp>
          <p:nvCxnSpPr>
            <p:cNvPr id="24" name="Gerade Verbindung mit Pfeil 23"/>
            <p:cNvCxnSpPr/>
            <p:nvPr/>
          </p:nvCxnSpPr>
          <p:spPr>
            <a:xfrm>
              <a:off x="2317573" y="5500806"/>
              <a:ext cx="5184000" cy="1"/>
            </a:xfrm>
            <a:prstGeom prst="straightConnector1">
              <a:avLst/>
            </a:prstGeom>
            <a:noFill/>
            <a:ln w="25400" cap="flat" cmpd="sng" algn="ctr">
              <a:solidFill>
                <a:sysClr val="windowText" lastClr="000000"/>
              </a:solidFill>
              <a:prstDash val="solid"/>
              <a:miter lim="800000"/>
              <a:tailEnd type="arrow" w="lg" len="lg"/>
            </a:ln>
            <a:effectLst/>
          </p:spPr>
        </p:cxnSp>
        <p:cxnSp>
          <p:nvCxnSpPr>
            <p:cNvPr id="25" name="Gerade Verbindung mit Pfeil 24"/>
            <p:cNvCxnSpPr/>
            <p:nvPr/>
          </p:nvCxnSpPr>
          <p:spPr>
            <a:xfrm flipV="1">
              <a:off x="2306300" y="2637216"/>
              <a:ext cx="0" cy="2880000"/>
            </a:xfrm>
            <a:prstGeom prst="straightConnector1">
              <a:avLst/>
            </a:prstGeom>
            <a:noFill/>
            <a:ln w="25400" cap="flat" cmpd="sng" algn="ctr">
              <a:solidFill>
                <a:sysClr val="windowText" lastClr="000000"/>
              </a:solidFill>
              <a:prstDash val="solid"/>
              <a:miter lim="800000"/>
              <a:tailEnd type="arrow" w="lg" len="lg"/>
            </a:ln>
            <a:effectLst/>
          </p:spPr>
        </p:cxnSp>
        <p:sp>
          <p:nvSpPr>
            <p:cNvPr id="27" name="Textfeld 26"/>
            <p:cNvSpPr txBox="1"/>
            <p:nvPr/>
          </p:nvSpPr>
          <p:spPr>
            <a:xfrm>
              <a:off x="7477675" y="5177640"/>
              <a:ext cx="177484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Umfang der</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dirty="0" smtClean="0">
                  <a:ln>
                    <a:noFill/>
                  </a:ln>
                  <a:solidFill>
                    <a:prstClr val="black"/>
                  </a:solidFill>
                  <a:effectLst/>
                  <a:uLnTx/>
                  <a:uFillTx/>
                </a:rPr>
                <a:t>Modernisierung</a:t>
              </a:r>
            </a:p>
          </p:txBody>
        </p:sp>
        <p:cxnSp>
          <p:nvCxnSpPr>
            <p:cNvPr id="28" name="Gerader Verbinder 27"/>
            <p:cNvCxnSpPr/>
            <p:nvPr/>
          </p:nvCxnSpPr>
          <p:spPr>
            <a:xfrm flipV="1">
              <a:off x="2306300" y="4617112"/>
              <a:ext cx="321484" cy="54008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flipV="1">
              <a:off x="2627784" y="4378746"/>
              <a:ext cx="502201" cy="23836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flipH="1">
              <a:off x="3129985" y="4303504"/>
              <a:ext cx="584493" cy="7524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flipH="1" flipV="1">
              <a:off x="3714479" y="4303506"/>
              <a:ext cx="864039" cy="211402"/>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a:off x="4578574" y="4514908"/>
              <a:ext cx="1007999" cy="52802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p:nvCxnSpPr>
          <p:spPr>
            <a:xfrm>
              <a:off x="5586573" y="5042932"/>
              <a:ext cx="1145475" cy="618316"/>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992374" y="2573667"/>
              <a:ext cx="1184940" cy="646331"/>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Möglicher</a:t>
              </a:r>
            </a:p>
            <a:p>
              <a:pPr marL="0" marR="0" lvl="0" indent="0" algn="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dirty="0" smtClean="0">
                  <a:ln>
                    <a:noFill/>
                  </a:ln>
                  <a:solidFill>
                    <a:prstClr val="black"/>
                  </a:solidFill>
                  <a:effectLst/>
                  <a:uLnTx/>
                  <a:uFillTx/>
                </a:rPr>
                <a:t>Gewinn</a:t>
              </a:r>
            </a:p>
          </p:txBody>
        </p:sp>
        <p:cxnSp>
          <p:nvCxnSpPr>
            <p:cNvPr id="38" name="Gerader Verbinder 37"/>
            <p:cNvCxnSpPr/>
            <p:nvPr/>
          </p:nvCxnSpPr>
          <p:spPr>
            <a:xfrm rot="5400000" flipH="1">
              <a:off x="2213784" y="5067136"/>
              <a:ext cx="828000" cy="0"/>
            </a:xfrm>
            <a:prstGeom prst="line">
              <a:avLst/>
            </a:prstGeom>
            <a:noFill/>
            <a:ln w="6350" cap="flat" cmpd="sng" algn="ctr">
              <a:solidFill>
                <a:sysClr val="windowText" lastClr="000000"/>
              </a:solidFill>
              <a:prstDash val="dash"/>
              <a:miter lim="800000"/>
            </a:ln>
            <a:effectLst/>
          </p:spPr>
        </p:cxnSp>
        <p:cxnSp>
          <p:nvCxnSpPr>
            <p:cNvPr id="39" name="Gerader Verbinder 38"/>
            <p:cNvCxnSpPr/>
            <p:nvPr/>
          </p:nvCxnSpPr>
          <p:spPr>
            <a:xfrm rot="5400000" flipH="1">
              <a:off x="2591840" y="4941200"/>
              <a:ext cx="1080000" cy="0"/>
            </a:xfrm>
            <a:prstGeom prst="line">
              <a:avLst/>
            </a:prstGeom>
            <a:noFill/>
            <a:ln w="6350" cap="flat" cmpd="sng" algn="ctr">
              <a:solidFill>
                <a:sysClr val="windowText" lastClr="000000"/>
              </a:solidFill>
              <a:prstDash val="dash"/>
              <a:miter lim="800000"/>
            </a:ln>
            <a:effectLst/>
          </p:spPr>
        </p:cxnSp>
        <p:cxnSp>
          <p:nvCxnSpPr>
            <p:cNvPr id="40" name="Gerader Verbinder 39"/>
            <p:cNvCxnSpPr/>
            <p:nvPr/>
          </p:nvCxnSpPr>
          <p:spPr>
            <a:xfrm rot="5400000" flipH="1">
              <a:off x="3131904" y="4905224"/>
              <a:ext cx="1152000" cy="0"/>
            </a:xfrm>
            <a:prstGeom prst="line">
              <a:avLst/>
            </a:prstGeom>
            <a:noFill/>
            <a:ln w="6350" cap="flat" cmpd="sng" algn="ctr">
              <a:solidFill>
                <a:sysClr val="windowText" lastClr="000000"/>
              </a:solidFill>
              <a:prstDash val="dash"/>
              <a:miter lim="800000"/>
            </a:ln>
            <a:effectLst/>
          </p:spPr>
        </p:cxnSp>
        <p:cxnSp>
          <p:nvCxnSpPr>
            <p:cNvPr id="41" name="Gerader Verbinder 40"/>
            <p:cNvCxnSpPr/>
            <p:nvPr/>
          </p:nvCxnSpPr>
          <p:spPr>
            <a:xfrm rot="5400000" flipH="1">
              <a:off x="4086000" y="5003624"/>
              <a:ext cx="972000" cy="0"/>
            </a:xfrm>
            <a:prstGeom prst="line">
              <a:avLst/>
            </a:prstGeom>
            <a:noFill/>
            <a:ln w="6350" cap="flat" cmpd="sng" algn="ctr">
              <a:solidFill>
                <a:sysClr val="windowText" lastClr="000000"/>
              </a:solidFill>
              <a:prstDash val="dash"/>
              <a:miter lim="800000"/>
            </a:ln>
            <a:effectLst/>
          </p:spPr>
        </p:cxnSp>
        <p:cxnSp>
          <p:nvCxnSpPr>
            <p:cNvPr id="42" name="Gerader Verbinder 41"/>
            <p:cNvCxnSpPr/>
            <p:nvPr/>
          </p:nvCxnSpPr>
          <p:spPr>
            <a:xfrm rot="5400000" flipH="1">
              <a:off x="5364112" y="5265288"/>
              <a:ext cx="432000" cy="0"/>
            </a:xfrm>
            <a:prstGeom prst="line">
              <a:avLst/>
            </a:prstGeom>
            <a:noFill/>
            <a:ln w="6350" cap="flat" cmpd="sng" algn="ctr">
              <a:solidFill>
                <a:sysClr val="windowText" lastClr="000000"/>
              </a:solidFill>
              <a:prstDash val="dash"/>
              <a:miter lim="800000"/>
            </a:ln>
            <a:effectLst/>
          </p:spPr>
        </p:cxnSp>
        <p:cxnSp>
          <p:nvCxnSpPr>
            <p:cNvPr id="43" name="Gerader Verbinder 42"/>
            <p:cNvCxnSpPr/>
            <p:nvPr/>
          </p:nvCxnSpPr>
          <p:spPr>
            <a:xfrm rot="5400000" flipH="1">
              <a:off x="6660240" y="5589232"/>
              <a:ext cx="144000" cy="0"/>
            </a:xfrm>
            <a:prstGeom prst="line">
              <a:avLst/>
            </a:prstGeom>
            <a:noFill/>
            <a:ln w="6350" cap="flat" cmpd="sng" algn="ctr">
              <a:solidFill>
                <a:sysClr val="windowText" lastClr="000000"/>
              </a:solidFill>
              <a:prstDash val="dash"/>
              <a:miter lim="800000"/>
            </a:ln>
            <a:effectLst/>
          </p:spPr>
        </p:cxnSp>
        <p:sp>
          <p:nvSpPr>
            <p:cNvPr id="44" name="Flussdiagramm: Verbindungsstelle 43"/>
            <p:cNvSpPr/>
            <p:nvPr/>
          </p:nvSpPr>
          <p:spPr>
            <a:xfrm>
              <a:off x="2253600" y="5085184"/>
              <a:ext cx="108000" cy="108000"/>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feld 44"/>
            <p:cNvSpPr txBox="1"/>
            <p:nvPr/>
          </p:nvSpPr>
          <p:spPr>
            <a:xfrm rot="16200000">
              <a:off x="2234756" y="5073681"/>
              <a:ext cx="548548" cy="338554"/>
            </a:xfrm>
            <a:prstGeom prst="rect">
              <a:avLst/>
            </a:prstGeom>
            <a:noFill/>
          </p:spPr>
          <p:txBody>
            <a:bodyPr wrap="none" rtlCol="0">
              <a:spAutoFit/>
            </a:bodyPr>
            <a:lstStyle/>
            <a:p>
              <a:r>
                <a:rPr lang="de-DE" sz="1600" dirty="0" smtClean="0">
                  <a:solidFill>
                    <a:srgbClr val="0070C0"/>
                  </a:solidFill>
                </a:rPr>
                <a:t>Bad</a:t>
              </a:r>
              <a:endParaRPr lang="de-DE" sz="1600" dirty="0">
                <a:solidFill>
                  <a:srgbClr val="0070C0"/>
                </a:solidFill>
              </a:endParaRPr>
            </a:p>
          </p:txBody>
        </p:sp>
        <p:sp>
          <p:nvSpPr>
            <p:cNvPr id="46" name="Textfeld 45"/>
            <p:cNvSpPr txBox="1"/>
            <p:nvPr/>
          </p:nvSpPr>
          <p:spPr>
            <a:xfrm rot="16200000">
              <a:off x="3053510" y="4655004"/>
              <a:ext cx="809837" cy="338554"/>
            </a:xfrm>
            <a:prstGeom prst="rect">
              <a:avLst/>
            </a:prstGeom>
            <a:noFill/>
          </p:spPr>
          <p:txBody>
            <a:bodyPr wrap="none" rtlCol="0">
              <a:spAutoFit/>
            </a:bodyPr>
            <a:lstStyle/>
            <a:p>
              <a:r>
                <a:rPr lang="de-DE" sz="1600" dirty="0" smtClean="0">
                  <a:solidFill>
                    <a:srgbClr val="0070C0"/>
                  </a:solidFill>
                </a:rPr>
                <a:t>Balkon</a:t>
              </a:r>
              <a:endParaRPr lang="de-DE" sz="1600" dirty="0">
                <a:solidFill>
                  <a:srgbClr val="0070C0"/>
                </a:solidFill>
              </a:endParaRPr>
            </a:p>
          </p:txBody>
        </p:sp>
        <p:sp>
          <p:nvSpPr>
            <p:cNvPr id="47" name="Textfeld 46"/>
            <p:cNvSpPr txBox="1"/>
            <p:nvPr/>
          </p:nvSpPr>
          <p:spPr>
            <a:xfrm rot="16200000">
              <a:off x="2443724" y="4763754"/>
              <a:ext cx="880369" cy="338554"/>
            </a:xfrm>
            <a:prstGeom prst="rect">
              <a:avLst/>
            </a:prstGeom>
            <a:noFill/>
          </p:spPr>
          <p:txBody>
            <a:bodyPr wrap="none" rtlCol="0">
              <a:spAutoFit/>
            </a:bodyPr>
            <a:lstStyle/>
            <a:p>
              <a:r>
                <a:rPr lang="de-DE" sz="1600" dirty="0" smtClean="0">
                  <a:solidFill>
                    <a:srgbClr val="FF0000"/>
                  </a:solidFill>
                </a:rPr>
                <a:t>Fenster</a:t>
              </a:r>
              <a:endParaRPr lang="de-DE" sz="1600" dirty="0">
                <a:solidFill>
                  <a:srgbClr val="FF0000"/>
                </a:solidFill>
              </a:endParaRPr>
            </a:p>
          </p:txBody>
        </p:sp>
        <p:sp>
          <p:nvSpPr>
            <p:cNvPr id="60" name="Textfeld 59"/>
            <p:cNvSpPr txBox="1"/>
            <p:nvPr/>
          </p:nvSpPr>
          <p:spPr>
            <a:xfrm rot="16200000">
              <a:off x="3720431" y="4670451"/>
              <a:ext cx="822661" cy="338554"/>
            </a:xfrm>
            <a:prstGeom prst="rect">
              <a:avLst/>
            </a:prstGeom>
            <a:noFill/>
          </p:spPr>
          <p:txBody>
            <a:bodyPr wrap="none" rtlCol="0">
              <a:spAutoFit/>
            </a:bodyPr>
            <a:lstStyle/>
            <a:p>
              <a:r>
                <a:rPr lang="de-DE" sz="1600" dirty="0" smtClean="0">
                  <a:solidFill>
                    <a:srgbClr val="0070C0"/>
                  </a:solidFill>
                </a:rPr>
                <a:t>Aufzug</a:t>
              </a:r>
              <a:endParaRPr lang="de-DE" sz="1600" dirty="0">
                <a:solidFill>
                  <a:srgbClr val="0070C0"/>
                </a:solidFill>
              </a:endParaRPr>
            </a:p>
          </p:txBody>
        </p:sp>
        <p:sp>
          <p:nvSpPr>
            <p:cNvPr id="61" name="Textfeld 60"/>
            <p:cNvSpPr txBox="1"/>
            <p:nvPr/>
          </p:nvSpPr>
          <p:spPr>
            <a:xfrm rot="16200000">
              <a:off x="5627167" y="4612124"/>
              <a:ext cx="1071127" cy="338554"/>
            </a:xfrm>
            <a:prstGeom prst="rect">
              <a:avLst/>
            </a:prstGeom>
            <a:noFill/>
          </p:spPr>
          <p:txBody>
            <a:bodyPr wrap="none" rtlCol="0">
              <a:spAutoFit/>
            </a:bodyPr>
            <a:lstStyle/>
            <a:p>
              <a:r>
                <a:rPr lang="de-DE" sz="1600" dirty="0" smtClean="0">
                  <a:solidFill>
                    <a:srgbClr val="0070C0"/>
                  </a:solidFill>
                </a:rPr>
                <a:t>Spielplatz</a:t>
              </a:r>
              <a:endParaRPr lang="de-DE" sz="1600" dirty="0">
                <a:solidFill>
                  <a:srgbClr val="0070C0"/>
                </a:solidFill>
              </a:endParaRPr>
            </a:p>
          </p:txBody>
        </p:sp>
        <p:sp>
          <p:nvSpPr>
            <p:cNvPr id="62" name="Textfeld 61"/>
            <p:cNvSpPr txBox="1"/>
            <p:nvPr/>
          </p:nvSpPr>
          <p:spPr>
            <a:xfrm rot="16200000">
              <a:off x="4552012" y="4036960"/>
              <a:ext cx="1130438" cy="338554"/>
            </a:xfrm>
            <a:prstGeom prst="rect">
              <a:avLst/>
            </a:prstGeom>
            <a:noFill/>
          </p:spPr>
          <p:txBody>
            <a:bodyPr wrap="none" rtlCol="0">
              <a:spAutoFit/>
            </a:bodyPr>
            <a:lstStyle/>
            <a:p>
              <a:r>
                <a:rPr lang="de-DE" sz="1600" dirty="0" smtClean="0">
                  <a:solidFill>
                    <a:srgbClr val="FF0000"/>
                  </a:solidFill>
                </a:rPr>
                <a:t>Dämmung</a:t>
              </a:r>
              <a:endParaRPr lang="de-DE" sz="1600" dirty="0">
                <a:solidFill>
                  <a:srgbClr val="FF0000"/>
                </a:solidFill>
              </a:endParaRPr>
            </a:p>
          </p:txBody>
        </p:sp>
      </p:grpSp>
      <p:grpSp>
        <p:nvGrpSpPr>
          <p:cNvPr id="9" name="Gruppieren 8"/>
          <p:cNvGrpSpPr/>
          <p:nvPr/>
        </p:nvGrpSpPr>
        <p:grpSpPr>
          <a:xfrm>
            <a:off x="7333143" y="333375"/>
            <a:ext cx="1555271" cy="811863"/>
            <a:chOff x="7333143" y="333375"/>
            <a:chExt cx="1555271" cy="811863"/>
          </a:xfrm>
        </p:grpSpPr>
        <p:pic>
          <p:nvPicPr>
            <p:cNvPr id="66" name="Grafik 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3144" y="749299"/>
              <a:ext cx="1555270" cy="395939"/>
            </a:xfrm>
            <a:prstGeom prst="rect">
              <a:avLst/>
            </a:prstGeom>
          </p:spPr>
        </p:pic>
        <p:pic>
          <p:nvPicPr>
            <p:cNvPr id="67" name="Picture 12" descr="RGB_2c"/>
            <p:cNvPicPr>
              <a:picLocks noChangeAspect="1" noChangeArrowheads="1"/>
            </p:cNvPicPr>
            <p:nvPr/>
          </p:nvPicPr>
          <p:blipFill>
            <a:blip r:embed="rId5"/>
            <a:srcRect/>
            <a:stretch>
              <a:fillRect/>
            </a:stretch>
          </p:blipFill>
          <p:spPr bwMode="auto">
            <a:xfrm>
              <a:off x="7333143" y="333375"/>
              <a:ext cx="1555270" cy="301625"/>
            </a:xfrm>
            <a:prstGeom prst="rect">
              <a:avLst/>
            </a:prstGeom>
            <a:noFill/>
            <a:ln w="9525">
              <a:noFill/>
              <a:miter lim="800000"/>
              <a:headEnd/>
              <a:tailEnd/>
            </a:ln>
          </p:spPr>
        </p:pic>
      </p:grpSp>
      <p:cxnSp>
        <p:nvCxnSpPr>
          <p:cNvPr id="80" name="Gerade Verbindung mit Pfeil 79"/>
          <p:cNvCxnSpPr/>
          <p:nvPr/>
        </p:nvCxnSpPr>
        <p:spPr>
          <a:xfrm>
            <a:off x="2317573" y="5500806"/>
            <a:ext cx="6156000" cy="1"/>
          </a:xfrm>
          <a:prstGeom prst="straightConnector1">
            <a:avLst/>
          </a:prstGeom>
          <a:noFill/>
          <a:ln w="25400" cap="flat" cmpd="sng" algn="ctr">
            <a:solidFill>
              <a:sysClr val="windowText" lastClr="000000"/>
            </a:solidFill>
            <a:prstDash val="solid"/>
            <a:miter lim="800000"/>
            <a:tailEnd type="arrow" w="lg" len="lg"/>
          </a:ln>
          <a:effectLst/>
        </p:spPr>
      </p:cxnSp>
      <p:cxnSp>
        <p:nvCxnSpPr>
          <p:cNvPr id="81" name="Gerade Verbindung mit Pfeil 80"/>
          <p:cNvCxnSpPr/>
          <p:nvPr/>
        </p:nvCxnSpPr>
        <p:spPr>
          <a:xfrm flipV="1">
            <a:off x="2306300" y="2412000"/>
            <a:ext cx="0" cy="3096000"/>
          </a:xfrm>
          <a:prstGeom prst="straightConnector1">
            <a:avLst/>
          </a:prstGeom>
          <a:noFill/>
          <a:ln w="25400" cap="flat" cmpd="sng" algn="ctr">
            <a:solidFill>
              <a:sysClr val="windowText" lastClr="000000"/>
            </a:solidFill>
            <a:prstDash val="solid"/>
            <a:miter lim="800000"/>
            <a:tailEnd type="arrow" w="lg" len="lg"/>
          </a:ln>
          <a:effectLst/>
        </p:spPr>
      </p:cxnSp>
      <p:cxnSp>
        <p:nvCxnSpPr>
          <p:cNvPr id="82" name="Gerader Verbinder 81"/>
          <p:cNvCxnSpPr/>
          <p:nvPr/>
        </p:nvCxnSpPr>
        <p:spPr>
          <a:xfrm flipH="1">
            <a:off x="2182189" y="4420806"/>
            <a:ext cx="124111" cy="0"/>
          </a:xfrm>
          <a:prstGeom prst="line">
            <a:avLst/>
          </a:prstGeom>
          <a:noFill/>
          <a:ln w="6350" cap="flat" cmpd="sng" algn="ctr">
            <a:solidFill>
              <a:sysClr val="windowText" lastClr="000000"/>
            </a:solidFill>
            <a:prstDash val="solid"/>
            <a:miter lim="800000"/>
          </a:ln>
          <a:effectLst/>
        </p:spPr>
      </p:cxnSp>
      <p:cxnSp>
        <p:nvCxnSpPr>
          <p:cNvPr id="83" name="Gerader Verbinder 82"/>
          <p:cNvCxnSpPr/>
          <p:nvPr/>
        </p:nvCxnSpPr>
        <p:spPr>
          <a:xfrm rot="5400000" flipH="1">
            <a:off x="3093976" y="5572950"/>
            <a:ext cx="124111" cy="0"/>
          </a:xfrm>
          <a:prstGeom prst="line">
            <a:avLst/>
          </a:prstGeom>
          <a:noFill/>
          <a:ln w="6350" cap="flat" cmpd="sng" algn="ctr">
            <a:solidFill>
              <a:sysClr val="windowText" lastClr="000000"/>
            </a:solidFill>
            <a:prstDash val="solid"/>
            <a:miter lim="800000"/>
          </a:ln>
          <a:effectLst/>
        </p:spPr>
      </p:cxnSp>
      <p:cxnSp>
        <p:nvCxnSpPr>
          <p:cNvPr id="84" name="Gerader Verbinder 83"/>
          <p:cNvCxnSpPr/>
          <p:nvPr/>
        </p:nvCxnSpPr>
        <p:spPr>
          <a:xfrm rot="5400000" flipH="1">
            <a:off x="7362265" y="5576744"/>
            <a:ext cx="124111" cy="0"/>
          </a:xfrm>
          <a:prstGeom prst="line">
            <a:avLst/>
          </a:prstGeom>
          <a:noFill/>
          <a:ln w="6350" cap="flat" cmpd="sng" algn="ctr">
            <a:solidFill>
              <a:sysClr val="windowText" lastClr="000000"/>
            </a:solidFill>
            <a:prstDash val="solid"/>
            <a:miter lim="800000"/>
          </a:ln>
          <a:effectLst/>
        </p:spPr>
      </p:cxnSp>
      <p:cxnSp>
        <p:nvCxnSpPr>
          <p:cNvPr id="85" name="Gerader Verbinder 84"/>
          <p:cNvCxnSpPr/>
          <p:nvPr/>
        </p:nvCxnSpPr>
        <p:spPr>
          <a:xfrm rot="5400000" flipH="1">
            <a:off x="2616194" y="4960806"/>
            <a:ext cx="1080000" cy="0"/>
          </a:xfrm>
          <a:prstGeom prst="line">
            <a:avLst/>
          </a:prstGeom>
          <a:noFill/>
          <a:ln w="6350" cap="flat" cmpd="sng" algn="ctr">
            <a:solidFill>
              <a:sysClr val="windowText" lastClr="000000"/>
            </a:solidFill>
            <a:prstDash val="dash"/>
            <a:miter lim="800000"/>
          </a:ln>
          <a:effectLst/>
        </p:spPr>
      </p:cxnSp>
      <p:cxnSp>
        <p:nvCxnSpPr>
          <p:cNvPr id="86" name="Gerader Verbinder 85"/>
          <p:cNvCxnSpPr/>
          <p:nvPr/>
        </p:nvCxnSpPr>
        <p:spPr>
          <a:xfrm rot="10800000" flipV="1">
            <a:off x="2311244" y="4420806"/>
            <a:ext cx="864000" cy="0"/>
          </a:xfrm>
          <a:prstGeom prst="line">
            <a:avLst/>
          </a:prstGeom>
          <a:noFill/>
          <a:ln w="6350" cap="flat" cmpd="sng" algn="ctr">
            <a:solidFill>
              <a:sysClr val="windowText" lastClr="000000"/>
            </a:solidFill>
            <a:prstDash val="dash"/>
            <a:miter lim="800000"/>
          </a:ln>
          <a:effectLst/>
        </p:spPr>
      </p:cxnSp>
      <p:cxnSp>
        <p:nvCxnSpPr>
          <p:cNvPr id="87" name="Gerader Verbinder 86"/>
          <p:cNvCxnSpPr/>
          <p:nvPr/>
        </p:nvCxnSpPr>
        <p:spPr>
          <a:xfrm rot="5400000" flipH="1">
            <a:off x="6200320" y="4294542"/>
            <a:ext cx="2448000" cy="0"/>
          </a:xfrm>
          <a:prstGeom prst="line">
            <a:avLst/>
          </a:prstGeom>
          <a:noFill/>
          <a:ln w="6350" cap="flat" cmpd="sng" algn="ctr">
            <a:solidFill>
              <a:sysClr val="windowText" lastClr="000000"/>
            </a:solidFill>
            <a:prstDash val="dash"/>
            <a:miter lim="800000"/>
          </a:ln>
          <a:effectLst/>
        </p:spPr>
      </p:cxnSp>
      <mc:AlternateContent xmlns:mc="http://schemas.openxmlformats.org/markup-compatibility/2006" xmlns:a14="http://schemas.microsoft.com/office/drawing/2010/main">
        <mc:Choice Requires="a14">
          <p:sp>
            <p:nvSpPr>
              <p:cNvPr id="88" name="Textfeld 87"/>
              <p:cNvSpPr txBox="1"/>
              <p:nvPr/>
            </p:nvSpPr>
            <p:spPr>
              <a:xfrm>
                <a:off x="2977429" y="5675820"/>
                <a:ext cx="37702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prstClr val="black"/>
                          </a:solidFill>
                          <a:effectLst/>
                          <a:uLnTx/>
                          <a:uFillTx/>
                          <a:latin typeface="Cambria Math" panose="02040503050406030204" pitchFamily="18" charset="0"/>
                        </a:rPr>
                        <m:t>0</m:t>
                      </m:r>
                    </m:oMath>
                  </m:oMathPara>
                </a14:m>
                <a:endParaRPr kumimoji="0" lang="en-US" sz="1800" b="0" i="0" u="none" strike="noStrike" kern="0" cap="none" spc="0" normalizeH="0" baseline="0" noProof="0" dirty="0" smtClean="0">
                  <a:ln>
                    <a:noFill/>
                  </a:ln>
                  <a:solidFill>
                    <a:prstClr val="black"/>
                  </a:solidFill>
                  <a:effectLst/>
                  <a:uLnTx/>
                  <a:uFillTx/>
                </a:endParaRPr>
              </a:p>
            </p:txBody>
          </p:sp>
        </mc:Choice>
        <mc:Fallback xmlns="">
          <p:sp>
            <p:nvSpPr>
              <p:cNvPr id="88" name="Textfeld 87"/>
              <p:cNvSpPr txBox="1">
                <a:spLocks noRot="1" noChangeAspect="1" noMove="1" noResize="1" noEditPoints="1" noAdjustHandles="1" noChangeArrowheads="1" noChangeShapeType="1" noTextEdit="1"/>
              </p:cNvSpPr>
              <p:nvPr/>
            </p:nvSpPr>
            <p:spPr>
              <a:xfrm>
                <a:off x="2977429" y="5675820"/>
                <a:ext cx="377026" cy="3693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feld 88"/>
              <p:cNvSpPr txBox="1"/>
              <p:nvPr/>
            </p:nvSpPr>
            <p:spPr>
              <a:xfrm>
                <a:off x="7227503" y="5675820"/>
                <a:ext cx="44275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prstClr val="black"/>
                              </a:solidFill>
                              <a:effectLst/>
                              <a:uLnTx/>
                              <a:uFillTx/>
                              <a:latin typeface="Cambria Math" panose="02040503050406030204" pitchFamily="18" charset="0"/>
                            </a:rPr>
                            <m:t>𝑡</m:t>
                          </m:r>
                        </m:e>
                        <m:sub>
                          <m:r>
                            <a:rPr kumimoji="0" lang="en-US" sz="1800" b="0" i="1" u="none" strike="noStrike" kern="0" cap="none" spc="0" normalizeH="0" baseline="0" noProof="0" smtClean="0">
                              <a:ln>
                                <a:noFill/>
                              </a:ln>
                              <a:solidFill>
                                <a:prstClr val="black"/>
                              </a:solidFill>
                              <a:effectLst/>
                              <a:uLnTx/>
                              <a:uFillTx/>
                              <a:latin typeface="Cambria Math" panose="02040503050406030204" pitchFamily="18" charset="0"/>
                            </a:rPr>
                            <m:t>𝑒</m:t>
                          </m:r>
                        </m:sub>
                      </m:sSub>
                    </m:oMath>
                  </m:oMathPara>
                </a14:m>
                <a:endParaRPr kumimoji="0" lang="en-US" sz="1800" b="0" i="0" u="none" strike="noStrike" kern="0" cap="none" spc="0" normalizeH="0" baseline="0" noProof="0" dirty="0" smtClean="0">
                  <a:ln>
                    <a:noFill/>
                  </a:ln>
                  <a:solidFill>
                    <a:prstClr val="black"/>
                  </a:solidFill>
                  <a:effectLst/>
                  <a:uLnTx/>
                  <a:uFillTx/>
                </a:endParaRPr>
              </a:p>
            </p:txBody>
          </p:sp>
        </mc:Choice>
        <mc:Fallback xmlns="">
          <p:sp>
            <p:nvSpPr>
              <p:cNvPr id="89" name="Textfeld 88"/>
              <p:cNvSpPr txBox="1">
                <a:spLocks noRot="1" noChangeAspect="1" noMove="1" noResize="1" noEditPoints="1" noAdjustHandles="1" noChangeArrowheads="1" noChangeShapeType="1" noTextEdit="1"/>
              </p:cNvSpPr>
              <p:nvPr/>
            </p:nvSpPr>
            <p:spPr>
              <a:xfrm>
                <a:off x="7227503" y="5675820"/>
                <a:ext cx="442750" cy="369332"/>
              </a:xfrm>
              <a:prstGeom prst="rect">
                <a:avLst/>
              </a:prstGeom>
              <a:blipFill rotWithShape="0">
                <a:blip r:embed="rId7"/>
                <a:stretch>
                  <a:fillRect/>
                </a:stretch>
              </a:blipFill>
            </p:spPr>
            <p:txBody>
              <a:bodyPr/>
              <a:lstStyle/>
              <a:p>
                <a:r>
                  <a:rPr lang="en-US">
                    <a:noFill/>
                  </a:rPr>
                  <a:t> </a:t>
                </a:r>
              </a:p>
            </p:txBody>
          </p:sp>
        </mc:Fallback>
      </mc:AlternateContent>
      <p:cxnSp>
        <p:nvCxnSpPr>
          <p:cNvPr id="90" name="Gerader Verbinder 89"/>
          <p:cNvCxnSpPr/>
          <p:nvPr/>
        </p:nvCxnSpPr>
        <p:spPr>
          <a:xfrm rot="10800000" flipH="1">
            <a:off x="3155491" y="3051492"/>
            <a:ext cx="4258800" cy="0"/>
          </a:xfrm>
          <a:prstGeom prst="line">
            <a:avLst/>
          </a:prstGeom>
          <a:noFill/>
          <a:ln w="25400" cap="flat" cmpd="sng" algn="ctr">
            <a:solidFill>
              <a:srgbClr val="70AD47"/>
            </a:solidFill>
            <a:prstDash val="solid"/>
            <a:miter lim="800000"/>
          </a:ln>
          <a:effectLst/>
        </p:spPr>
      </p:cxnSp>
      <p:sp>
        <p:nvSpPr>
          <p:cNvPr id="91" name="Bogen 90"/>
          <p:cNvSpPr/>
          <p:nvPr/>
        </p:nvSpPr>
        <p:spPr>
          <a:xfrm flipV="1">
            <a:off x="-4433027" y="-1981200"/>
            <a:ext cx="12961105" cy="6441924"/>
          </a:xfrm>
          <a:prstGeom prst="arc">
            <a:avLst>
              <a:gd name="adj1" fmla="val 20482424"/>
              <a:gd name="adj2" fmla="val 20793573"/>
            </a:avLst>
          </a:prstGeom>
          <a:noFill/>
          <a:ln w="254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92" name="Textfeld 91"/>
          <p:cNvSpPr txBox="1"/>
          <p:nvPr/>
        </p:nvSpPr>
        <p:spPr>
          <a:xfrm>
            <a:off x="1459902" y="2340000"/>
            <a:ext cx="748924"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Miete</a:t>
            </a:r>
            <a:endParaRPr kumimoji="0" lang="de-DE" sz="1800" b="0" i="0" u="none" strike="noStrike" kern="0" cap="none" spc="0" normalizeH="0" baseline="0" dirty="0" smtClean="0">
              <a:ln>
                <a:noFill/>
              </a:ln>
              <a:solidFill>
                <a:prstClr val="black"/>
              </a:solidFill>
              <a:effectLst/>
              <a:uLnTx/>
              <a:uFillTx/>
            </a:endParaRPr>
          </a:p>
        </p:txBody>
      </p:sp>
      <p:sp>
        <p:nvSpPr>
          <p:cNvPr id="93" name="Textfeld 92"/>
          <p:cNvSpPr txBox="1"/>
          <p:nvPr/>
        </p:nvSpPr>
        <p:spPr>
          <a:xfrm>
            <a:off x="8539116" y="5291916"/>
            <a:ext cx="569388"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Zeit</a:t>
            </a:r>
            <a:endParaRPr kumimoji="0" lang="de-DE" sz="1800" b="0" i="0" u="none" strike="noStrike" kern="0" cap="none" spc="0" normalizeH="0" baseline="0" dirty="0" smtClean="0">
              <a:ln>
                <a:noFill/>
              </a:ln>
              <a:solidFill>
                <a:prstClr val="black"/>
              </a:solidFill>
              <a:effectLst/>
              <a:uLnTx/>
              <a:uFillTx/>
            </a:endParaRPr>
          </a:p>
        </p:txBody>
      </p:sp>
      <p:sp>
        <p:nvSpPr>
          <p:cNvPr id="94" name="Bogen 93"/>
          <p:cNvSpPr/>
          <p:nvPr/>
        </p:nvSpPr>
        <p:spPr>
          <a:xfrm flipV="1">
            <a:off x="-4428665" y="-1959420"/>
            <a:ext cx="12961105" cy="6441924"/>
          </a:xfrm>
          <a:prstGeom prst="arc">
            <a:avLst>
              <a:gd name="adj1" fmla="val 16485684"/>
              <a:gd name="adj2" fmla="val 20808647"/>
            </a:avLst>
          </a:prstGeom>
          <a:noFill/>
          <a:ln w="25400" cap="flat" cmpd="sng" algn="ctr">
            <a:solidFill>
              <a:srgbClr val="5B9BD5"/>
            </a:solidFill>
            <a:prstDash val="solid"/>
            <a:miter lim="800000"/>
          </a:ln>
          <a:effectLst/>
        </p:spPr>
        <p:txBody>
          <a:bodyPr rtlCol="0" anchor="ctr"/>
          <a:lstStyle/>
          <a:p>
            <a:pPr algn="ctr" fontAlgn="auto">
              <a:spcBef>
                <a:spcPts val="0"/>
              </a:spcBef>
              <a:spcAft>
                <a:spcPts val="0"/>
              </a:spcAft>
              <a:defRPr/>
            </a:pPr>
            <a:endParaRPr lang="en-US" kern="0" dirty="0" smtClean="0">
              <a:solidFill>
                <a:prstClr val="black"/>
              </a:solidFill>
              <a:latin typeface="Calibri" panose="020F0502020204030204"/>
              <a:cs typeface="+mn-cs"/>
            </a:endParaRPr>
          </a:p>
        </p:txBody>
      </p:sp>
      <p:cxnSp>
        <p:nvCxnSpPr>
          <p:cNvPr id="95" name="Gerader Verbinder 94"/>
          <p:cNvCxnSpPr/>
          <p:nvPr/>
        </p:nvCxnSpPr>
        <p:spPr>
          <a:xfrm>
            <a:off x="3150000" y="4204017"/>
            <a:ext cx="0" cy="23309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6" name="Gerader Verbinder 95"/>
          <p:cNvCxnSpPr/>
          <p:nvPr/>
        </p:nvCxnSpPr>
        <p:spPr>
          <a:xfrm>
            <a:off x="3150000" y="4041088"/>
            <a:ext cx="0" cy="180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Gerader Verbinder 96"/>
          <p:cNvCxnSpPr/>
          <p:nvPr/>
        </p:nvCxnSpPr>
        <p:spPr>
          <a:xfrm>
            <a:off x="3149673" y="3790800"/>
            <a:ext cx="0" cy="2520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8" name="Gerader Verbinder 97"/>
          <p:cNvCxnSpPr/>
          <p:nvPr/>
        </p:nvCxnSpPr>
        <p:spPr>
          <a:xfrm>
            <a:off x="3150000" y="3456000"/>
            <a:ext cx="0" cy="3420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9" name="Gerader Verbinder 98"/>
          <p:cNvCxnSpPr/>
          <p:nvPr/>
        </p:nvCxnSpPr>
        <p:spPr>
          <a:xfrm>
            <a:off x="3150000" y="3049200"/>
            <a:ext cx="0" cy="414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Gerader Verbinder 99"/>
          <p:cNvCxnSpPr/>
          <p:nvPr/>
        </p:nvCxnSpPr>
        <p:spPr>
          <a:xfrm rot="5400000">
            <a:off x="5747400" y="1859400"/>
            <a:ext cx="0" cy="16920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1" name="Gerader Verbinder 100"/>
          <p:cNvCxnSpPr/>
          <p:nvPr/>
        </p:nvCxnSpPr>
        <p:spPr>
          <a:xfrm rot="5400000">
            <a:off x="5934600" y="1830600"/>
            <a:ext cx="0" cy="2268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Gerader Verbinder 101"/>
          <p:cNvCxnSpPr/>
          <p:nvPr/>
        </p:nvCxnSpPr>
        <p:spPr>
          <a:xfrm rot="5400000">
            <a:off x="6181200" y="1810800"/>
            <a:ext cx="0" cy="26640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3" name="Gerader Verbinder 102"/>
          <p:cNvCxnSpPr/>
          <p:nvPr/>
        </p:nvCxnSpPr>
        <p:spPr>
          <a:xfrm rot="5400000">
            <a:off x="6501600" y="1749600"/>
            <a:ext cx="0" cy="38880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4" name="Gerader Verbinder 103"/>
          <p:cNvCxnSpPr/>
          <p:nvPr/>
        </p:nvCxnSpPr>
        <p:spPr>
          <a:xfrm rot="5400000">
            <a:off x="6921000" y="1719000"/>
            <a:ext cx="0" cy="450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5" name="Textfeld 104"/>
          <p:cNvSpPr txBox="1"/>
          <p:nvPr/>
        </p:nvSpPr>
        <p:spPr>
          <a:xfrm>
            <a:off x="3125867" y="4194800"/>
            <a:ext cx="457176" cy="276999"/>
          </a:xfrm>
          <a:prstGeom prst="rect">
            <a:avLst/>
          </a:prstGeom>
          <a:noFill/>
        </p:spPr>
        <p:txBody>
          <a:bodyPr wrap="none" rtlCol="0">
            <a:spAutoFit/>
          </a:bodyPr>
          <a:lstStyle/>
          <a:p>
            <a:r>
              <a:rPr lang="de-DE" sz="1200" dirty="0" smtClean="0">
                <a:solidFill>
                  <a:srgbClr val="0070C0"/>
                </a:solidFill>
              </a:rPr>
              <a:t>Bad</a:t>
            </a:r>
            <a:endParaRPr lang="de-DE" sz="1200" dirty="0">
              <a:solidFill>
                <a:srgbClr val="0070C0"/>
              </a:solidFill>
            </a:endParaRPr>
          </a:p>
        </p:txBody>
      </p:sp>
      <p:sp>
        <p:nvSpPr>
          <p:cNvPr id="106" name="Textfeld 105"/>
          <p:cNvSpPr txBox="1"/>
          <p:nvPr/>
        </p:nvSpPr>
        <p:spPr>
          <a:xfrm>
            <a:off x="3120925" y="4017115"/>
            <a:ext cx="705642" cy="276999"/>
          </a:xfrm>
          <a:prstGeom prst="rect">
            <a:avLst/>
          </a:prstGeom>
          <a:noFill/>
        </p:spPr>
        <p:txBody>
          <a:bodyPr wrap="none" rtlCol="0">
            <a:spAutoFit/>
          </a:bodyPr>
          <a:lstStyle/>
          <a:p>
            <a:r>
              <a:rPr lang="de-DE" sz="1200" dirty="0" smtClean="0">
                <a:solidFill>
                  <a:srgbClr val="FF0000"/>
                </a:solidFill>
              </a:rPr>
              <a:t>Fenster</a:t>
            </a:r>
            <a:endParaRPr lang="de-DE" sz="1200" dirty="0">
              <a:solidFill>
                <a:srgbClr val="FF0000"/>
              </a:solidFill>
            </a:endParaRPr>
          </a:p>
        </p:txBody>
      </p:sp>
      <p:sp>
        <p:nvSpPr>
          <p:cNvPr id="107" name="Textfeld 106"/>
          <p:cNvSpPr txBox="1"/>
          <p:nvPr/>
        </p:nvSpPr>
        <p:spPr>
          <a:xfrm>
            <a:off x="3129032" y="3807217"/>
            <a:ext cx="652743" cy="276999"/>
          </a:xfrm>
          <a:prstGeom prst="rect">
            <a:avLst/>
          </a:prstGeom>
          <a:noFill/>
        </p:spPr>
        <p:txBody>
          <a:bodyPr wrap="none" rtlCol="0">
            <a:spAutoFit/>
          </a:bodyPr>
          <a:lstStyle/>
          <a:p>
            <a:r>
              <a:rPr lang="de-DE" sz="1200" dirty="0" smtClean="0">
                <a:solidFill>
                  <a:srgbClr val="0070C0"/>
                </a:solidFill>
              </a:rPr>
              <a:t>Balkon</a:t>
            </a:r>
            <a:endParaRPr lang="de-DE" sz="1200" dirty="0">
              <a:solidFill>
                <a:srgbClr val="0070C0"/>
              </a:solidFill>
            </a:endParaRPr>
          </a:p>
        </p:txBody>
      </p:sp>
      <p:sp>
        <p:nvSpPr>
          <p:cNvPr id="108" name="Textfeld 107"/>
          <p:cNvSpPr txBox="1"/>
          <p:nvPr/>
        </p:nvSpPr>
        <p:spPr>
          <a:xfrm>
            <a:off x="3142476" y="3525174"/>
            <a:ext cx="662361" cy="276999"/>
          </a:xfrm>
          <a:prstGeom prst="rect">
            <a:avLst/>
          </a:prstGeom>
          <a:noFill/>
        </p:spPr>
        <p:txBody>
          <a:bodyPr wrap="none" rtlCol="0">
            <a:spAutoFit/>
          </a:bodyPr>
          <a:lstStyle/>
          <a:p>
            <a:r>
              <a:rPr lang="de-DE" sz="1200" dirty="0" smtClean="0">
                <a:solidFill>
                  <a:srgbClr val="0070C0"/>
                </a:solidFill>
              </a:rPr>
              <a:t>Aufzug</a:t>
            </a:r>
            <a:endParaRPr lang="de-DE" sz="1200" dirty="0">
              <a:solidFill>
                <a:srgbClr val="0070C0"/>
              </a:solidFill>
            </a:endParaRPr>
          </a:p>
        </p:txBody>
      </p:sp>
      <p:sp>
        <p:nvSpPr>
          <p:cNvPr id="109" name="Textfeld 108"/>
          <p:cNvSpPr txBox="1"/>
          <p:nvPr/>
        </p:nvSpPr>
        <p:spPr>
          <a:xfrm>
            <a:off x="3175244" y="3143226"/>
            <a:ext cx="891591" cy="276999"/>
          </a:xfrm>
          <a:prstGeom prst="rect">
            <a:avLst/>
          </a:prstGeom>
          <a:noFill/>
        </p:spPr>
        <p:txBody>
          <a:bodyPr wrap="none" rtlCol="0">
            <a:spAutoFit/>
          </a:bodyPr>
          <a:lstStyle/>
          <a:p>
            <a:r>
              <a:rPr lang="de-DE" sz="1200" dirty="0" smtClean="0">
                <a:solidFill>
                  <a:srgbClr val="FF0000"/>
                </a:solidFill>
              </a:rPr>
              <a:t>Dämmung</a:t>
            </a:r>
            <a:endParaRPr lang="de-DE" sz="1200" dirty="0">
              <a:solidFill>
                <a:srgbClr val="FF0000"/>
              </a:solidFill>
            </a:endParaRPr>
          </a:p>
        </p:txBody>
      </p:sp>
    </p:spTree>
    <p:extLst>
      <p:ext uri="{BB962C8B-B14F-4D97-AF65-F5344CB8AC3E}">
        <p14:creationId xmlns:p14="http://schemas.microsoft.com/office/powerpoint/2010/main" val="41369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7"/>
                                        </p:tgtEl>
                                      </p:cBhvr>
                                      <p:by x="45000" y="45000"/>
                                    </p:animScale>
                                  </p:childTnLst>
                                </p:cTn>
                              </p:par>
                              <p:par>
                                <p:cTn id="7" presetID="42" presetClass="path" presetSubtype="0" fill="hold" nodeType="withEffect">
                                  <p:stCondLst>
                                    <p:cond delay="0"/>
                                  </p:stCondLst>
                                  <p:childTnLst>
                                    <p:animMotion origin="layout" path="M 5.55556E-7 1.48148E-6 L 0.19983 -0.41667 " pathEditMode="relative" rAng="0" ptsTypes="AA">
                                      <p:cBhvr>
                                        <p:cTn id="8" dur="500" fill="hold"/>
                                        <p:tgtEl>
                                          <p:spTgt spid="7"/>
                                        </p:tgtEl>
                                        <p:attrNameLst>
                                          <p:attrName>ppt_x</p:attrName>
                                          <p:attrName>ppt_y</p:attrName>
                                        </p:attrNameLst>
                                      </p:cBhvr>
                                      <p:rCtr x="9983" y="-20833"/>
                                    </p:animMotion>
                                  </p:childTnLst>
                                </p:cTn>
                              </p:par>
                            </p:childTnLst>
                          </p:cTn>
                        </p:par>
                        <p:par>
                          <p:cTn id="9" fill="hold">
                            <p:stCondLst>
                              <p:cond delay="500"/>
                            </p:stCondLst>
                            <p:childTnLst>
                              <p:par>
                                <p:cTn id="10" presetID="1" presetClass="exit" presetSubtype="0" fill="hold" nodeType="afterEffect">
                                  <p:stCondLst>
                                    <p:cond delay="0"/>
                                  </p:stCondLst>
                                  <p:childTnLst>
                                    <p:set>
                                      <p:cBhvr>
                                        <p:cTn id="11" dur="1" fill="hold">
                                          <p:stCondLst>
                                            <p:cond delay="0"/>
                                          </p:stCondLst>
                                        </p:cTn>
                                        <p:tgtEl>
                                          <p:spTgt spid="7"/>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68"/>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fade">
                                      <p:cBhvr>
                                        <p:cTn id="16" dur="500"/>
                                        <p:tgtEl>
                                          <p:spTgt spid="81"/>
                                        </p:tgtEl>
                                      </p:cBhvr>
                                    </p:animEffect>
                                  </p:childTnLst>
                                </p:cTn>
                              </p:par>
                              <p:par>
                                <p:cTn id="17" presetID="10" presetClass="entr" presetSubtype="0" fill="hold" nodeType="with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500"/>
                                        <p:tgtEl>
                                          <p:spTgt spid="8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nodeType="with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500"/>
                                        <p:tgtEl>
                                          <p:spTgt spid="80"/>
                                        </p:tgtEl>
                                      </p:cBhvr>
                                    </p:animEffect>
                                  </p:childTnLst>
                                </p:cTn>
                              </p:par>
                              <p:par>
                                <p:cTn id="26" presetID="10" presetClass="entr" presetSubtype="0" fill="hold" nodeType="with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fade">
                                      <p:cBhvr>
                                        <p:cTn id="28" dur="500"/>
                                        <p:tgtEl>
                                          <p:spTgt spid="83"/>
                                        </p:tgtEl>
                                      </p:cBhvr>
                                    </p:animEffect>
                                  </p:childTnLst>
                                </p:cTn>
                              </p:par>
                              <p:par>
                                <p:cTn id="29" presetID="10" presetClass="entr" presetSubtype="0" fill="hold" nodeType="with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500"/>
                                        <p:tgtEl>
                                          <p:spTgt spid="8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fade">
                                      <p:cBhvr>
                                        <p:cTn id="34" dur="500"/>
                                        <p:tgtEl>
                                          <p:spTgt spid="8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500"/>
                                        <p:tgtEl>
                                          <p:spTgt spid="89"/>
                                        </p:tgtEl>
                                      </p:cBhvr>
                                    </p:animEffect>
                                  </p:childTnLst>
                                </p:cTn>
                              </p:par>
                              <p:par>
                                <p:cTn id="38" presetID="10" presetClass="entr" presetSubtype="0" fill="hold" nodeType="withEffect">
                                  <p:stCondLst>
                                    <p:cond delay="0"/>
                                  </p:stCondLst>
                                  <p:childTnLst>
                                    <p:set>
                                      <p:cBhvr>
                                        <p:cTn id="39" dur="1" fill="hold">
                                          <p:stCondLst>
                                            <p:cond delay="0"/>
                                          </p:stCondLst>
                                        </p:cTn>
                                        <p:tgtEl>
                                          <p:spTgt spid="87"/>
                                        </p:tgtEl>
                                        <p:attrNameLst>
                                          <p:attrName>style.visibility</p:attrName>
                                        </p:attrNameLst>
                                      </p:cBhvr>
                                      <p:to>
                                        <p:strVal val="visible"/>
                                      </p:to>
                                    </p:set>
                                    <p:animEffect transition="in" filter="fade">
                                      <p:cBhvr>
                                        <p:cTn id="40" dur="500"/>
                                        <p:tgtEl>
                                          <p:spTgt spid="87"/>
                                        </p:tgtEl>
                                      </p:cBhvr>
                                    </p:animEffect>
                                  </p:childTnLst>
                                </p:cTn>
                              </p:par>
                              <p:par>
                                <p:cTn id="41" presetID="10" presetClass="entr" presetSubtype="0" fill="hold" nodeType="with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fade">
                                      <p:cBhvr>
                                        <p:cTn id="43" dur="500"/>
                                        <p:tgtEl>
                                          <p:spTgt spid="8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4"/>
                                        </p:tgtEl>
                                        <p:attrNameLst>
                                          <p:attrName>style.visibility</p:attrName>
                                        </p:attrNameLst>
                                      </p:cBhvr>
                                      <p:to>
                                        <p:strVal val="visible"/>
                                      </p:to>
                                    </p:set>
                                    <p:animEffect transition="in" filter="fade">
                                      <p:cBhvr>
                                        <p:cTn id="46" dur="500"/>
                                        <p:tgtEl>
                                          <p:spTgt spid="94"/>
                                        </p:tgtEl>
                                      </p:cBhvr>
                                    </p:animEffect>
                                  </p:childTnLst>
                                </p:cTn>
                              </p:par>
                              <p:par>
                                <p:cTn id="47" presetID="10" presetClass="entr" presetSubtype="0" fill="hold" nodeType="with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fade">
                                      <p:cBhvr>
                                        <p:cTn id="49" dur="500"/>
                                        <p:tgtEl>
                                          <p:spTgt spid="8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3"/>
                                        </p:tgtEl>
                                        <p:attrNameLst>
                                          <p:attrName>style.visibility</p:attrName>
                                        </p:attrNameLst>
                                      </p:cBhvr>
                                      <p:to>
                                        <p:strVal val="visible"/>
                                      </p:to>
                                    </p:set>
                                    <p:animEffect transition="in" filter="fade">
                                      <p:cBhvr>
                                        <p:cTn id="52" dur="500"/>
                                        <p:tgtEl>
                                          <p:spTgt spid="9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fade">
                                      <p:cBhvr>
                                        <p:cTn id="57" dur="500"/>
                                        <p:tgtEl>
                                          <p:spTgt spid="9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fade">
                                      <p:cBhvr>
                                        <p:cTn id="60" dur="500"/>
                                        <p:tgtEl>
                                          <p:spTgt spid="105"/>
                                        </p:tgtEl>
                                      </p:cBhvr>
                                    </p:animEffect>
                                  </p:childTnLst>
                                </p:cTn>
                              </p:par>
                              <p:par>
                                <p:cTn id="61" presetID="1" presetClass="entr" presetSubtype="0" fill="hold" nodeType="withEffect">
                                  <p:stCondLst>
                                    <p:cond delay="0"/>
                                  </p:stCondLst>
                                  <p:childTnLst>
                                    <p:set>
                                      <p:cBhvr>
                                        <p:cTn id="62" dur="1" fill="hold">
                                          <p:stCondLst>
                                            <p:cond delay="0"/>
                                          </p:stCondLst>
                                        </p:cTn>
                                        <p:tgtEl>
                                          <p:spTgt spid="100"/>
                                        </p:tgtEl>
                                        <p:attrNameLst>
                                          <p:attrName>style.visibility</p:attrName>
                                        </p:attrNameLst>
                                      </p:cBhvr>
                                      <p:to>
                                        <p:strVal val="visible"/>
                                      </p:to>
                                    </p:set>
                                  </p:childTnLst>
                                </p:cTn>
                              </p:par>
                              <p:par>
                                <p:cTn id="63" presetID="35" presetClass="emph" presetSubtype="0" repeatCount="indefinite" fill="hold" nodeType="withEffect">
                                  <p:stCondLst>
                                    <p:cond delay="0"/>
                                  </p:stCondLst>
                                  <p:endCondLst>
                                    <p:cond evt="onNext" delay="0">
                                      <p:tgtEl>
                                        <p:sldTgt/>
                                      </p:tgtEl>
                                    </p:cond>
                                  </p:endCondLst>
                                  <p:childTnLst>
                                    <p:anim calcmode="discrete" valueType="str">
                                      <p:cBhvr>
                                        <p:cTn id="64" dur="500" fill="hold"/>
                                        <p:tgtEl>
                                          <p:spTgt spid="100"/>
                                        </p:tgtEl>
                                        <p:attrNameLst>
                                          <p:attrName>style.visibility</p:attrName>
                                        </p:attrNameLst>
                                      </p:cBhvr>
                                      <p:tavLst>
                                        <p:tav tm="0">
                                          <p:val>
                                            <p:strVal val="hidden"/>
                                          </p:val>
                                        </p:tav>
                                        <p:tav tm="50000">
                                          <p:val>
                                            <p:strVal val="visible"/>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96"/>
                                        </p:tgtEl>
                                        <p:attrNameLst>
                                          <p:attrName>style.visibility</p:attrName>
                                        </p:attrNameLst>
                                      </p:cBhvr>
                                      <p:to>
                                        <p:strVal val="visible"/>
                                      </p:to>
                                    </p:set>
                                    <p:animEffect transition="in" filter="fade">
                                      <p:cBhvr>
                                        <p:cTn id="69" dur="500"/>
                                        <p:tgtEl>
                                          <p:spTgt spid="9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06"/>
                                        </p:tgtEl>
                                        <p:attrNameLst>
                                          <p:attrName>style.visibility</p:attrName>
                                        </p:attrNameLst>
                                      </p:cBhvr>
                                      <p:to>
                                        <p:strVal val="visible"/>
                                      </p:to>
                                    </p:set>
                                    <p:animEffect transition="in" filter="fade">
                                      <p:cBhvr>
                                        <p:cTn id="72" dur="500"/>
                                        <p:tgtEl>
                                          <p:spTgt spid="106"/>
                                        </p:tgtEl>
                                      </p:cBhvr>
                                    </p:animEffect>
                                  </p:childTnLst>
                                </p:cTn>
                              </p:par>
                              <p:par>
                                <p:cTn id="73" presetID="1" presetClass="exit" presetSubtype="0" fill="hold" nodeType="withEffect">
                                  <p:stCondLst>
                                    <p:cond delay="0"/>
                                  </p:stCondLst>
                                  <p:childTnLst>
                                    <p:set>
                                      <p:cBhvr>
                                        <p:cTn id="74" dur="1" fill="hold">
                                          <p:stCondLst>
                                            <p:cond delay="0"/>
                                          </p:stCondLst>
                                        </p:cTn>
                                        <p:tgtEl>
                                          <p:spTgt spid="100"/>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101"/>
                                        </p:tgtEl>
                                        <p:attrNameLst>
                                          <p:attrName>style.visibility</p:attrName>
                                        </p:attrNameLst>
                                      </p:cBhvr>
                                      <p:to>
                                        <p:strVal val="visible"/>
                                      </p:to>
                                    </p:set>
                                  </p:childTnLst>
                                </p:cTn>
                              </p:par>
                              <p:par>
                                <p:cTn id="77" presetID="35" presetClass="emph" presetSubtype="0" repeatCount="indefinite" fill="hold" nodeType="withEffect">
                                  <p:stCondLst>
                                    <p:cond delay="0"/>
                                  </p:stCondLst>
                                  <p:endCondLst>
                                    <p:cond evt="onNext" delay="0">
                                      <p:tgtEl>
                                        <p:sldTgt/>
                                      </p:tgtEl>
                                    </p:cond>
                                  </p:endCondLst>
                                  <p:childTnLst>
                                    <p:anim calcmode="discrete" valueType="str">
                                      <p:cBhvr>
                                        <p:cTn id="78" dur="500" fill="hold"/>
                                        <p:tgtEl>
                                          <p:spTgt spid="101"/>
                                        </p:tgtEl>
                                        <p:attrNameLst>
                                          <p:attrName>style.visibility</p:attrName>
                                        </p:attrNameLst>
                                      </p:cBhvr>
                                      <p:tavLst>
                                        <p:tav tm="0">
                                          <p:val>
                                            <p:strVal val="hidden"/>
                                          </p:val>
                                        </p:tav>
                                        <p:tav tm="50000">
                                          <p:val>
                                            <p:strVal val="visible"/>
                                          </p:val>
                                        </p:tav>
                                      </p:tavLst>
                                    </p:anim>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500"/>
                                        <p:tgtEl>
                                          <p:spTgt spid="9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7"/>
                                        </p:tgtEl>
                                        <p:attrNameLst>
                                          <p:attrName>style.visibility</p:attrName>
                                        </p:attrNameLst>
                                      </p:cBhvr>
                                      <p:to>
                                        <p:strVal val="visible"/>
                                      </p:to>
                                    </p:set>
                                    <p:animEffect transition="in" filter="fade">
                                      <p:cBhvr>
                                        <p:cTn id="86" dur="500"/>
                                        <p:tgtEl>
                                          <p:spTgt spid="107"/>
                                        </p:tgtEl>
                                      </p:cBhvr>
                                    </p:animEffect>
                                  </p:childTnLst>
                                </p:cTn>
                              </p:par>
                              <p:par>
                                <p:cTn id="87" presetID="1" presetClass="exit" presetSubtype="0" fill="hold" nodeType="withEffect">
                                  <p:stCondLst>
                                    <p:cond delay="0"/>
                                  </p:stCondLst>
                                  <p:childTnLst>
                                    <p:set>
                                      <p:cBhvr>
                                        <p:cTn id="88" dur="1" fill="hold">
                                          <p:stCondLst>
                                            <p:cond delay="0"/>
                                          </p:stCondLst>
                                        </p:cTn>
                                        <p:tgtEl>
                                          <p:spTgt spid="101"/>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102"/>
                                        </p:tgtEl>
                                        <p:attrNameLst>
                                          <p:attrName>style.visibility</p:attrName>
                                        </p:attrNameLst>
                                      </p:cBhvr>
                                      <p:to>
                                        <p:strVal val="visible"/>
                                      </p:to>
                                    </p:set>
                                  </p:childTnLst>
                                </p:cTn>
                              </p:par>
                              <p:par>
                                <p:cTn id="91" presetID="35" presetClass="emph" presetSubtype="0" repeatCount="indefinite" fill="hold" nodeType="withEffect">
                                  <p:stCondLst>
                                    <p:cond delay="0"/>
                                  </p:stCondLst>
                                  <p:endCondLst>
                                    <p:cond evt="onNext" delay="0">
                                      <p:tgtEl>
                                        <p:sldTgt/>
                                      </p:tgtEl>
                                    </p:cond>
                                  </p:endCondLst>
                                  <p:childTnLst>
                                    <p:anim calcmode="discrete" valueType="str">
                                      <p:cBhvr>
                                        <p:cTn id="92" dur="500" fill="hold"/>
                                        <p:tgtEl>
                                          <p:spTgt spid="102"/>
                                        </p:tgtEl>
                                        <p:attrNameLst>
                                          <p:attrName>style.visibility</p:attrName>
                                        </p:attrNameLst>
                                      </p:cBhvr>
                                      <p:tavLst>
                                        <p:tav tm="0">
                                          <p:val>
                                            <p:strVal val="hidden"/>
                                          </p:val>
                                        </p:tav>
                                        <p:tav tm="50000">
                                          <p:val>
                                            <p:strVal val="visible"/>
                                          </p:val>
                                        </p:tav>
                                      </p:tavLst>
                                    </p:anim>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fade">
                                      <p:cBhvr>
                                        <p:cTn id="97" dur="500"/>
                                        <p:tgtEl>
                                          <p:spTgt spid="9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08"/>
                                        </p:tgtEl>
                                        <p:attrNameLst>
                                          <p:attrName>style.visibility</p:attrName>
                                        </p:attrNameLst>
                                      </p:cBhvr>
                                      <p:to>
                                        <p:strVal val="visible"/>
                                      </p:to>
                                    </p:set>
                                    <p:animEffect transition="in" filter="fade">
                                      <p:cBhvr>
                                        <p:cTn id="100" dur="500"/>
                                        <p:tgtEl>
                                          <p:spTgt spid="108"/>
                                        </p:tgtEl>
                                      </p:cBhvr>
                                    </p:animEffect>
                                  </p:childTnLst>
                                </p:cTn>
                              </p:par>
                              <p:par>
                                <p:cTn id="101" presetID="1" presetClass="exit" presetSubtype="0" fill="hold" nodeType="withEffect">
                                  <p:stCondLst>
                                    <p:cond delay="0"/>
                                  </p:stCondLst>
                                  <p:childTnLst>
                                    <p:set>
                                      <p:cBhvr>
                                        <p:cTn id="102" dur="1" fill="hold">
                                          <p:stCondLst>
                                            <p:cond delay="0"/>
                                          </p:stCondLst>
                                        </p:cTn>
                                        <p:tgtEl>
                                          <p:spTgt spid="102"/>
                                        </p:tgtEl>
                                        <p:attrNameLst>
                                          <p:attrName>style.visibility</p:attrName>
                                        </p:attrNameLst>
                                      </p:cBhvr>
                                      <p:to>
                                        <p:strVal val="hidden"/>
                                      </p:to>
                                    </p:set>
                                  </p:childTnLst>
                                </p:cTn>
                              </p:par>
                              <p:par>
                                <p:cTn id="103" presetID="1" presetClass="entr" presetSubtype="0" fill="hold" nodeType="withEffect">
                                  <p:stCondLst>
                                    <p:cond delay="0"/>
                                  </p:stCondLst>
                                  <p:childTnLst>
                                    <p:set>
                                      <p:cBhvr>
                                        <p:cTn id="104" dur="1" fill="hold">
                                          <p:stCondLst>
                                            <p:cond delay="0"/>
                                          </p:stCondLst>
                                        </p:cTn>
                                        <p:tgtEl>
                                          <p:spTgt spid="103"/>
                                        </p:tgtEl>
                                        <p:attrNameLst>
                                          <p:attrName>style.visibility</p:attrName>
                                        </p:attrNameLst>
                                      </p:cBhvr>
                                      <p:to>
                                        <p:strVal val="visible"/>
                                      </p:to>
                                    </p:set>
                                  </p:childTnLst>
                                </p:cTn>
                              </p:par>
                              <p:par>
                                <p:cTn id="105" presetID="35" presetClass="emph" presetSubtype="0" repeatCount="indefinite" fill="hold" nodeType="withEffect">
                                  <p:stCondLst>
                                    <p:cond delay="0"/>
                                  </p:stCondLst>
                                  <p:endCondLst>
                                    <p:cond evt="onNext" delay="0">
                                      <p:tgtEl>
                                        <p:sldTgt/>
                                      </p:tgtEl>
                                    </p:cond>
                                  </p:endCondLst>
                                  <p:childTnLst>
                                    <p:anim calcmode="discrete" valueType="str">
                                      <p:cBhvr>
                                        <p:cTn id="106" dur="500" fill="hold"/>
                                        <p:tgtEl>
                                          <p:spTgt spid="103"/>
                                        </p:tgtEl>
                                        <p:attrNameLst>
                                          <p:attrName>style.visibility</p:attrName>
                                        </p:attrNameLst>
                                      </p:cBhvr>
                                      <p:tavLst>
                                        <p:tav tm="0">
                                          <p:val>
                                            <p:strVal val="hidden"/>
                                          </p:val>
                                        </p:tav>
                                        <p:tav tm="50000">
                                          <p:val>
                                            <p:strVal val="visible"/>
                                          </p:val>
                                        </p:tav>
                                      </p:tavLst>
                                    </p:anim>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99"/>
                                        </p:tgtEl>
                                        <p:attrNameLst>
                                          <p:attrName>style.visibility</p:attrName>
                                        </p:attrNameLst>
                                      </p:cBhvr>
                                      <p:to>
                                        <p:strVal val="visible"/>
                                      </p:to>
                                    </p:set>
                                    <p:animEffect transition="in" filter="fade">
                                      <p:cBhvr>
                                        <p:cTn id="111" dur="500"/>
                                        <p:tgtEl>
                                          <p:spTgt spid="9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9"/>
                                        </p:tgtEl>
                                        <p:attrNameLst>
                                          <p:attrName>style.visibility</p:attrName>
                                        </p:attrNameLst>
                                      </p:cBhvr>
                                      <p:to>
                                        <p:strVal val="visible"/>
                                      </p:to>
                                    </p:set>
                                    <p:animEffect transition="in" filter="fade">
                                      <p:cBhvr>
                                        <p:cTn id="114" dur="500"/>
                                        <p:tgtEl>
                                          <p:spTgt spid="109"/>
                                        </p:tgtEl>
                                      </p:cBhvr>
                                    </p:animEffect>
                                  </p:childTnLst>
                                </p:cTn>
                              </p:par>
                              <p:par>
                                <p:cTn id="115" presetID="1" presetClass="exit" presetSubtype="0" fill="hold" nodeType="withEffect">
                                  <p:stCondLst>
                                    <p:cond delay="0"/>
                                  </p:stCondLst>
                                  <p:childTnLst>
                                    <p:set>
                                      <p:cBhvr>
                                        <p:cTn id="116" dur="1" fill="hold">
                                          <p:stCondLst>
                                            <p:cond delay="0"/>
                                          </p:stCondLst>
                                        </p:cTn>
                                        <p:tgtEl>
                                          <p:spTgt spid="103"/>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104"/>
                                        </p:tgtEl>
                                        <p:attrNameLst>
                                          <p:attrName>style.visibility</p:attrName>
                                        </p:attrNameLst>
                                      </p:cBhvr>
                                      <p:to>
                                        <p:strVal val="visible"/>
                                      </p:to>
                                    </p:set>
                                  </p:childTnLst>
                                </p:cTn>
                              </p:par>
                              <p:par>
                                <p:cTn id="119" presetID="35" presetClass="emph" presetSubtype="0" repeatCount="indefinite" fill="hold" nodeType="withEffect">
                                  <p:stCondLst>
                                    <p:cond delay="0"/>
                                  </p:stCondLst>
                                  <p:endCondLst>
                                    <p:cond evt="onNext" delay="0">
                                      <p:tgtEl>
                                        <p:sldTgt/>
                                      </p:tgtEl>
                                    </p:cond>
                                  </p:endCondLst>
                                  <p:childTnLst>
                                    <p:anim calcmode="discrete" valueType="str">
                                      <p:cBhvr>
                                        <p:cTn id="120" dur="500" fill="hold"/>
                                        <p:tgtEl>
                                          <p:spTgt spid="104"/>
                                        </p:tgtEl>
                                        <p:attrNameLst>
                                          <p:attrName>style.visibility</p:attrName>
                                        </p:attrNameLst>
                                      </p:cBhvr>
                                      <p:tavLst>
                                        <p:tav tm="0">
                                          <p:val>
                                            <p:strVal val="hidden"/>
                                          </p:val>
                                        </p:tav>
                                        <p:tav tm="50000">
                                          <p:val>
                                            <p:strVal val="visible"/>
                                          </p:val>
                                        </p:tav>
                                      </p:tavLst>
                                    </p:anim>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91"/>
                                        </p:tgtEl>
                                        <p:attrNameLst>
                                          <p:attrName>style.visibility</p:attrName>
                                        </p:attrNameLst>
                                      </p:cBhvr>
                                      <p:to>
                                        <p:strVal val="visible"/>
                                      </p:to>
                                    </p:set>
                                    <p:animEffect transition="in" filter="fade">
                                      <p:cBhvr>
                                        <p:cTn id="125" dur="500"/>
                                        <p:tgtEl>
                                          <p:spTgt spid="91"/>
                                        </p:tgtEl>
                                      </p:cBhvr>
                                    </p:animEffect>
                                  </p:childTnLst>
                                </p:cTn>
                              </p:par>
                              <p:par>
                                <p:cTn id="126" presetID="10" presetClass="entr" presetSubtype="0" fill="hold" nodeType="withEffect">
                                  <p:stCondLst>
                                    <p:cond delay="0"/>
                                  </p:stCondLst>
                                  <p:childTnLst>
                                    <p:set>
                                      <p:cBhvr>
                                        <p:cTn id="127" dur="1" fill="hold">
                                          <p:stCondLst>
                                            <p:cond delay="0"/>
                                          </p:stCondLst>
                                        </p:cTn>
                                        <p:tgtEl>
                                          <p:spTgt spid="90"/>
                                        </p:tgtEl>
                                        <p:attrNameLst>
                                          <p:attrName>style.visibility</p:attrName>
                                        </p:attrNameLst>
                                      </p:cBhvr>
                                      <p:to>
                                        <p:strVal val="visible"/>
                                      </p:to>
                                    </p:set>
                                    <p:animEffect transition="in" filter="fade">
                                      <p:cBhvr>
                                        <p:cTn id="128" dur="500"/>
                                        <p:tgtEl>
                                          <p:spTgt spid="90"/>
                                        </p:tgtEl>
                                      </p:cBhvr>
                                    </p:animEffect>
                                  </p:childTnLst>
                                </p:cTn>
                              </p:par>
                              <p:par>
                                <p:cTn id="129" presetID="1" presetClass="exit" presetSubtype="0" fill="hold" nodeType="withEffect">
                                  <p:stCondLst>
                                    <p:cond delay="0"/>
                                  </p:stCondLst>
                                  <p:childTnLst>
                                    <p:set>
                                      <p:cBhvr>
                                        <p:cTn id="130" dur="1" fill="hold">
                                          <p:stCondLst>
                                            <p:cond delay="0"/>
                                          </p:stCondLst>
                                        </p:cTn>
                                        <p:tgtEl>
                                          <p:spTgt spid="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1" grpId="0" animBg="1"/>
      <p:bldP spid="92" grpId="0"/>
      <p:bldP spid="93" grpId="0"/>
      <p:bldP spid="94" grpId="0" animBg="1"/>
      <p:bldP spid="105" grpId="0"/>
      <p:bldP spid="106" grpId="0"/>
      <p:bldP spid="107" grpId="0"/>
      <p:bldP spid="108" grpId="0"/>
      <p:bldP spid="10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Grafik 49"/>
          <p:cNvPicPr>
            <a:picLocks noChangeAspect="1"/>
          </p:cNvPicPr>
          <p:nvPr/>
        </p:nvPicPr>
        <p:blipFill>
          <a:blip r:embed="rId3">
            <a:clrChange>
              <a:clrFrom>
                <a:srgbClr val="FFFFFF"/>
              </a:clrFrom>
              <a:clrTo>
                <a:srgbClr val="FFFFFF">
                  <a:alpha val="0"/>
                </a:srgbClr>
              </a:clrTo>
            </a:clrChange>
          </a:blip>
          <a:stretch>
            <a:fillRect/>
          </a:stretch>
        </p:blipFill>
        <p:spPr>
          <a:xfrm>
            <a:off x="5112000" y="576000"/>
            <a:ext cx="3641598" cy="1498473"/>
          </a:xfrm>
          <a:prstGeom prst="rect">
            <a:avLst/>
          </a:prstGeom>
        </p:spPr>
      </p:pic>
      <p:sp>
        <p:nvSpPr>
          <p:cNvPr id="2" name="Titel 1"/>
          <p:cNvSpPr>
            <a:spLocks noGrp="1"/>
          </p:cNvSpPr>
          <p:nvPr>
            <p:ph type="title"/>
          </p:nvPr>
        </p:nvSpPr>
        <p:spPr>
          <a:xfrm>
            <a:off x="1331913" y="196850"/>
            <a:ext cx="6338340" cy="568325"/>
          </a:xfrm>
        </p:spPr>
        <p:txBody>
          <a:bodyPr/>
          <a:lstStyle/>
          <a:p>
            <a:r>
              <a:rPr lang="de-DE" sz="2400" dirty="0" smtClean="0">
                <a:solidFill>
                  <a:srgbClr val="000000"/>
                </a:solidFill>
              </a:rPr>
              <a:t>Zulässige Mieterhöhung</a:t>
            </a:r>
            <a:endParaRPr lang="de-DE" sz="2800" dirty="0"/>
          </a:p>
        </p:txBody>
      </p:sp>
      <p:grpSp>
        <p:nvGrpSpPr>
          <p:cNvPr id="47" name="Gruppieren 46"/>
          <p:cNvGrpSpPr/>
          <p:nvPr/>
        </p:nvGrpSpPr>
        <p:grpSpPr>
          <a:xfrm>
            <a:off x="7333143" y="333375"/>
            <a:ext cx="1555271" cy="811863"/>
            <a:chOff x="7333143" y="333375"/>
            <a:chExt cx="1555271" cy="811863"/>
          </a:xfrm>
        </p:grpSpPr>
        <p:pic>
          <p:nvPicPr>
            <p:cNvPr id="48" name="Grafik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3144" y="749299"/>
              <a:ext cx="1555270" cy="395939"/>
            </a:xfrm>
            <a:prstGeom prst="rect">
              <a:avLst/>
            </a:prstGeom>
          </p:spPr>
        </p:pic>
        <p:pic>
          <p:nvPicPr>
            <p:cNvPr id="49" name="Picture 12" descr="RGB_2c"/>
            <p:cNvPicPr>
              <a:picLocks noChangeAspect="1" noChangeArrowheads="1"/>
            </p:cNvPicPr>
            <p:nvPr/>
          </p:nvPicPr>
          <p:blipFill>
            <a:blip r:embed="rId5"/>
            <a:srcRect/>
            <a:stretch>
              <a:fillRect/>
            </a:stretch>
          </p:blipFill>
          <p:spPr bwMode="auto">
            <a:xfrm>
              <a:off x="7333143" y="333375"/>
              <a:ext cx="1555270" cy="301625"/>
            </a:xfrm>
            <a:prstGeom prst="rect">
              <a:avLst/>
            </a:prstGeom>
            <a:noFill/>
            <a:ln w="9525">
              <a:noFill/>
              <a:miter lim="800000"/>
              <a:headEnd/>
              <a:tailEnd/>
            </a:ln>
          </p:spPr>
        </p:pic>
      </p:grpSp>
      <p:grpSp>
        <p:nvGrpSpPr>
          <p:cNvPr id="6" name="Gruppieren 5"/>
          <p:cNvGrpSpPr/>
          <p:nvPr/>
        </p:nvGrpSpPr>
        <p:grpSpPr>
          <a:xfrm>
            <a:off x="-4433027" y="-1981200"/>
            <a:ext cx="13541531" cy="8026352"/>
            <a:chOff x="-4433027" y="-1981200"/>
            <a:chExt cx="13541531" cy="8026352"/>
          </a:xfrm>
        </p:grpSpPr>
        <p:cxnSp>
          <p:nvCxnSpPr>
            <p:cNvPr id="8" name="Gerade Verbindung mit Pfeil 7"/>
            <p:cNvCxnSpPr/>
            <p:nvPr/>
          </p:nvCxnSpPr>
          <p:spPr>
            <a:xfrm>
              <a:off x="2317573" y="5500806"/>
              <a:ext cx="6156000" cy="1"/>
            </a:xfrm>
            <a:prstGeom prst="straightConnector1">
              <a:avLst/>
            </a:prstGeom>
            <a:noFill/>
            <a:ln w="25400" cap="flat" cmpd="sng" algn="ctr">
              <a:solidFill>
                <a:sysClr val="windowText" lastClr="000000"/>
              </a:solidFill>
              <a:prstDash val="solid"/>
              <a:miter lim="800000"/>
              <a:tailEnd type="arrow" w="lg" len="lg"/>
            </a:ln>
            <a:effectLst/>
          </p:spPr>
        </p:cxnSp>
        <p:cxnSp>
          <p:nvCxnSpPr>
            <p:cNvPr id="9" name="Gerade Verbindung mit Pfeil 8"/>
            <p:cNvCxnSpPr/>
            <p:nvPr/>
          </p:nvCxnSpPr>
          <p:spPr>
            <a:xfrm flipV="1">
              <a:off x="2306300" y="2412000"/>
              <a:ext cx="0" cy="3096000"/>
            </a:xfrm>
            <a:prstGeom prst="straightConnector1">
              <a:avLst/>
            </a:prstGeom>
            <a:noFill/>
            <a:ln w="25400" cap="flat" cmpd="sng" algn="ctr">
              <a:solidFill>
                <a:sysClr val="windowText" lastClr="000000"/>
              </a:solidFill>
              <a:prstDash val="solid"/>
              <a:miter lim="800000"/>
              <a:tailEnd type="arrow" w="lg" len="lg"/>
            </a:ln>
            <a:effectLst/>
          </p:spPr>
        </p:cxnSp>
        <p:cxnSp>
          <p:nvCxnSpPr>
            <p:cNvPr id="10" name="Gerader Verbinder 9"/>
            <p:cNvCxnSpPr/>
            <p:nvPr/>
          </p:nvCxnSpPr>
          <p:spPr>
            <a:xfrm flipH="1">
              <a:off x="2182189" y="4420806"/>
              <a:ext cx="124111" cy="0"/>
            </a:xfrm>
            <a:prstGeom prst="line">
              <a:avLst/>
            </a:prstGeom>
            <a:noFill/>
            <a:ln w="6350" cap="flat" cmpd="sng" algn="ctr">
              <a:solidFill>
                <a:sysClr val="windowText" lastClr="000000"/>
              </a:solidFill>
              <a:prstDash val="solid"/>
              <a:miter lim="800000"/>
            </a:ln>
            <a:effectLst/>
          </p:spPr>
        </p:cxnSp>
        <p:cxnSp>
          <p:nvCxnSpPr>
            <p:cNvPr id="11" name="Gerader Verbinder 10"/>
            <p:cNvCxnSpPr/>
            <p:nvPr/>
          </p:nvCxnSpPr>
          <p:spPr>
            <a:xfrm rot="5400000" flipH="1">
              <a:off x="3093976" y="5572950"/>
              <a:ext cx="124111" cy="0"/>
            </a:xfrm>
            <a:prstGeom prst="line">
              <a:avLst/>
            </a:prstGeom>
            <a:noFill/>
            <a:ln w="6350" cap="flat" cmpd="sng" algn="ctr">
              <a:solidFill>
                <a:sysClr val="windowText" lastClr="000000"/>
              </a:solidFill>
              <a:prstDash val="solid"/>
              <a:miter lim="800000"/>
            </a:ln>
            <a:effectLst/>
          </p:spPr>
        </p:cxnSp>
        <p:cxnSp>
          <p:nvCxnSpPr>
            <p:cNvPr id="12" name="Gerader Verbinder 11"/>
            <p:cNvCxnSpPr/>
            <p:nvPr/>
          </p:nvCxnSpPr>
          <p:spPr>
            <a:xfrm rot="5400000" flipH="1">
              <a:off x="7362265" y="5576744"/>
              <a:ext cx="124111" cy="0"/>
            </a:xfrm>
            <a:prstGeom prst="line">
              <a:avLst/>
            </a:prstGeom>
            <a:noFill/>
            <a:ln w="6350" cap="flat" cmpd="sng" algn="ctr">
              <a:solidFill>
                <a:sysClr val="windowText" lastClr="000000"/>
              </a:solidFill>
              <a:prstDash val="solid"/>
              <a:miter lim="800000"/>
            </a:ln>
            <a:effectLst/>
          </p:spPr>
        </p:cxnSp>
        <p:cxnSp>
          <p:nvCxnSpPr>
            <p:cNvPr id="13" name="Gerader Verbinder 12"/>
            <p:cNvCxnSpPr/>
            <p:nvPr/>
          </p:nvCxnSpPr>
          <p:spPr>
            <a:xfrm rot="5400000" flipH="1">
              <a:off x="2616194" y="4960806"/>
              <a:ext cx="1080000" cy="0"/>
            </a:xfrm>
            <a:prstGeom prst="line">
              <a:avLst/>
            </a:prstGeom>
            <a:noFill/>
            <a:ln w="6350" cap="flat" cmpd="sng" algn="ctr">
              <a:solidFill>
                <a:sysClr val="windowText" lastClr="000000"/>
              </a:solidFill>
              <a:prstDash val="dash"/>
              <a:miter lim="800000"/>
            </a:ln>
            <a:effectLst/>
          </p:spPr>
        </p:cxnSp>
        <p:cxnSp>
          <p:nvCxnSpPr>
            <p:cNvPr id="14" name="Gerader Verbinder 13"/>
            <p:cNvCxnSpPr/>
            <p:nvPr/>
          </p:nvCxnSpPr>
          <p:spPr>
            <a:xfrm rot="10800000" flipV="1">
              <a:off x="2311244" y="4420806"/>
              <a:ext cx="864000" cy="0"/>
            </a:xfrm>
            <a:prstGeom prst="line">
              <a:avLst/>
            </a:prstGeom>
            <a:noFill/>
            <a:ln w="6350" cap="flat" cmpd="sng" algn="ctr">
              <a:solidFill>
                <a:sysClr val="windowText" lastClr="000000"/>
              </a:solidFill>
              <a:prstDash val="dash"/>
              <a:miter lim="800000"/>
            </a:ln>
            <a:effectLst/>
          </p:spPr>
        </p:cxnSp>
        <p:cxnSp>
          <p:nvCxnSpPr>
            <p:cNvPr id="15" name="Gerader Verbinder 14"/>
            <p:cNvCxnSpPr/>
            <p:nvPr/>
          </p:nvCxnSpPr>
          <p:spPr>
            <a:xfrm rot="5400000" flipH="1">
              <a:off x="6200320" y="4294542"/>
              <a:ext cx="2448000" cy="0"/>
            </a:xfrm>
            <a:prstGeom prst="line">
              <a:avLst/>
            </a:prstGeom>
            <a:noFill/>
            <a:ln w="6350" cap="flat" cmpd="sng" algn="ctr">
              <a:solidFill>
                <a:sysClr val="windowText" lastClr="000000"/>
              </a:solidFill>
              <a:prstDash val="dash"/>
              <a:miter lim="800000"/>
            </a:ln>
            <a:effectLst/>
          </p:spPr>
        </p:cxnSp>
        <mc:AlternateContent xmlns:mc="http://schemas.openxmlformats.org/markup-compatibility/2006" xmlns:a14="http://schemas.microsoft.com/office/drawing/2010/main">
          <mc:Choice Requires="a14">
            <p:sp>
              <p:nvSpPr>
                <p:cNvPr id="16" name="Textfeld 15"/>
                <p:cNvSpPr txBox="1"/>
                <p:nvPr/>
              </p:nvSpPr>
              <p:spPr>
                <a:xfrm>
                  <a:off x="2977429" y="5675820"/>
                  <a:ext cx="37702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prstClr val="black"/>
                            </a:solidFill>
                            <a:effectLst/>
                            <a:uLnTx/>
                            <a:uFillTx/>
                            <a:latin typeface="Cambria Math" panose="02040503050406030204" pitchFamily="18" charset="0"/>
                          </a:rPr>
                          <m:t>0</m:t>
                        </m:r>
                      </m:oMath>
                    </m:oMathPara>
                  </a14:m>
                  <a:endParaRPr kumimoji="0" lang="en-US" sz="1800" b="0" i="0" u="none" strike="noStrike" kern="0" cap="none" spc="0" normalizeH="0" baseline="0" noProof="0" dirty="0" smtClean="0">
                    <a:ln>
                      <a:noFill/>
                    </a:ln>
                    <a:solidFill>
                      <a:prstClr val="black"/>
                    </a:solidFill>
                    <a:effectLst/>
                    <a:uLnTx/>
                    <a:uFillTx/>
                  </a:endParaRPr>
                </a:p>
              </p:txBody>
            </p:sp>
          </mc:Choice>
          <mc:Fallback xmlns="">
            <p:sp>
              <p:nvSpPr>
                <p:cNvPr id="16" name="Textfeld 15"/>
                <p:cNvSpPr txBox="1">
                  <a:spLocks noRot="1" noChangeAspect="1" noMove="1" noResize="1" noEditPoints="1" noAdjustHandles="1" noChangeArrowheads="1" noChangeShapeType="1" noTextEdit="1"/>
                </p:cNvSpPr>
                <p:nvPr/>
              </p:nvSpPr>
              <p:spPr>
                <a:xfrm>
                  <a:off x="2977429" y="5675820"/>
                  <a:ext cx="377026" cy="3693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feld 16"/>
                <p:cNvSpPr txBox="1"/>
                <p:nvPr/>
              </p:nvSpPr>
              <p:spPr>
                <a:xfrm>
                  <a:off x="7227503" y="5675820"/>
                  <a:ext cx="44275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en-US" sz="1800" b="0" i="1" u="none" strike="noStrike" kern="0" cap="none" spc="0" normalizeH="0" baseline="0" noProof="0" smtClean="0">
                                <a:ln>
                                  <a:noFill/>
                                </a:ln>
                                <a:solidFill>
                                  <a:prstClr val="black"/>
                                </a:solidFill>
                                <a:effectLst/>
                                <a:uLnTx/>
                                <a:uFillTx/>
                                <a:latin typeface="Cambria Math" panose="02040503050406030204" pitchFamily="18" charset="0"/>
                              </a:rPr>
                              <m:t>𝑡</m:t>
                            </m:r>
                          </m:e>
                          <m:sub>
                            <m:r>
                              <a:rPr kumimoji="0" lang="en-US" sz="1800" b="0" i="1" u="none" strike="noStrike" kern="0" cap="none" spc="0" normalizeH="0" baseline="0" noProof="0" smtClean="0">
                                <a:ln>
                                  <a:noFill/>
                                </a:ln>
                                <a:solidFill>
                                  <a:prstClr val="black"/>
                                </a:solidFill>
                                <a:effectLst/>
                                <a:uLnTx/>
                                <a:uFillTx/>
                                <a:latin typeface="Cambria Math" panose="02040503050406030204" pitchFamily="18" charset="0"/>
                              </a:rPr>
                              <m:t>𝑒</m:t>
                            </m:r>
                          </m:sub>
                        </m:sSub>
                      </m:oMath>
                    </m:oMathPara>
                  </a14:m>
                  <a:endParaRPr kumimoji="0" lang="en-US" sz="1800" b="0" i="0" u="none" strike="noStrike" kern="0" cap="none" spc="0" normalizeH="0" baseline="0" noProof="0" dirty="0" smtClean="0">
                    <a:ln>
                      <a:noFill/>
                    </a:ln>
                    <a:solidFill>
                      <a:prstClr val="black"/>
                    </a:solidFill>
                    <a:effectLst/>
                    <a:uLnTx/>
                    <a:uFillTx/>
                  </a:endParaRPr>
                </a:p>
              </p:txBody>
            </p:sp>
          </mc:Choice>
          <mc:Fallback xmlns="">
            <p:sp>
              <p:nvSpPr>
                <p:cNvPr id="17" name="Textfeld 16"/>
                <p:cNvSpPr txBox="1">
                  <a:spLocks noRot="1" noChangeAspect="1" noMove="1" noResize="1" noEditPoints="1" noAdjustHandles="1" noChangeArrowheads="1" noChangeShapeType="1" noTextEdit="1"/>
                </p:cNvSpPr>
                <p:nvPr/>
              </p:nvSpPr>
              <p:spPr>
                <a:xfrm>
                  <a:off x="7227503" y="5675820"/>
                  <a:ext cx="442750" cy="369332"/>
                </a:xfrm>
                <a:prstGeom prst="rect">
                  <a:avLst/>
                </a:prstGeom>
                <a:blipFill rotWithShape="0">
                  <a:blip r:embed="rId7"/>
                  <a:stretch>
                    <a:fillRect/>
                  </a:stretch>
                </a:blipFill>
              </p:spPr>
              <p:txBody>
                <a:bodyPr/>
                <a:lstStyle/>
                <a:p>
                  <a:r>
                    <a:rPr lang="en-US">
                      <a:noFill/>
                    </a:rPr>
                    <a:t> </a:t>
                  </a:r>
                </a:p>
              </p:txBody>
            </p:sp>
          </mc:Fallback>
        </mc:AlternateContent>
        <p:cxnSp>
          <p:nvCxnSpPr>
            <p:cNvPr id="19" name="Gerader Verbinder 18"/>
            <p:cNvCxnSpPr/>
            <p:nvPr/>
          </p:nvCxnSpPr>
          <p:spPr>
            <a:xfrm rot="10800000" flipH="1">
              <a:off x="3155491" y="3051492"/>
              <a:ext cx="4258800" cy="0"/>
            </a:xfrm>
            <a:prstGeom prst="line">
              <a:avLst/>
            </a:prstGeom>
            <a:noFill/>
            <a:ln w="25400" cap="flat" cmpd="sng" algn="ctr">
              <a:solidFill>
                <a:srgbClr val="70AD47"/>
              </a:solidFill>
              <a:prstDash val="solid"/>
              <a:miter lim="800000"/>
            </a:ln>
            <a:effectLst/>
          </p:spPr>
        </p:cxnSp>
        <p:sp>
          <p:nvSpPr>
            <p:cNvPr id="20" name="Bogen 19"/>
            <p:cNvSpPr/>
            <p:nvPr/>
          </p:nvSpPr>
          <p:spPr>
            <a:xfrm flipV="1">
              <a:off x="-4433027" y="-1981200"/>
              <a:ext cx="12961105" cy="6441924"/>
            </a:xfrm>
            <a:prstGeom prst="arc">
              <a:avLst>
                <a:gd name="adj1" fmla="val 20482424"/>
                <a:gd name="adj2" fmla="val 20793573"/>
              </a:avLst>
            </a:prstGeom>
            <a:noFill/>
            <a:ln w="254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3" name="Textfeld 32"/>
            <p:cNvSpPr txBox="1"/>
            <p:nvPr/>
          </p:nvSpPr>
          <p:spPr>
            <a:xfrm>
              <a:off x="1459902" y="2340000"/>
              <a:ext cx="748924"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Miete</a:t>
              </a:r>
              <a:endParaRPr kumimoji="0" lang="de-DE" sz="1800" b="0" i="0" u="none" strike="noStrike" kern="0" cap="none" spc="0" normalizeH="0" baseline="0" dirty="0" smtClean="0">
                <a:ln>
                  <a:noFill/>
                </a:ln>
                <a:solidFill>
                  <a:prstClr val="black"/>
                </a:solidFill>
                <a:effectLst/>
                <a:uLnTx/>
                <a:uFillTx/>
              </a:endParaRPr>
            </a:p>
          </p:txBody>
        </p:sp>
        <p:sp>
          <p:nvSpPr>
            <p:cNvPr id="34" name="Textfeld 33"/>
            <p:cNvSpPr txBox="1"/>
            <p:nvPr/>
          </p:nvSpPr>
          <p:spPr>
            <a:xfrm>
              <a:off x="8539116" y="5291916"/>
              <a:ext cx="569388"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Zeit</a:t>
              </a:r>
              <a:endParaRPr kumimoji="0" lang="de-DE" sz="1800" b="0" i="0" u="none" strike="noStrike" kern="0" cap="none" spc="0" normalizeH="0" baseline="0" dirty="0" smtClean="0">
                <a:ln>
                  <a:noFill/>
                </a:ln>
                <a:solidFill>
                  <a:prstClr val="black"/>
                </a:solidFill>
                <a:effectLst/>
                <a:uLnTx/>
                <a:uFillTx/>
              </a:endParaRPr>
            </a:p>
          </p:txBody>
        </p:sp>
        <p:sp>
          <p:nvSpPr>
            <p:cNvPr id="35" name="Bogen 34"/>
            <p:cNvSpPr/>
            <p:nvPr/>
          </p:nvSpPr>
          <p:spPr>
            <a:xfrm flipV="1">
              <a:off x="-4428665" y="-1959420"/>
              <a:ext cx="12961105" cy="6441924"/>
            </a:xfrm>
            <a:prstGeom prst="arc">
              <a:avLst>
                <a:gd name="adj1" fmla="val 16485684"/>
                <a:gd name="adj2" fmla="val 20808647"/>
              </a:avLst>
            </a:prstGeom>
            <a:noFill/>
            <a:ln w="25400" cap="flat" cmpd="sng" algn="ctr">
              <a:solidFill>
                <a:srgbClr val="5B9BD5"/>
              </a:solidFill>
              <a:prstDash val="solid"/>
              <a:miter lim="800000"/>
            </a:ln>
            <a:effectLst/>
          </p:spPr>
          <p:txBody>
            <a:bodyPr rtlCol="0" anchor="ctr"/>
            <a:lstStyle/>
            <a:p>
              <a:pPr algn="ctr" fontAlgn="auto">
                <a:spcBef>
                  <a:spcPts val="0"/>
                </a:spcBef>
                <a:spcAft>
                  <a:spcPts val="0"/>
                </a:spcAft>
                <a:defRPr/>
              </a:pPr>
              <a:endParaRPr lang="en-US" kern="0" dirty="0" smtClean="0">
                <a:solidFill>
                  <a:prstClr val="black"/>
                </a:solidFill>
                <a:latin typeface="Calibri" panose="020F0502020204030204"/>
                <a:cs typeface="+mn-cs"/>
              </a:endParaRPr>
            </a:p>
          </p:txBody>
        </p:sp>
        <p:cxnSp>
          <p:nvCxnSpPr>
            <p:cNvPr id="36" name="Gerader Verbinder 35"/>
            <p:cNvCxnSpPr/>
            <p:nvPr/>
          </p:nvCxnSpPr>
          <p:spPr>
            <a:xfrm>
              <a:off x="3150000" y="4204017"/>
              <a:ext cx="0" cy="23309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a:xfrm>
              <a:off x="3150000" y="4041088"/>
              <a:ext cx="0" cy="180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a:xfrm>
              <a:off x="3149673" y="3790800"/>
              <a:ext cx="0" cy="2520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p:nvCxnSpPr>
          <p:spPr>
            <a:xfrm>
              <a:off x="3150000" y="3456000"/>
              <a:ext cx="0" cy="3420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Gerader Verbinder 50"/>
            <p:cNvCxnSpPr/>
            <p:nvPr/>
          </p:nvCxnSpPr>
          <p:spPr>
            <a:xfrm>
              <a:off x="3150000" y="3049200"/>
              <a:ext cx="0" cy="414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Textfeld 56"/>
            <p:cNvSpPr txBox="1"/>
            <p:nvPr/>
          </p:nvSpPr>
          <p:spPr>
            <a:xfrm>
              <a:off x="3125867" y="4194800"/>
              <a:ext cx="457176" cy="276999"/>
            </a:xfrm>
            <a:prstGeom prst="rect">
              <a:avLst/>
            </a:prstGeom>
            <a:noFill/>
          </p:spPr>
          <p:txBody>
            <a:bodyPr wrap="none" rtlCol="0">
              <a:spAutoFit/>
            </a:bodyPr>
            <a:lstStyle/>
            <a:p>
              <a:r>
                <a:rPr lang="de-DE" sz="1200" dirty="0" smtClean="0">
                  <a:solidFill>
                    <a:srgbClr val="0070C0"/>
                  </a:solidFill>
                </a:rPr>
                <a:t>Bad</a:t>
              </a:r>
              <a:endParaRPr lang="de-DE" sz="1200" dirty="0">
                <a:solidFill>
                  <a:srgbClr val="0070C0"/>
                </a:solidFill>
              </a:endParaRPr>
            </a:p>
          </p:txBody>
        </p:sp>
        <p:sp>
          <p:nvSpPr>
            <p:cNvPr id="58" name="Textfeld 57"/>
            <p:cNvSpPr txBox="1"/>
            <p:nvPr/>
          </p:nvSpPr>
          <p:spPr>
            <a:xfrm>
              <a:off x="3120925" y="4017115"/>
              <a:ext cx="705642" cy="276999"/>
            </a:xfrm>
            <a:prstGeom prst="rect">
              <a:avLst/>
            </a:prstGeom>
            <a:noFill/>
          </p:spPr>
          <p:txBody>
            <a:bodyPr wrap="none" rtlCol="0">
              <a:spAutoFit/>
            </a:bodyPr>
            <a:lstStyle/>
            <a:p>
              <a:r>
                <a:rPr lang="de-DE" sz="1200" dirty="0" smtClean="0">
                  <a:solidFill>
                    <a:srgbClr val="FF0000"/>
                  </a:solidFill>
                </a:rPr>
                <a:t>Fenster</a:t>
              </a:r>
              <a:endParaRPr lang="de-DE" sz="1200" dirty="0">
                <a:solidFill>
                  <a:srgbClr val="FF0000"/>
                </a:solidFill>
              </a:endParaRPr>
            </a:p>
          </p:txBody>
        </p:sp>
        <p:sp>
          <p:nvSpPr>
            <p:cNvPr id="59" name="Textfeld 58"/>
            <p:cNvSpPr txBox="1"/>
            <p:nvPr/>
          </p:nvSpPr>
          <p:spPr>
            <a:xfrm>
              <a:off x="3129032" y="3807217"/>
              <a:ext cx="652743" cy="276999"/>
            </a:xfrm>
            <a:prstGeom prst="rect">
              <a:avLst/>
            </a:prstGeom>
            <a:noFill/>
          </p:spPr>
          <p:txBody>
            <a:bodyPr wrap="none" rtlCol="0">
              <a:spAutoFit/>
            </a:bodyPr>
            <a:lstStyle/>
            <a:p>
              <a:r>
                <a:rPr lang="de-DE" sz="1200" dirty="0" smtClean="0">
                  <a:solidFill>
                    <a:srgbClr val="0070C0"/>
                  </a:solidFill>
                </a:rPr>
                <a:t>Balkon</a:t>
              </a:r>
              <a:endParaRPr lang="de-DE" sz="1200" dirty="0">
                <a:solidFill>
                  <a:srgbClr val="0070C0"/>
                </a:solidFill>
              </a:endParaRPr>
            </a:p>
          </p:txBody>
        </p:sp>
        <p:sp>
          <p:nvSpPr>
            <p:cNvPr id="60" name="Textfeld 59"/>
            <p:cNvSpPr txBox="1"/>
            <p:nvPr/>
          </p:nvSpPr>
          <p:spPr>
            <a:xfrm>
              <a:off x="3142476" y="3525174"/>
              <a:ext cx="662361" cy="276999"/>
            </a:xfrm>
            <a:prstGeom prst="rect">
              <a:avLst/>
            </a:prstGeom>
            <a:noFill/>
          </p:spPr>
          <p:txBody>
            <a:bodyPr wrap="none" rtlCol="0">
              <a:spAutoFit/>
            </a:bodyPr>
            <a:lstStyle/>
            <a:p>
              <a:r>
                <a:rPr lang="de-DE" sz="1200" dirty="0" smtClean="0">
                  <a:solidFill>
                    <a:srgbClr val="0070C0"/>
                  </a:solidFill>
                </a:rPr>
                <a:t>Aufzug</a:t>
              </a:r>
              <a:endParaRPr lang="de-DE" sz="1200" dirty="0">
                <a:solidFill>
                  <a:srgbClr val="0070C0"/>
                </a:solidFill>
              </a:endParaRPr>
            </a:p>
          </p:txBody>
        </p:sp>
        <p:sp>
          <p:nvSpPr>
            <p:cNvPr id="61" name="Textfeld 60"/>
            <p:cNvSpPr txBox="1"/>
            <p:nvPr/>
          </p:nvSpPr>
          <p:spPr>
            <a:xfrm>
              <a:off x="3175244" y="3143226"/>
              <a:ext cx="891591" cy="276999"/>
            </a:xfrm>
            <a:prstGeom prst="rect">
              <a:avLst/>
            </a:prstGeom>
            <a:noFill/>
          </p:spPr>
          <p:txBody>
            <a:bodyPr wrap="none" rtlCol="0">
              <a:spAutoFit/>
            </a:bodyPr>
            <a:lstStyle/>
            <a:p>
              <a:r>
                <a:rPr lang="de-DE" sz="1200" dirty="0" smtClean="0">
                  <a:solidFill>
                    <a:srgbClr val="FF0000"/>
                  </a:solidFill>
                </a:rPr>
                <a:t>Dämmung</a:t>
              </a:r>
              <a:endParaRPr lang="de-DE" sz="1200" dirty="0">
                <a:solidFill>
                  <a:srgbClr val="FF0000"/>
                </a:solidFill>
              </a:endParaRPr>
            </a:p>
          </p:txBody>
        </p:sp>
      </p:grpSp>
      <p:pic>
        <p:nvPicPr>
          <p:cNvPr id="44" name="Grafik 43"/>
          <p:cNvPicPr>
            <a:picLocks noChangeAspect="1"/>
          </p:cNvPicPr>
          <p:nvPr/>
        </p:nvPicPr>
        <p:blipFill>
          <a:blip r:embed="rId8">
            <a:clrChange>
              <a:clrFrom>
                <a:srgbClr val="FFFFFF"/>
              </a:clrFrom>
              <a:clrTo>
                <a:srgbClr val="FFFFFF">
                  <a:alpha val="0"/>
                </a:srgbClr>
              </a:clrTo>
            </a:clrChange>
          </a:blip>
          <a:stretch>
            <a:fillRect/>
          </a:stretch>
        </p:blipFill>
        <p:spPr>
          <a:xfrm>
            <a:off x="568800" y="712800"/>
            <a:ext cx="3391281" cy="1656207"/>
          </a:xfrm>
          <a:prstGeom prst="rect">
            <a:avLst/>
          </a:prstGeom>
        </p:spPr>
      </p:pic>
      <p:grpSp>
        <p:nvGrpSpPr>
          <p:cNvPr id="45" name="Gruppieren 44"/>
          <p:cNvGrpSpPr/>
          <p:nvPr/>
        </p:nvGrpSpPr>
        <p:grpSpPr>
          <a:xfrm>
            <a:off x="992374" y="2573667"/>
            <a:ext cx="8260146" cy="3250304"/>
            <a:chOff x="992374" y="2573667"/>
            <a:chExt cx="8260146" cy="3250304"/>
          </a:xfrm>
        </p:grpSpPr>
        <p:cxnSp>
          <p:nvCxnSpPr>
            <p:cNvPr id="46" name="Gerade Verbindung mit Pfeil 45"/>
            <p:cNvCxnSpPr/>
            <p:nvPr/>
          </p:nvCxnSpPr>
          <p:spPr>
            <a:xfrm>
              <a:off x="2317573" y="5500806"/>
              <a:ext cx="5184000" cy="1"/>
            </a:xfrm>
            <a:prstGeom prst="straightConnector1">
              <a:avLst/>
            </a:prstGeom>
            <a:noFill/>
            <a:ln w="25400" cap="flat" cmpd="sng" algn="ctr">
              <a:solidFill>
                <a:sysClr val="windowText" lastClr="000000"/>
              </a:solidFill>
              <a:prstDash val="solid"/>
              <a:miter lim="800000"/>
              <a:tailEnd type="arrow" w="lg" len="lg"/>
            </a:ln>
            <a:effectLst/>
          </p:spPr>
        </p:cxnSp>
        <p:cxnSp>
          <p:nvCxnSpPr>
            <p:cNvPr id="62" name="Gerade Verbindung mit Pfeil 61"/>
            <p:cNvCxnSpPr/>
            <p:nvPr/>
          </p:nvCxnSpPr>
          <p:spPr>
            <a:xfrm flipV="1">
              <a:off x="2306300" y="2637216"/>
              <a:ext cx="0" cy="2880000"/>
            </a:xfrm>
            <a:prstGeom prst="straightConnector1">
              <a:avLst/>
            </a:prstGeom>
            <a:noFill/>
            <a:ln w="25400" cap="flat" cmpd="sng" algn="ctr">
              <a:solidFill>
                <a:sysClr val="windowText" lastClr="000000"/>
              </a:solidFill>
              <a:prstDash val="solid"/>
              <a:miter lim="800000"/>
              <a:tailEnd type="arrow" w="lg" len="lg"/>
            </a:ln>
            <a:effectLst/>
          </p:spPr>
        </p:cxnSp>
        <p:sp>
          <p:nvSpPr>
            <p:cNvPr id="63" name="Textfeld 62"/>
            <p:cNvSpPr txBox="1"/>
            <p:nvPr/>
          </p:nvSpPr>
          <p:spPr>
            <a:xfrm>
              <a:off x="7477675" y="5177640"/>
              <a:ext cx="177484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Umfang der</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dirty="0" smtClean="0">
                  <a:ln>
                    <a:noFill/>
                  </a:ln>
                  <a:solidFill>
                    <a:prstClr val="black"/>
                  </a:solidFill>
                  <a:effectLst/>
                  <a:uLnTx/>
                  <a:uFillTx/>
                </a:rPr>
                <a:t>Modernisierung</a:t>
              </a:r>
            </a:p>
          </p:txBody>
        </p:sp>
        <p:cxnSp>
          <p:nvCxnSpPr>
            <p:cNvPr id="64" name="Gerader Verbinder 63"/>
            <p:cNvCxnSpPr/>
            <p:nvPr/>
          </p:nvCxnSpPr>
          <p:spPr>
            <a:xfrm flipV="1">
              <a:off x="2306300" y="4617112"/>
              <a:ext cx="321484" cy="54008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Gerader Verbinder 64"/>
            <p:cNvCxnSpPr/>
            <p:nvPr/>
          </p:nvCxnSpPr>
          <p:spPr>
            <a:xfrm flipV="1">
              <a:off x="2627784" y="4378746"/>
              <a:ext cx="502201" cy="23836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Gerader Verbinder 65"/>
            <p:cNvCxnSpPr/>
            <p:nvPr/>
          </p:nvCxnSpPr>
          <p:spPr>
            <a:xfrm flipH="1">
              <a:off x="3129985" y="4303504"/>
              <a:ext cx="584493" cy="7524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Gerader Verbinder 66"/>
            <p:cNvCxnSpPr/>
            <p:nvPr/>
          </p:nvCxnSpPr>
          <p:spPr>
            <a:xfrm flipH="1" flipV="1">
              <a:off x="3714479" y="4303506"/>
              <a:ext cx="864039" cy="211402"/>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Gerader Verbinder 67"/>
            <p:cNvCxnSpPr/>
            <p:nvPr/>
          </p:nvCxnSpPr>
          <p:spPr>
            <a:xfrm>
              <a:off x="4578574" y="4514908"/>
              <a:ext cx="1007999" cy="52802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Gerader Verbinder 68"/>
            <p:cNvCxnSpPr/>
            <p:nvPr/>
          </p:nvCxnSpPr>
          <p:spPr>
            <a:xfrm>
              <a:off x="5586573" y="5042932"/>
              <a:ext cx="1145475" cy="618316"/>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sp>
          <p:nvSpPr>
            <p:cNvPr id="70" name="Textfeld 69"/>
            <p:cNvSpPr txBox="1"/>
            <p:nvPr/>
          </p:nvSpPr>
          <p:spPr>
            <a:xfrm>
              <a:off x="992374" y="2573667"/>
              <a:ext cx="1184940" cy="646331"/>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Möglicher</a:t>
              </a:r>
            </a:p>
            <a:p>
              <a:pPr marL="0" marR="0" lvl="0" indent="0" algn="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dirty="0" smtClean="0">
                  <a:ln>
                    <a:noFill/>
                  </a:ln>
                  <a:solidFill>
                    <a:prstClr val="black"/>
                  </a:solidFill>
                  <a:effectLst/>
                  <a:uLnTx/>
                  <a:uFillTx/>
                </a:rPr>
                <a:t>Gewinn</a:t>
              </a:r>
            </a:p>
          </p:txBody>
        </p:sp>
        <p:cxnSp>
          <p:nvCxnSpPr>
            <p:cNvPr id="71" name="Gerader Verbinder 70"/>
            <p:cNvCxnSpPr/>
            <p:nvPr/>
          </p:nvCxnSpPr>
          <p:spPr>
            <a:xfrm rot="5400000" flipH="1">
              <a:off x="2213784" y="5067136"/>
              <a:ext cx="828000" cy="0"/>
            </a:xfrm>
            <a:prstGeom prst="line">
              <a:avLst/>
            </a:prstGeom>
            <a:noFill/>
            <a:ln w="6350" cap="flat" cmpd="sng" algn="ctr">
              <a:solidFill>
                <a:sysClr val="windowText" lastClr="000000"/>
              </a:solidFill>
              <a:prstDash val="dash"/>
              <a:miter lim="800000"/>
            </a:ln>
            <a:effectLst/>
          </p:spPr>
        </p:cxnSp>
        <p:cxnSp>
          <p:nvCxnSpPr>
            <p:cNvPr id="72" name="Gerader Verbinder 71"/>
            <p:cNvCxnSpPr/>
            <p:nvPr/>
          </p:nvCxnSpPr>
          <p:spPr>
            <a:xfrm rot="5400000" flipH="1">
              <a:off x="2591840" y="4941200"/>
              <a:ext cx="1080000" cy="0"/>
            </a:xfrm>
            <a:prstGeom prst="line">
              <a:avLst/>
            </a:prstGeom>
            <a:noFill/>
            <a:ln w="6350" cap="flat" cmpd="sng" algn="ctr">
              <a:solidFill>
                <a:sysClr val="windowText" lastClr="000000"/>
              </a:solidFill>
              <a:prstDash val="dash"/>
              <a:miter lim="800000"/>
            </a:ln>
            <a:effectLst/>
          </p:spPr>
        </p:cxnSp>
        <p:cxnSp>
          <p:nvCxnSpPr>
            <p:cNvPr id="73" name="Gerader Verbinder 72"/>
            <p:cNvCxnSpPr/>
            <p:nvPr/>
          </p:nvCxnSpPr>
          <p:spPr>
            <a:xfrm rot="5400000" flipH="1">
              <a:off x="3131904" y="4905224"/>
              <a:ext cx="1152000" cy="0"/>
            </a:xfrm>
            <a:prstGeom prst="line">
              <a:avLst/>
            </a:prstGeom>
            <a:noFill/>
            <a:ln w="6350" cap="flat" cmpd="sng" algn="ctr">
              <a:solidFill>
                <a:sysClr val="windowText" lastClr="000000"/>
              </a:solidFill>
              <a:prstDash val="dash"/>
              <a:miter lim="800000"/>
            </a:ln>
            <a:effectLst/>
          </p:spPr>
        </p:cxnSp>
        <p:cxnSp>
          <p:nvCxnSpPr>
            <p:cNvPr id="74" name="Gerader Verbinder 73"/>
            <p:cNvCxnSpPr/>
            <p:nvPr/>
          </p:nvCxnSpPr>
          <p:spPr>
            <a:xfrm rot="5400000" flipH="1">
              <a:off x="4086000" y="5003624"/>
              <a:ext cx="972000" cy="0"/>
            </a:xfrm>
            <a:prstGeom prst="line">
              <a:avLst/>
            </a:prstGeom>
            <a:noFill/>
            <a:ln w="6350" cap="flat" cmpd="sng" algn="ctr">
              <a:solidFill>
                <a:sysClr val="windowText" lastClr="000000"/>
              </a:solidFill>
              <a:prstDash val="dash"/>
              <a:miter lim="800000"/>
            </a:ln>
            <a:effectLst/>
          </p:spPr>
        </p:cxnSp>
        <p:cxnSp>
          <p:nvCxnSpPr>
            <p:cNvPr id="75" name="Gerader Verbinder 74"/>
            <p:cNvCxnSpPr/>
            <p:nvPr/>
          </p:nvCxnSpPr>
          <p:spPr>
            <a:xfrm rot="5400000" flipH="1">
              <a:off x="5364112" y="5265288"/>
              <a:ext cx="432000" cy="0"/>
            </a:xfrm>
            <a:prstGeom prst="line">
              <a:avLst/>
            </a:prstGeom>
            <a:noFill/>
            <a:ln w="6350" cap="flat" cmpd="sng" algn="ctr">
              <a:solidFill>
                <a:sysClr val="windowText" lastClr="000000"/>
              </a:solidFill>
              <a:prstDash val="dash"/>
              <a:miter lim="800000"/>
            </a:ln>
            <a:effectLst/>
          </p:spPr>
        </p:cxnSp>
        <p:cxnSp>
          <p:nvCxnSpPr>
            <p:cNvPr id="76" name="Gerader Verbinder 75"/>
            <p:cNvCxnSpPr/>
            <p:nvPr/>
          </p:nvCxnSpPr>
          <p:spPr>
            <a:xfrm rot="5400000" flipH="1">
              <a:off x="6660240" y="5589232"/>
              <a:ext cx="144000" cy="0"/>
            </a:xfrm>
            <a:prstGeom prst="line">
              <a:avLst/>
            </a:prstGeom>
            <a:noFill/>
            <a:ln w="6350" cap="flat" cmpd="sng" algn="ctr">
              <a:solidFill>
                <a:sysClr val="windowText" lastClr="000000"/>
              </a:solidFill>
              <a:prstDash val="dash"/>
              <a:miter lim="800000"/>
            </a:ln>
            <a:effectLst/>
          </p:spPr>
        </p:cxnSp>
        <p:sp>
          <p:nvSpPr>
            <p:cNvPr id="77" name="Flussdiagramm: Verbindungsstelle 76"/>
            <p:cNvSpPr/>
            <p:nvPr/>
          </p:nvSpPr>
          <p:spPr>
            <a:xfrm>
              <a:off x="2253600" y="5085184"/>
              <a:ext cx="108000" cy="108000"/>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feld 77"/>
            <p:cNvSpPr txBox="1"/>
            <p:nvPr/>
          </p:nvSpPr>
          <p:spPr>
            <a:xfrm rot="16200000">
              <a:off x="2234756" y="5073681"/>
              <a:ext cx="548548" cy="338554"/>
            </a:xfrm>
            <a:prstGeom prst="rect">
              <a:avLst/>
            </a:prstGeom>
            <a:noFill/>
          </p:spPr>
          <p:txBody>
            <a:bodyPr wrap="none" rtlCol="0">
              <a:spAutoFit/>
            </a:bodyPr>
            <a:lstStyle/>
            <a:p>
              <a:r>
                <a:rPr lang="de-DE" sz="1600" dirty="0" smtClean="0">
                  <a:solidFill>
                    <a:srgbClr val="0070C0"/>
                  </a:solidFill>
                </a:rPr>
                <a:t>Bad</a:t>
              </a:r>
              <a:endParaRPr lang="de-DE" sz="1600" dirty="0">
                <a:solidFill>
                  <a:srgbClr val="0070C0"/>
                </a:solidFill>
              </a:endParaRPr>
            </a:p>
          </p:txBody>
        </p:sp>
        <p:sp>
          <p:nvSpPr>
            <p:cNvPr id="79" name="Textfeld 78"/>
            <p:cNvSpPr txBox="1"/>
            <p:nvPr/>
          </p:nvSpPr>
          <p:spPr>
            <a:xfrm rot="16200000">
              <a:off x="3053510" y="4655004"/>
              <a:ext cx="809837" cy="338554"/>
            </a:xfrm>
            <a:prstGeom prst="rect">
              <a:avLst/>
            </a:prstGeom>
            <a:noFill/>
          </p:spPr>
          <p:txBody>
            <a:bodyPr wrap="none" rtlCol="0">
              <a:spAutoFit/>
            </a:bodyPr>
            <a:lstStyle/>
            <a:p>
              <a:r>
                <a:rPr lang="de-DE" sz="1600" dirty="0" smtClean="0">
                  <a:solidFill>
                    <a:srgbClr val="0070C0"/>
                  </a:solidFill>
                </a:rPr>
                <a:t>Balkon</a:t>
              </a:r>
              <a:endParaRPr lang="de-DE" sz="1600" dirty="0">
                <a:solidFill>
                  <a:srgbClr val="0070C0"/>
                </a:solidFill>
              </a:endParaRPr>
            </a:p>
          </p:txBody>
        </p:sp>
        <p:sp>
          <p:nvSpPr>
            <p:cNvPr id="80" name="Textfeld 79"/>
            <p:cNvSpPr txBox="1"/>
            <p:nvPr/>
          </p:nvSpPr>
          <p:spPr>
            <a:xfrm rot="16200000">
              <a:off x="2443724" y="4763754"/>
              <a:ext cx="880369" cy="338554"/>
            </a:xfrm>
            <a:prstGeom prst="rect">
              <a:avLst/>
            </a:prstGeom>
            <a:noFill/>
          </p:spPr>
          <p:txBody>
            <a:bodyPr wrap="none" rtlCol="0">
              <a:spAutoFit/>
            </a:bodyPr>
            <a:lstStyle/>
            <a:p>
              <a:r>
                <a:rPr lang="de-DE" sz="1600" dirty="0" smtClean="0">
                  <a:solidFill>
                    <a:srgbClr val="FF0000"/>
                  </a:solidFill>
                </a:rPr>
                <a:t>Fenster</a:t>
              </a:r>
              <a:endParaRPr lang="de-DE" sz="1600" dirty="0">
                <a:solidFill>
                  <a:srgbClr val="FF0000"/>
                </a:solidFill>
              </a:endParaRPr>
            </a:p>
          </p:txBody>
        </p:sp>
        <p:sp>
          <p:nvSpPr>
            <p:cNvPr id="81" name="Textfeld 80"/>
            <p:cNvSpPr txBox="1"/>
            <p:nvPr/>
          </p:nvSpPr>
          <p:spPr>
            <a:xfrm rot="16200000">
              <a:off x="3720431" y="4670451"/>
              <a:ext cx="822661" cy="338554"/>
            </a:xfrm>
            <a:prstGeom prst="rect">
              <a:avLst/>
            </a:prstGeom>
            <a:noFill/>
          </p:spPr>
          <p:txBody>
            <a:bodyPr wrap="none" rtlCol="0">
              <a:spAutoFit/>
            </a:bodyPr>
            <a:lstStyle/>
            <a:p>
              <a:r>
                <a:rPr lang="de-DE" sz="1600" dirty="0" smtClean="0">
                  <a:solidFill>
                    <a:srgbClr val="0070C0"/>
                  </a:solidFill>
                </a:rPr>
                <a:t>Aufzug</a:t>
              </a:r>
              <a:endParaRPr lang="de-DE" sz="1600" dirty="0">
                <a:solidFill>
                  <a:srgbClr val="0070C0"/>
                </a:solidFill>
              </a:endParaRPr>
            </a:p>
          </p:txBody>
        </p:sp>
        <p:sp>
          <p:nvSpPr>
            <p:cNvPr id="82" name="Textfeld 81"/>
            <p:cNvSpPr txBox="1"/>
            <p:nvPr/>
          </p:nvSpPr>
          <p:spPr>
            <a:xfrm rot="16200000">
              <a:off x="5627167" y="4612124"/>
              <a:ext cx="1071127" cy="338554"/>
            </a:xfrm>
            <a:prstGeom prst="rect">
              <a:avLst/>
            </a:prstGeom>
            <a:noFill/>
          </p:spPr>
          <p:txBody>
            <a:bodyPr wrap="none" rtlCol="0">
              <a:spAutoFit/>
            </a:bodyPr>
            <a:lstStyle/>
            <a:p>
              <a:r>
                <a:rPr lang="de-DE" sz="1600" dirty="0" smtClean="0">
                  <a:solidFill>
                    <a:srgbClr val="0070C0"/>
                  </a:solidFill>
                </a:rPr>
                <a:t>Spielplatz</a:t>
              </a:r>
              <a:endParaRPr lang="de-DE" sz="1600" dirty="0">
                <a:solidFill>
                  <a:srgbClr val="0070C0"/>
                </a:solidFill>
              </a:endParaRPr>
            </a:p>
          </p:txBody>
        </p:sp>
        <p:sp>
          <p:nvSpPr>
            <p:cNvPr id="83" name="Textfeld 82"/>
            <p:cNvSpPr txBox="1"/>
            <p:nvPr/>
          </p:nvSpPr>
          <p:spPr>
            <a:xfrm rot="16200000">
              <a:off x="4552012" y="4036960"/>
              <a:ext cx="1130438" cy="338554"/>
            </a:xfrm>
            <a:prstGeom prst="rect">
              <a:avLst/>
            </a:prstGeom>
            <a:noFill/>
          </p:spPr>
          <p:txBody>
            <a:bodyPr wrap="none" rtlCol="0">
              <a:spAutoFit/>
            </a:bodyPr>
            <a:lstStyle/>
            <a:p>
              <a:r>
                <a:rPr lang="de-DE" sz="1600" dirty="0" smtClean="0">
                  <a:solidFill>
                    <a:srgbClr val="FF0000"/>
                  </a:solidFill>
                </a:rPr>
                <a:t>Dämmung</a:t>
              </a:r>
              <a:endParaRPr lang="de-DE" sz="1600" dirty="0">
                <a:solidFill>
                  <a:srgbClr val="FF0000"/>
                </a:solidFill>
              </a:endParaRPr>
            </a:p>
          </p:txBody>
        </p:sp>
      </p:grpSp>
      <p:sp>
        <p:nvSpPr>
          <p:cNvPr id="84" name="Titel 1"/>
          <p:cNvSpPr txBox="1">
            <a:spLocks/>
          </p:cNvSpPr>
          <p:nvPr/>
        </p:nvSpPr>
        <p:spPr bwMode="auto">
          <a:xfrm>
            <a:off x="1331640" y="198000"/>
            <a:ext cx="6338340" cy="568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cs typeface="Arial" charset="0"/>
              </a:defRPr>
            </a:lvl2pPr>
            <a:lvl3pPr algn="l" rtl="0" eaLnBrk="0" fontAlgn="base" hangingPunct="0">
              <a:spcBef>
                <a:spcPct val="0"/>
              </a:spcBef>
              <a:spcAft>
                <a:spcPct val="0"/>
              </a:spcAft>
              <a:defRPr sz="3200">
                <a:solidFill>
                  <a:schemeClr val="tx2"/>
                </a:solidFill>
                <a:latin typeface="Arial" charset="0"/>
                <a:cs typeface="Arial" charset="0"/>
              </a:defRPr>
            </a:lvl3pPr>
            <a:lvl4pPr algn="l" rtl="0" eaLnBrk="0" fontAlgn="base" hangingPunct="0">
              <a:spcBef>
                <a:spcPct val="0"/>
              </a:spcBef>
              <a:spcAft>
                <a:spcPct val="0"/>
              </a:spcAft>
              <a:defRPr sz="3200">
                <a:solidFill>
                  <a:schemeClr val="tx2"/>
                </a:solidFill>
                <a:latin typeface="Arial" charset="0"/>
                <a:cs typeface="Arial" charset="0"/>
              </a:defRPr>
            </a:lvl4pPr>
            <a:lvl5pPr algn="l" rtl="0" eaLnBrk="0" fontAlgn="base" hangingPunct="0">
              <a:spcBef>
                <a:spcPct val="0"/>
              </a:spcBef>
              <a:spcAft>
                <a:spcPct val="0"/>
              </a:spcAft>
              <a:defRPr sz="3200">
                <a:solidFill>
                  <a:schemeClr val="tx2"/>
                </a:solidFill>
                <a:latin typeface="Arial" charset="0"/>
                <a:cs typeface="Arial" charset="0"/>
              </a:defRPr>
            </a:lvl5pPr>
            <a:lvl6pPr marL="457200" algn="l" rtl="0" fontAlgn="base">
              <a:spcBef>
                <a:spcPct val="0"/>
              </a:spcBef>
              <a:spcAft>
                <a:spcPct val="0"/>
              </a:spcAft>
              <a:defRPr sz="3200">
                <a:solidFill>
                  <a:schemeClr val="tx2"/>
                </a:solidFill>
                <a:latin typeface="Arial" charset="0"/>
                <a:cs typeface="Arial" charset="0"/>
              </a:defRPr>
            </a:lvl6pPr>
            <a:lvl7pPr marL="914400" algn="l" rtl="0" fontAlgn="base">
              <a:spcBef>
                <a:spcPct val="0"/>
              </a:spcBef>
              <a:spcAft>
                <a:spcPct val="0"/>
              </a:spcAft>
              <a:defRPr sz="3200">
                <a:solidFill>
                  <a:schemeClr val="tx2"/>
                </a:solidFill>
                <a:latin typeface="Arial" charset="0"/>
                <a:cs typeface="Arial" charset="0"/>
              </a:defRPr>
            </a:lvl7pPr>
            <a:lvl8pPr marL="1371600" algn="l" rtl="0" fontAlgn="base">
              <a:spcBef>
                <a:spcPct val="0"/>
              </a:spcBef>
              <a:spcAft>
                <a:spcPct val="0"/>
              </a:spcAft>
              <a:defRPr sz="3200">
                <a:solidFill>
                  <a:schemeClr val="tx2"/>
                </a:solidFill>
                <a:latin typeface="Arial" charset="0"/>
                <a:cs typeface="Arial" charset="0"/>
              </a:defRPr>
            </a:lvl8pPr>
            <a:lvl9pPr marL="1828800" algn="l" rtl="0" fontAlgn="base">
              <a:spcBef>
                <a:spcPct val="0"/>
              </a:spcBef>
              <a:spcAft>
                <a:spcPct val="0"/>
              </a:spcAft>
              <a:defRPr sz="3200">
                <a:solidFill>
                  <a:schemeClr val="tx2"/>
                </a:solidFill>
                <a:latin typeface="Arial" charset="0"/>
                <a:cs typeface="Arial" charset="0"/>
              </a:defRPr>
            </a:lvl9pPr>
          </a:lstStyle>
          <a:p>
            <a:r>
              <a:rPr lang="de-DE" sz="2400" kern="0" dirty="0" smtClean="0">
                <a:solidFill>
                  <a:srgbClr val="000000"/>
                </a:solidFill>
              </a:rPr>
              <a:t>Zulässige Mehreinnahmen</a:t>
            </a:r>
            <a:endParaRPr lang="de-DE" sz="2800" kern="0" dirty="0"/>
          </a:p>
        </p:txBody>
      </p:sp>
      <p:cxnSp>
        <p:nvCxnSpPr>
          <p:cNvPr id="86" name="Gerade Verbindung mit Pfeil 85"/>
          <p:cNvCxnSpPr/>
          <p:nvPr/>
        </p:nvCxnSpPr>
        <p:spPr>
          <a:xfrm flipV="1">
            <a:off x="7092280" y="2636912"/>
            <a:ext cx="0" cy="2880000"/>
          </a:xfrm>
          <a:prstGeom prst="straightConnector1">
            <a:avLst/>
          </a:prstGeom>
          <a:noFill/>
          <a:ln w="25400" cap="flat" cmpd="sng" algn="ctr">
            <a:solidFill>
              <a:sysClr val="windowText" lastClr="000000"/>
            </a:solidFill>
            <a:prstDash val="solid"/>
            <a:miter lim="800000"/>
            <a:tailEnd type="arrow" w="lg" len="lg"/>
          </a:ln>
          <a:effectLst/>
        </p:spPr>
      </p:cxnSp>
      <p:sp>
        <p:nvSpPr>
          <p:cNvPr id="87" name="Textfeld 86"/>
          <p:cNvSpPr txBox="1"/>
          <p:nvPr/>
        </p:nvSpPr>
        <p:spPr>
          <a:xfrm>
            <a:off x="7203484" y="2573667"/>
            <a:ext cx="1851789"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Zulässige</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dirty="0" smtClean="0">
                <a:ln>
                  <a:noFill/>
                </a:ln>
                <a:solidFill>
                  <a:prstClr val="black"/>
                </a:solidFill>
                <a:effectLst/>
                <a:uLnTx/>
                <a:uFillTx/>
              </a:rPr>
              <a:t>Mehreinnahmen</a:t>
            </a:r>
          </a:p>
        </p:txBody>
      </p:sp>
    </p:spTree>
    <p:extLst>
      <p:ext uri="{BB962C8B-B14F-4D97-AF65-F5344CB8AC3E}">
        <p14:creationId xmlns:p14="http://schemas.microsoft.com/office/powerpoint/2010/main" val="69316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6"/>
                                        </p:tgtEl>
                                      </p:cBhvr>
                                      <p:by x="45000" y="45000"/>
                                    </p:animScale>
                                  </p:childTnLst>
                                </p:cTn>
                              </p:par>
                              <p:par>
                                <p:cTn id="7" presetID="42" presetClass="path" presetSubtype="0" fill="hold" nodeType="withEffect">
                                  <p:stCondLst>
                                    <p:cond delay="0"/>
                                  </p:stCondLst>
                                  <p:childTnLst>
                                    <p:animMotion origin="layout" path="M 8.33333E-7 3.7037E-6 L -0.33056 -0.38426 " pathEditMode="relative" rAng="0" ptsTypes="AA">
                                      <p:cBhvr>
                                        <p:cTn id="8" dur="500" fill="hold"/>
                                        <p:tgtEl>
                                          <p:spTgt spid="6"/>
                                        </p:tgtEl>
                                        <p:attrNameLst>
                                          <p:attrName>ppt_x</p:attrName>
                                          <p:attrName>ppt_y</p:attrName>
                                        </p:attrNameLst>
                                      </p:cBhvr>
                                      <p:rCtr x="-16528" y="-19213"/>
                                    </p:animMotion>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childTnLst>
                                </p:cTn>
                              </p:par>
                            </p:childTnLst>
                          </p:cTn>
                        </p:par>
                        <p:par>
                          <p:cTn id="12" fill="hold">
                            <p:stCondLst>
                              <p:cond delay="500"/>
                            </p:stCondLst>
                            <p:childTnLst>
                              <p:par>
                                <p:cTn id="13" presetID="6" presetClass="emph" presetSubtype="0" fill="hold" nodeType="afterEffect">
                                  <p:stCondLst>
                                    <p:cond delay="0"/>
                                  </p:stCondLst>
                                  <p:childTnLst>
                                    <p:animScale>
                                      <p:cBhvr>
                                        <p:cTn id="14" dur="500" fill="hold"/>
                                        <p:tgtEl>
                                          <p:spTgt spid="50"/>
                                        </p:tgtEl>
                                      </p:cBhvr>
                                      <p:by x="222000" y="222000"/>
                                    </p:animScale>
                                  </p:childTnLst>
                                </p:cTn>
                              </p:par>
                              <p:par>
                                <p:cTn id="15" presetID="42" presetClass="path" presetSubtype="0" fill="hold" nodeType="withEffect">
                                  <p:stCondLst>
                                    <p:cond delay="0"/>
                                  </p:stCondLst>
                                  <p:childTnLst>
                                    <p:animMotion origin="layout" path="M 2.77778E-7 2.96296E-6 L -0.19913 0.40231 " pathEditMode="relative" rAng="0" ptsTypes="AA">
                                      <p:cBhvr>
                                        <p:cTn id="16" dur="500" fill="hold"/>
                                        <p:tgtEl>
                                          <p:spTgt spid="50"/>
                                        </p:tgtEl>
                                        <p:attrNameLst>
                                          <p:attrName>ppt_x</p:attrName>
                                          <p:attrName>ppt_y</p:attrName>
                                        </p:attrNameLst>
                                      </p:cBhvr>
                                      <p:rCtr x="-9965" y="20116"/>
                                    </p:animMotion>
                                  </p:childTnLst>
                                </p:cTn>
                              </p:par>
                            </p:childTnLst>
                          </p:cTn>
                        </p:par>
                        <p:par>
                          <p:cTn id="17" fill="hold">
                            <p:stCondLst>
                              <p:cond delay="1000"/>
                            </p:stCondLst>
                            <p:childTnLst>
                              <p:par>
                                <p:cTn id="18" presetID="1" presetClass="exit" presetSubtype="0" fill="hold" nodeType="afterEffect">
                                  <p:stCondLst>
                                    <p:cond delay="0"/>
                                  </p:stCondLst>
                                  <p:childTnLst>
                                    <p:set>
                                      <p:cBhvr>
                                        <p:cTn id="19" dur="1" fill="hold">
                                          <p:stCondLst>
                                            <p:cond delay="0"/>
                                          </p:stCondLst>
                                        </p:cTn>
                                        <p:tgtEl>
                                          <p:spTgt spid="50"/>
                                        </p:tgtEl>
                                        <p:attrNameLst>
                                          <p:attrName>style.visibility</p:attrName>
                                        </p:attrNameLst>
                                      </p:cBhvr>
                                      <p:to>
                                        <p:strVal val="hidden"/>
                                      </p:to>
                                    </p:se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par>
                          <p:cTn id="23" fill="hold">
                            <p:stCondLst>
                              <p:cond delay="1000"/>
                            </p:stCondLst>
                            <p:childTnLst>
                              <p:par>
                                <p:cTn id="24" presetID="10" presetClass="exit" presetSubtype="0" fill="hold" grpId="0" nodeType="afterEffect">
                                  <p:stCondLst>
                                    <p:cond delay="0"/>
                                  </p:stCondLst>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fade">
                                      <p:cBhvr>
                                        <p:cTn id="30" dur="500"/>
                                        <p:tgtEl>
                                          <p:spTgt spid="8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500"/>
                                        <p:tgtEl>
                                          <p:spTgt spid="87"/>
                                        </p:tgtEl>
                                      </p:cBhvr>
                                    </p:animEffect>
                                  </p:childTnLst>
                                </p:cTn>
                              </p:par>
                              <p:par>
                                <p:cTn id="34" presetID="10" presetClass="entr" presetSubtype="0" fill="hold" nodeType="with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fade">
                                      <p:cBhvr>
                                        <p:cTn id="3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4" grpId="0"/>
      <p:bldP spid="8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913" y="196850"/>
            <a:ext cx="6338340" cy="568325"/>
          </a:xfrm>
        </p:spPr>
        <p:txBody>
          <a:bodyPr/>
          <a:lstStyle/>
          <a:p>
            <a:r>
              <a:rPr lang="de-DE" sz="2400" dirty="0" smtClean="0">
                <a:solidFill>
                  <a:srgbClr val="000000"/>
                </a:solidFill>
              </a:rPr>
              <a:t>Zulässige Mehreinnahmen</a:t>
            </a:r>
            <a:endParaRPr lang="de-DE" sz="2800" dirty="0"/>
          </a:p>
        </p:txBody>
      </p:sp>
      <p:grpSp>
        <p:nvGrpSpPr>
          <p:cNvPr id="47" name="Gruppieren 46"/>
          <p:cNvGrpSpPr/>
          <p:nvPr/>
        </p:nvGrpSpPr>
        <p:grpSpPr>
          <a:xfrm>
            <a:off x="7333143" y="333375"/>
            <a:ext cx="1555271" cy="811863"/>
            <a:chOff x="7333143" y="333375"/>
            <a:chExt cx="1555271" cy="811863"/>
          </a:xfrm>
        </p:grpSpPr>
        <p:pic>
          <p:nvPicPr>
            <p:cNvPr id="48" name="Grafik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3144" y="749299"/>
              <a:ext cx="1555270" cy="395939"/>
            </a:xfrm>
            <a:prstGeom prst="rect">
              <a:avLst/>
            </a:prstGeom>
          </p:spPr>
        </p:pic>
        <p:pic>
          <p:nvPicPr>
            <p:cNvPr id="49" name="Picture 12" descr="RGB_2c"/>
            <p:cNvPicPr>
              <a:picLocks noChangeAspect="1" noChangeArrowheads="1"/>
            </p:cNvPicPr>
            <p:nvPr/>
          </p:nvPicPr>
          <p:blipFill>
            <a:blip r:embed="rId4"/>
            <a:srcRect/>
            <a:stretch>
              <a:fillRect/>
            </a:stretch>
          </p:blipFill>
          <p:spPr bwMode="auto">
            <a:xfrm>
              <a:off x="7333143" y="333375"/>
              <a:ext cx="1555270" cy="301625"/>
            </a:xfrm>
            <a:prstGeom prst="rect">
              <a:avLst/>
            </a:prstGeom>
            <a:noFill/>
            <a:ln w="9525">
              <a:noFill/>
              <a:miter lim="800000"/>
              <a:headEnd/>
              <a:tailEnd/>
            </a:ln>
          </p:spPr>
        </p:pic>
      </p:grpSp>
      <p:cxnSp>
        <p:nvCxnSpPr>
          <p:cNvPr id="39" name="Gerade Verbindung mit Pfeil 38"/>
          <p:cNvCxnSpPr/>
          <p:nvPr/>
        </p:nvCxnSpPr>
        <p:spPr>
          <a:xfrm>
            <a:off x="2317573" y="5500806"/>
            <a:ext cx="5184000" cy="1"/>
          </a:xfrm>
          <a:prstGeom prst="straightConnector1">
            <a:avLst/>
          </a:prstGeom>
          <a:noFill/>
          <a:ln w="25400" cap="flat" cmpd="sng" algn="ctr">
            <a:solidFill>
              <a:sysClr val="windowText" lastClr="000000"/>
            </a:solidFill>
            <a:prstDash val="solid"/>
            <a:miter lim="800000"/>
            <a:tailEnd type="arrow" w="lg" len="lg"/>
          </a:ln>
          <a:effectLst/>
        </p:spPr>
      </p:cxnSp>
      <p:cxnSp>
        <p:nvCxnSpPr>
          <p:cNvPr id="40" name="Gerade Verbindung mit Pfeil 39"/>
          <p:cNvCxnSpPr/>
          <p:nvPr/>
        </p:nvCxnSpPr>
        <p:spPr>
          <a:xfrm flipV="1">
            <a:off x="2306300" y="2637216"/>
            <a:ext cx="0" cy="2880000"/>
          </a:xfrm>
          <a:prstGeom prst="straightConnector1">
            <a:avLst/>
          </a:prstGeom>
          <a:noFill/>
          <a:ln w="25400" cap="flat" cmpd="sng" algn="ctr">
            <a:solidFill>
              <a:sysClr val="windowText" lastClr="000000"/>
            </a:solidFill>
            <a:prstDash val="solid"/>
            <a:miter lim="800000"/>
            <a:tailEnd type="arrow" w="lg" len="lg"/>
          </a:ln>
          <a:effectLst/>
        </p:spPr>
      </p:cxnSp>
      <p:sp>
        <p:nvSpPr>
          <p:cNvPr id="41" name="Textfeld 40"/>
          <p:cNvSpPr txBox="1"/>
          <p:nvPr/>
        </p:nvSpPr>
        <p:spPr>
          <a:xfrm>
            <a:off x="7477675" y="5177640"/>
            <a:ext cx="177484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Umfang der</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dirty="0" smtClean="0">
                <a:ln>
                  <a:noFill/>
                </a:ln>
                <a:solidFill>
                  <a:prstClr val="black"/>
                </a:solidFill>
                <a:effectLst/>
                <a:uLnTx/>
                <a:uFillTx/>
              </a:rPr>
              <a:t>Modernisierung</a:t>
            </a:r>
          </a:p>
        </p:txBody>
      </p:sp>
      <p:cxnSp>
        <p:nvCxnSpPr>
          <p:cNvPr id="44" name="Gerader Verbinder 43"/>
          <p:cNvCxnSpPr/>
          <p:nvPr/>
        </p:nvCxnSpPr>
        <p:spPr>
          <a:xfrm flipV="1">
            <a:off x="2306300" y="4617112"/>
            <a:ext cx="321484" cy="54008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a:xfrm flipV="1">
            <a:off x="2627784" y="4378746"/>
            <a:ext cx="502201" cy="23836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Gerader Verbinder 45"/>
          <p:cNvCxnSpPr/>
          <p:nvPr/>
        </p:nvCxnSpPr>
        <p:spPr>
          <a:xfrm flipH="1">
            <a:off x="3129985" y="4303504"/>
            <a:ext cx="584493" cy="7524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Gerader Verbinder 51"/>
          <p:cNvCxnSpPr/>
          <p:nvPr/>
        </p:nvCxnSpPr>
        <p:spPr>
          <a:xfrm flipH="1" flipV="1">
            <a:off x="3714479" y="4303506"/>
            <a:ext cx="864039" cy="211402"/>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Gerader Verbinder 52"/>
          <p:cNvCxnSpPr/>
          <p:nvPr/>
        </p:nvCxnSpPr>
        <p:spPr>
          <a:xfrm>
            <a:off x="4578574" y="4514908"/>
            <a:ext cx="1007999" cy="52802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Gerader Verbinder 53"/>
          <p:cNvCxnSpPr/>
          <p:nvPr/>
        </p:nvCxnSpPr>
        <p:spPr>
          <a:xfrm>
            <a:off x="5586573" y="5042932"/>
            <a:ext cx="1145475" cy="618316"/>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Textfeld 54"/>
          <p:cNvSpPr txBox="1"/>
          <p:nvPr/>
        </p:nvSpPr>
        <p:spPr>
          <a:xfrm>
            <a:off x="992374" y="2573667"/>
            <a:ext cx="1184940" cy="646331"/>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Möglicher</a:t>
            </a:r>
          </a:p>
          <a:p>
            <a:pPr marL="0" marR="0" lvl="0" indent="0" algn="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dirty="0" smtClean="0">
                <a:ln>
                  <a:noFill/>
                </a:ln>
                <a:solidFill>
                  <a:prstClr val="black"/>
                </a:solidFill>
                <a:effectLst/>
                <a:uLnTx/>
                <a:uFillTx/>
              </a:rPr>
              <a:t>Gewinn</a:t>
            </a:r>
          </a:p>
        </p:txBody>
      </p:sp>
      <p:cxnSp>
        <p:nvCxnSpPr>
          <p:cNvPr id="56" name="Gerader Verbinder 55"/>
          <p:cNvCxnSpPr/>
          <p:nvPr/>
        </p:nvCxnSpPr>
        <p:spPr>
          <a:xfrm rot="5400000" flipH="1">
            <a:off x="2213784" y="5067136"/>
            <a:ext cx="828000" cy="0"/>
          </a:xfrm>
          <a:prstGeom prst="line">
            <a:avLst/>
          </a:prstGeom>
          <a:noFill/>
          <a:ln w="6350" cap="flat" cmpd="sng" algn="ctr">
            <a:solidFill>
              <a:sysClr val="windowText" lastClr="000000"/>
            </a:solidFill>
            <a:prstDash val="dash"/>
            <a:miter lim="800000"/>
          </a:ln>
          <a:effectLst/>
        </p:spPr>
      </p:cxnSp>
      <p:cxnSp>
        <p:nvCxnSpPr>
          <p:cNvPr id="62" name="Gerader Verbinder 61"/>
          <p:cNvCxnSpPr/>
          <p:nvPr/>
        </p:nvCxnSpPr>
        <p:spPr>
          <a:xfrm rot="5400000" flipH="1">
            <a:off x="2591840" y="4941200"/>
            <a:ext cx="1080000" cy="0"/>
          </a:xfrm>
          <a:prstGeom prst="line">
            <a:avLst/>
          </a:prstGeom>
          <a:noFill/>
          <a:ln w="6350" cap="flat" cmpd="sng" algn="ctr">
            <a:solidFill>
              <a:sysClr val="windowText" lastClr="000000"/>
            </a:solidFill>
            <a:prstDash val="dash"/>
            <a:miter lim="800000"/>
          </a:ln>
          <a:effectLst/>
        </p:spPr>
      </p:cxnSp>
      <p:cxnSp>
        <p:nvCxnSpPr>
          <p:cNvPr id="63" name="Gerader Verbinder 62"/>
          <p:cNvCxnSpPr/>
          <p:nvPr/>
        </p:nvCxnSpPr>
        <p:spPr>
          <a:xfrm rot="5400000" flipH="1">
            <a:off x="3131904" y="4905224"/>
            <a:ext cx="1152000" cy="0"/>
          </a:xfrm>
          <a:prstGeom prst="line">
            <a:avLst/>
          </a:prstGeom>
          <a:noFill/>
          <a:ln w="6350" cap="flat" cmpd="sng" algn="ctr">
            <a:solidFill>
              <a:sysClr val="windowText" lastClr="000000"/>
            </a:solidFill>
            <a:prstDash val="dash"/>
            <a:miter lim="800000"/>
          </a:ln>
          <a:effectLst/>
        </p:spPr>
      </p:cxnSp>
      <p:cxnSp>
        <p:nvCxnSpPr>
          <p:cNvPr id="64" name="Gerader Verbinder 63"/>
          <p:cNvCxnSpPr/>
          <p:nvPr/>
        </p:nvCxnSpPr>
        <p:spPr>
          <a:xfrm rot="5400000" flipH="1">
            <a:off x="4086000" y="5003624"/>
            <a:ext cx="972000" cy="0"/>
          </a:xfrm>
          <a:prstGeom prst="line">
            <a:avLst/>
          </a:prstGeom>
          <a:noFill/>
          <a:ln w="6350" cap="flat" cmpd="sng" algn="ctr">
            <a:solidFill>
              <a:sysClr val="windowText" lastClr="000000"/>
            </a:solidFill>
            <a:prstDash val="dash"/>
            <a:miter lim="800000"/>
          </a:ln>
          <a:effectLst/>
        </p:spPr>
      </p:cxnSp>
      <p:cxnSp>
        <p:nvCxnSpPr>
          <p:cNvPr id="65" name="Gerader Verbinder 64"/>
          <p:cNvCxnSpPr/>
          <p:nvPr/>
        </p:nvCxnSpPr>
        <p:spPr>
          <a:xfrm rot="5400000" flipH="1">
            <a:off x="5364112" y="5265288"/>
            <a:ext cx="432000" cy="0"/>
          </a:xfrm>
          <a:prstGeom prst="line">
            <a:avLst/>
          </a:prstGeom>
          <a:noFill/>
          <a:ln w="6350" cap="flat" cmpd="sng" algn="ctr">
            <a:solidFill>
              <a:sysClr val="windowText" lastClr="000000"/>
            </a:solidFill>
            <a:prstDash val="dash"/>
            <a:miter lim="800000"/>
          </a:ln>
          <a:effectLst/>
        </p:spPr>
      </p:cxnSp>
      <p:cxnSp>
        <p:nvCxnSpPr>
          <p:cNvPr id="66" name="Gerader Verbinder 65"/>
          <p:cNvCxnSpPr/>
          <p:nvPr/>
        </p:nvCxnSpPr>
        <p:spPr>
          <a:xfrm rot="5400000" flipH="1">
            <a:off x="6660240" y="5589232"/>
            <a:ext cx="144000" cy="0"/>
          </a:xfrm>
          <a:prstGeom prst="line">
            <a:avLst/>
          </a:prstGeom>
          <a:noFill/>
          <a:ln w="6350" cap="flat" cmpd="sng" algn="ctr">
            <a:solidFill>
              <a:sysClr val="windowText" lastClr="000000"/>
            </a:solidFill>
            <a:prstDash val="dash"/>
            <a:miter lim="800000"/>
          </a:ln>
          <a:effectLst/>
        </p:spPr>
      </p:cxnSp>
      <p:sp>
        <p:nvSpPr>
          <p:cNvPr id="67" name="Flussdiagramm: Verbindungsstelle 66"/>
          <p:cNvSpPr/>
          <p:nvPr/>
        </p:nvSpPr>
        <p:spPr>
          <a:xfrm>
            <a:off x="2253600" y="5085184"/>
            <a:ext cx="108000" cy="108000"/>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feld 67"/>
          <p:cNvSpPr txBox="1"/>
          <p:nvPr/>
        </p:nvSpPr>
        <p:spPr>
          <a:xfrm rot="16200000">
            <a:off x="2234756" y="5073681"/>
            <a:ext cx="548548" cy="338554"/>
          </a:xfrm>
          <a:prstGeom prst="rect">
            <a:avLst/>
          </a:prstGeom>
          <a:noFill/>
        </p:spPr>
        <p:txBody>
          <a:bodyPr wrap="none" rtlCol="0">
            <a:spAutoFit/>
          </a:bodyPr>
          <a:lstStyle/>
          <a:p>
            <a:r>
              <a:rPr lang="de-DE" sz="1600" dirty="0" smtClean="0">
                <a:solidFill>
                  <a:srgbClr val="0070C0"/>
                </a:solidFill>
              </a:rPr>
              <a:t>Bad</a:t>
            </a:r>
            <a:endParaRPr lang="de-DE" sz="1600" dirty="0">
              <a:solidFill>
                <a:srgbClr val="0070C0"/>
              </a:solidFill>
            </a:endParaRPr>
          </a:p>
        </p:txBody>
      </p:sp>
      <p:sp>
        <p:nvSpPr>
          <p:cNvPr id="69" name="Textfeld 68"/>
          <p:cNvSpPr txBox="1"/>
          <p:nvPr/>
        </p:nvSpPr>
        <p:spPr>
          <a:xfrm rot="16200000">
            <a:off x="3053510" y="4655004"/>
            <a:ext cx="809837" cy="338554"/>
          </a:xfrm>
          <a:prstGeom prst="rect">
            <a:avLst/>
          </a:prstGeom>
          <a:noFill/>
        </p:spPr>
        <p:txBody>
          <a:bodyPr wrap="none" rtlCol="0">
            <a:spAutoFit/>
          </a:bodyPr>
          <a:lstStyle/>
          <a:p>
            <a:r>
              <a:rPr lang="de-DE" sz="1600" dirty="0" smtClean="0">
                <a:solidFill>
                  <a:srgbClr val="0070C0"/>
                </a:solidFill>
              </a:rPr>
              <a:t>Balkon</a:t>
            </a:r>
            <a:endParaRPr lang="de-DE" sz="1600" dirty="0">
              <a:solidFill>
                <a:srgbClr val="0070C0"/>
              </a:solidFill>
            </a:endParaRPr>
          </a:p>
        </p:txBody>
      </p:sp>
      <p:sp>
        <p:nvSpPr>
          <p:cNvPr id="70" name="Textfeld 69"/>
          <p:cNvSpPr txBox="1"/>
          <p:nvPr/>
        </p:nvSpPr>
        <p:spPr>
          <a:xfrm rot="16200000">
            <a:off x="2443724" y="4763754"/>
            <a:ext cx="880369" cy="338554"/>
          </a:xfrm>
          <a:prstGeom prst="rect">
            <a:avLst/>
          </a:prstGeom>
          <a:noFill/>
        </p:spPr>
        <p:txBody>
          <a:bodyPr wrap="none" rtlCol="0">
            <a:spAutoFit/>
          </a:bodyPr>
          <a:lstStyle/>
          <a:p>
            <a:r>
              <a:rPr lang="de-DE" sz="1600" dirty="0" smtClean="0">
                <a:solidFill>
                  <a:srgbClr val="FF0000"/>
                </a:solidFill>
              </a:rPr>
              <a:t>Fenster</a:t>
            </a:r>
            <a:endParaRPr lang="de-DE" sz="1600" dirty="0">
              <a:solidFill>
                <a:srgbClr val="FF0000"/>
              </a:solidFill>
            </a:endParaRPr>
          </a:p>
        </p:txBody>
      </p:sp>
      <p:sp>
        <p:nvSpPr>
          <p:cNvPr id="71" name="Textfeld 70"/>
          <p:cNvSpPr txBox="1"/>
          <p:nvPr/>
        </p:nvSpPr>
        <p:spPr>
          <a:xfrm rot="16200000">
            <a:off x="3720431" y="4670451"/>
            <a:ext cx="822661" cy="338554"/>
          </a:xfrm>
          <a:prstGeom prst="rect">
            <a:avLst/>
          </a:prstGeom>
          <a:noFill/>
        </p:spPr>
        <p:txBody>
          <a:bodyPr wrap="none" rtlCol="0">
            <a:spAutoFit/>
          </a:bodyPr>
          <a:lstStyle/>
          <a:p>
            <a:r>
              <a:rPr lang="de-DE" sz="1600" dirty="0" smtClean="0">
                <a:solidFill>
                  <a:srgbClr val="0070C0"/>
                </a:solidFill>
              </a:rPr>
              <a:t>Aufzug</a:t>
            </a:r>
            <a:endParaRPr lang="de-DE" sz="1600" dirty="0">
              <a:solidFill>
                <a:srgbClr val="0070C0"/>
              </a:solidFill>
            </a:endParaRPr>
          </a:p>
        </p:txBody>
      </p:sp>
      <p:sp>
        <p:nvSpPr>
          <p:cNvPr id="72" name="Textfeld 71"/>
          <p:cNvSpPr txBox="1"/>
          <p:nvPr/>
        </p:nvSpPr>
        <p:spPr>
          <a:xfrm rot="16200000">
            <a:off x="5627167" y="4612124"/>
            <a:ext cx="1071127" cy="338554"/>
          </a:xfrm>
          <a:prstGeom prst="rect">
            <a:avLst/>
          </a:prstGeom>
          <a:noFill/>
        </p:spPr>
        <p:txBody>
          <a:bodyPr wrap="none" rtlCol="0">
            <a:spAutoFit/>
          </a:bodyPr>
          <a:lstStyle/>
          <a:p>
            <a:r>
              <a:rPr lang="de-DE" sz="1600" dirty="0" smtClean="0">
                <a:solidFill>
                  <a:srgbClr val="0070C0"/>
                </a:solidFill>
              </a:rPr>
              <a:t>Spielplatz</a:t>
            </a:r>
            <a:endParaRPr lang="de-DE" sz="1600" dirty="0">
              <a:solidFill>
                <a:srgbClr val="0070C0"/>
              </a:solidFill>
            </a:endParaRPr>
          </a:p>
        </p:txBody>
      </p:sp>
      <p:sp>
        <p:nvSpPr>
          <p:cNvPr id="73" name="Textfeld 72"/>
          <p:cNvSpPr txBox="1"/>
          <p:nvPr/>
        </p:nvSpPr>
        <p:spPr>
          <a:xfrm rot="16200000">
            <a:off x="4552012" y="4036960"/>
            <a:ext cx="1130438" cy="338554"/>
          </a:xfrm>
          <a:prstGeom prst="rect">
            <a:avLst/>
          </a:prstGeom>
          <a:noFill/>
        </p:spPr>
        <p:txBody>
          <a:bodyPr wrap="none" rtlCol="0">
            <a:spAutoFit/>
          </a:bodyPr>
          <a:lstStyle/>
          <a:p>
            <a:r>
              <a:rPr lang="de-DE" sz="1600" dirty="0" smtClean="0">
                <a:solidFill>
                  <a:srgbClr val="FF0000"/>
                </a:solidFill>
              </a:rPr>
              <a:t>Dämmung</a:t>
            </a:r>
            <a:endParaRPr lang="de-DE" sz="1600" dirty="0">
              <a:solidFill>
                <a:srgbClr val="FF0000"/>
              </a:solidFill>
            </a:endParaRPr>
          </a:p>
        </p:txBody>
      </p:sp>
      <p:pic>
        <p:nvPicPr>
          <p:cNvPr id="74" name="Grafik 73"/>
          <p:cNvPicPr>
            <a:picLocks noChangeAspect="1"/>
          </p:cNvPicPr>
          <p:nvPr/>
        </p:nvPicPr>
        <p:blipFill>
          <a:blip r:embed="rId5"/>
          <a:stretch>
            <a:fillRect/>
          </a:stretch>
        </p:blipFill>
        <p:spPr>
          <a:xfrm>
            <a:off x="568800" y="712800"/>
            <a:ext cx="3391281" cy="1656207"/>
          </a:xfrm>
          <a:prstGeom prst="rect">
            <a:avLst/>
          </a:prstGeom>
        </p:spPr>
      </p:pic>
      <p:cxnSp>
        <p:nvCxnSpPr>
          <p:cNvPr id="75" name="Gerade Verbindung mit Pfeil 74"/>
          <p:cNvCxnSpPr/>
          <p:nvPr/>
        </p:nvCxnSpPr>
        <p:spPr>
          <a:xfrm flipV="1">
            <a:off x="7092280" y="2636912"/>
            <a:ext cx="0" cy="2880000"/>
          </a:xfrm>
          <a:prstGeom prst="straightConnector1">
            <a:avLst/>
          </a:prstGeom>
          <a:noFill/>
          <a:ln w="25400" cap="flat" cmpd="sng" algn="ctr">
            <a:solidFill>
              <a:sysClr val="windowText" lastClr="000000"/>
            </a:solidFill>
            <a:prstDash val="solid"/>
            <a:miter lim="800000"/>
            <a:tailEnd type="arrow" w="lg" len="lg"/>
          </a:ln>
          <a:effectLst/>
        </p:spPr>
      </p:cxnSp>
      <p:sp>
        <p:nvSpPr>
          <p:cNvPr id="76" name="Textfeld 75"/>
          <p:cNvSpPr txBox="1"/>
          <p:nvPr/>
        </p:nvSpPr>
        <p:spPr>
          <a:xfrm>
            <a:off x="7203484" y="2573667"/>
            <a:ext cx="1851789"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Zulässige</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dirty="0" smtClean="0">
                <a:ln>
                  <a:noFill/>
                </a:ln>
                <a:solidFill>
                  <a:prstClr val="black"/>
                </a:solidFill>
                <a:effectLst/>
                <a:uLnTx/>
                <a:uFillTx/>
              </a:rPr>
              <a:t>Mehreinnahmen</a:t>
            </a:r>
          </a:p>
        </p:txBody>
      </p:sp>
      <p:cxnSp>
        <p:nvCxnSpPr>
          <p:cNvPr id="78" name="Gerader Verbinder 77"/>
          <p:cNvCxnSpPr/>
          <p:nvPr/>
        </p:nvCxnSpPr>
        <p:spPr>
          <a:xfrm flipV="1">
            <a:off x="2308156" y="5415630"/>
            <a:ext cx="312989" cy="85024"/>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Gleichschenkliges Dreieck 2"/>
          <p:cNvSpPr/>
          <p:nvPr/>
        </p:nvSpPr>
        <p:spPr>
          <a:xfrm rot="16200000" flipV="1">
            <a:off x="1562404" y="1310400"/>
            <a:ext cx="93600" cy="607435"/>
          </a:xfrm>
          <a:prstGeom prst="triangle">
            <a:avLst>
              <a:gd name="adj" fmla="val 1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Gerader Verbinder 78"/>
          <p:cNvCxnSpPr/>
          <p:nvPr/>
        </p:nvCxnSpPr>
        <p:spPr>
          <a:xfrm flipV="1">
            <a:off x="2627784" y="5265288"/>
            <a:ext cx="497417" cy="150342"/>
          </a:xfrm>
          <a:prstGeom prst="line">
            <a:avLst/>
          </a:prstGeom>
          <a:ln w="31750">
            <a:solidFill>
              <a:srgbClr val="FF7D7D"/>
            </a:solidFill>
          </a:ln>
        </p:spPr>
        <p:style>
          <a:lnRef idx="1">
            <a:schemeClr val="accent1"/>
          </a:lnRef>
          <a:fillRef idx="0">
            <a:schemeClr val="accent1"/>
          </a:fillRef>
          <a:effectRef idx="0">
            <a:schemeClr val="accent1"/>
          </a:effectRef>
          <a:fontRef idx="minor">
            <a:schemeClr val="tx1"/>
          </a:fontRef>
        </p:style>
      </p:cxnSp>
      <p:grpSp>
        <p:nvGrpSpPr>
          <p:cNvPr id="18" name="Gruppieren 17"/>
          <p:cNvGrpSpPr/>
          <p:nvPr/>
        </p:nvGrpSpPr>
        <p:grpSpPr>
          <a:xfrm>
            <a:off x="1305486" y="1476000"/>
            <a:ext cx="1000814" cy="82800"/>
            <a:chOff x="1305486" y="1476000"/>
            <a:chExt cx="1000814" cy="82800"/>
          </a:xfrm>
        </p:grpSpPr>
        <p:sp>
          <p:nvSpPr>
            <p:cNvPr id="7" name="Rechteck 6"/>
            <p:cNvSpPr/>
            <p:nvPr/>
          </p:nvSpPr>
          <p:spPr>
            <a:xfrm>
              <a:off x="1305486" y="1476000"/>
              <a:ext cx="602218" cy="82800"/>
            </a:xfrm>
            <a:prstGeom prst="rect">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Gleichschenkliges Dreieck 79"/>
            <p:cNvSpPr/>
            <p:nvPr/>
          </p:nvSpPr>
          <p:spPr>
            <a:xfrm rot="16200000" flipV="1">
              <a:off x="2065602" y="1318102"/>
              <a:ext cx="82800" cy="398596"/>
            </a:xfrm>
            <a:prstGeom prst="triangle">
              <a:avLst>
                <a:gd name="adj" fmla="val 100000"/>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1" name="Gerader Verbinder 80"/>
          <p:cNvCxnSpPr/>
          <p:nvPr/>
        </p:nvCxnSpPr>
        <p:spPr>
          <a:xfrm flipH="1">
            <a:off x="3132000" y="5003624"/>
            <a:ext cx="576000" cy="261664"/>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2" name="Gruppieren 21"/>
          <p:cNvGrpSpPr/>
          <p:nvPr/>
        </p:nvGrpSpPr>
        <p:grpSpPr>
          <a:xfrm>
            <a:off x="1301969" y="1357199"/>
            <a:ext cx="1325815" cy="122128"/>
            <a:chOff x="1301969" y="1357199"/>
            <a:chExt cx="1325815" cy="122128"/>
          </a:xfrm>
        </p:grpSpPr>
        <p:sp>
          <p:nvSpPr>
            <p:cNvPr id="83" name="Rechteck 82"/>
            <p:cNvSpPr/>
            <p:nvPr/>
          </p:nvSpPr>
          <p:spPr>
            <a:xfrm>
              <a:off x="1301969" y="1357200"/>
              <a:ext cx="951629" cy="1221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Gleichschenkliges Dreieck 83"/>
            <p:cNvSpPr/>
            <p:nvPr/>
          </p:nvSpPr>
          <p:spPr>
            <a:xfrm rot="16200000" flipV="1">
              <a:off x="2379628" y="1231171"/>
              <a:ext cx="122127" cy="374184"/>
            </a:xfrm>
            <a:prstGeom prst="triangle">
              <a:avLst>
                <a:gd name="adj" fmla="val 1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5" name="Gerader Verbinder 84"/>
          <p:cNvCxnSpPr/>
          <p:nvPr/>
        </p:nvCxnSpPr>
        <p:spPr>
          <a:xfrm flipH="1">
            <a:off x="3705889" y="4326543"/>
            <a:ext cx="874487" cy="670095"/>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3" name="Gruppieren 22"/>
          <p:cNvGrpSpPr/>
          <p:nvPr/>
        </p:nvGrpSpPr>
        <p:grpSpPr>
          <a:xfrm>
            <a:off x="1306083" y="1227642"/>
            <a:ext cx="1609733" cy="122128"/>
            <a:chOff x="1306083" y="1227642"/>
            <a:chExt cx="1609733" cy="122128"/>
          </a:xfrm>
        </p:grpSpPr>
        <p:sp>
          <p:nvSpPr>
            <p:cNvPr id="87" name="Rechteck 86"/>
            <p:cNvSpPr/>
            <p:nvPr/>
          </p:nvSpPr>
          <p:spPr>
            <a:xfrm>
              <a:off x="1306083" y="1227643"/>
              <a:ext cx="1321700" cy="1221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Gleichschenkliges Dreieck 87"/>
            <p:cNvSpPr/>
            <p:nvPr/>
          </p:nvSpPr>
          <p:spPr>
            <a:xfrm rot="16200000" flipV="1">
              <a:off x="2710736" y="1144690"/>
              <a:ext cx="122127" cy="288032"/>
            </a:xfrm>
            <a:prstGeom prst="triangle">
              <a:avLst>
                <a:gd name="adj" fmla="val 1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9" name="Gerader Verbinder 88"/>
          <p:cNvCxnSpPr/>
          <p:nvPr/>
        </p:nvCxnSpPr>
        <p:spPr>
          <a:xfrm flipV="1">
            <a:off x="4585091" y="3039309"/>
            <a:ext cx="995021" cy="1287234"/>
          </a:xfrm>
          <a:prstGeom prst="line">
            <a:avLst/>
          </a:prstGeom>
          <a:ln w="31750">
            <a:solidFill>
              <a:srgbClr val="FF7D7D"/>
            </a:solidFill>
          </a:ln>
        </p:spPr>
        <p:style>
          <a:lnRef idx="1">
            <a:schemeClr val="accent1"/>
          </a:lnRef>
          <a:fillRef idx="0">
            <a:schemeClr val="accent1"/>
          </a:fillRef>
          <a:effectRef idx="0">
            <a:schemeClr val="accent1"/>
          </a:effectRef>
          <a:fontRef idx="minor">
            <a:schemeClr val="tx1"/>
          </a:fontRef>
        </p:style>
      </p:cxnSp>
      <p:grpSp>
        <p:nvGrpSpPr>
          <p:cNvPr id="24" name="Gruppieren 23"/>
          <p:cNvGrpSpPr/>
          <p:nvPr/>
        </p:nvGrpSpPr>
        <p:grpSpPr>
          <a:xfrm>
            <a:off x="1301970" y="1033167"/>
            <a:ext cx="1920046" cy="180000"/>
            <a:chOff x="1301970" y="1033167"/>
            <a:chExt cx="1920046" cy="180000"/>
          </a:xfrm>
        </p:grpSpPr>
        <p:sp>
          <p:nvSpPr>
            <p:cNvPr id="91" name="Rechteck 90"/>
            <p:cNvSpPr/>
            <p:nvPr/>
          </p:nvSpPr>
          <p:spPr>
            <a:xfrm>
              <a:off x="1301970" y="1033167"/>
              <a:ext cx="1632013" cy="180000"/>
            </a:xfrm>
            <a:prstGeom prst="rect">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Gleichschenkliges Dreieck 91"/>
            <p:cNvSpPr/>
            <p:nvPr/>
          </p:nvSpPr>
          <p:spPr>
            <a:xfrm rot="16200000" flipV="1">
              <a:off x="2988000" y="979150"/>
              <a:ext cx="180000" cy="288033"/>
            </a:xfrm>
            <a:prstGeom prst="triangle">
              <a:avLst>
                <a:gd name="adj" fmla="val 100000"/>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3" name="Gerader Verbinder 92"/>
          <p:cNvCxnSpPr/>
          <p:nvPr/>
        </p:nvCxnSpPr>
        <p:spPr>
          <a:xfrm flipV="1">
            <a:off x="5580112" y="534570"/>
            <a:ext cx="1151936" cy="252000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5" name="Gruppieren 24"/>
          <p:cNvGrpSpPr/>
          <p:nvPr/>
        </p:nvGrpSpPr>
        <p:grpSpPr>
          <a:xfrm>
            <a:off x="1301969" y="850352"/>
            <a:ext cx="2117902" cy="182662"/>
            <a:chOff x="1301969" y="850352"/>
            <a:chExt cx="2117902" cy="182662"/>
          </a:xfrm>
        </p:grpSpPr>
        <p:sp>
          <p:nvSpPr>
            <p:cNvPr id="95" name="Rechteck 94"/>
            <p:cNvSpPr/>
            <p:nvPr/>
          </p:nvSpPr>
          <p:spPr>
            <a:xfrm>
              <a:off x="1301969" y="850353"/>
              <a:ext cx="1920046" cy="1826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Gleichschenkliges Dreieck 95"/>
            <p:cNvSpPr/>
            <p:nvPr/>
          </p:nvSpPr>
          <p:spPr>
            <a:xfrm rot="16200000" flipV="1">
              <a:off x="3229613" y="842755"/>
              <a:ext cx="182661" cy="197855"/>
            </a:xfrm>
            <a:prstGeom prst="triangle">
              <a:avLst>
                <a:gd name="adj" fmla="val 1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8130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68"/>
                                        </p:tgtEl>
                                      </p:cBhvr>
                                    </p:animEffect>
                                    <p:set>
                                      <p:cBhvr>
                                        <p:cTn id="7" dur="1" fill="hold">
                                          <p:stCondLst>
                                            <p:cond delay="499"/>
                                          </p:stCondLst>
                                        </p:cTn>
                                        <p:tgtEl>
                                          <p:spTgt spid="6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35" presetClass="emph" presetSubtype="0" repeatCount="indefinite" fill="hold" grpId="1" nodeType="withEffect">
                                  <p:stCondLst>
                                    <p:cond delay="0"/>
                                  </p:stCondLst>
                                  <p:endCondLst>
                                    <p:cond evt="onNext" delay="0">
                                      <p:tgtEl>
                                        <p:sldTgt/>
                                      </p:tgtEl>
                                    </p:cond>
                                  </p:endCondLst>
                                  <p:childTnLst>
                                    <p:anim calcmode="discrete" valueType="str">
                                      <p:cBhvr>
                                        <p:cTn id="15" dur="5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70"/>
                                        </p:tgtEl>
                                      </p:cBhvr>
                                    </p:animEffect>
                                    <p:set>
                                      <p:cBhvr>
                                        <p:cTn id="20" dur="1" fill="hold">
                                          <p:stCondLst>
                                            <p:cond delay="499"/>
                                          </p:stCondLst>
                                        </p:cTn>
                                        <p:tgtEl>
                                          <p:spTgt spid="70"/>
                                        </p:tgtEl>
                                        <p:attrNameLst>
                                          <p:attrName>style.visibility</p:attrName>
                                        </p:attrNameLst>
                                      </p:cBhvr>
                                      <p:to>
                                        <p:strVal val="hidden"/>
                                      </p:to>
                                    </p:set>
                                  </p:childTnLst>
                                </p:cTn>
                              </p:par>
                              <p:par>
                                <p:cTn id="21" presetID="1" presetClass="emph" presetSubtype="2" fill="hold" grpId="2" nodeType="withEffect">
                                  <p:stCondLst>
                                    <p:cond delay="0"/>
                                  </p:stCondLst>
                                  <p:childTnLst>
                                    <p:animClr clrSpc="rgb" dir="cw">
                                      <p:cBhvr>
                                        <p:cTn id="22" dur="500" fill="hold"/>
                                        <p:tgtEl>
                                          <p:spTgt spid="3"/>
                                        </p:tgtEl>
                                        <p:attrNameLst>
                                          <p:attrName>fillcolor</p:attrName>
                                        </p:attrNameLst>
                                      </p:cBhvr>
                                      <p:to>
                                        <a:schemeClr val="accent1"/>
                                      </p:to>
                                    </p:animClr>
                                    <p:set>
                                      <p:cBhvr>
                                        <p:cTn id="23" dur="500" fill="hold"/>
                                        <p:tgtEl>
                                          <p:spTgt spid="3"/>
                                        </p:tgtEl>
                                        <p:attrNameLst>
                                          <p:attrName>fill.type</p:attrName>
                                        </p:attrNameLst>
                                      </p:cBhvr>
                                      <p:to>
                                        <p:strVal val="solid"/>
                                      </p:to>
                                    </p:set>
                                    <p:set>
                                      <p:cBhvr>
                                        <p:cTn id="24" dur="500" fill="hold"/>
                                        <p:tgtEl>
                                          <p:spTgt spid="3"/>
                                        </p:tgtEl>
                                        <p:attrNameLst>
                                          <p:attrName>fill.on</p:attrName>
                                        </p:attrNameLst>
                                      </p:cBhvr>
                                      <p:to>
                                        <p:strVal val="true"/>
                                      </p:to>
                                    </p:se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500"/>
                                        <p:tgtEl>
                                          <p:spTgt spid="79"/>
                                        </p:tgtEl>
                                      </p:cBhvr>
                                    </p:animEffec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35" presetClass="emph" presetSubtype="0" repeatCount="indefinite" fill="hold" nodeType="withEffect">
                                  <p:stCondLst>
                                    <p:cond delay="0"/>
                                  </p:stCondLst>
                                  <p:endCondLst>
                                    <p:cond evt="onNext" delay="0">
                                      <p:tgtEl>
                                        <p:sldTgt/>
                                      </p:tgtEl>
                                    </p:cond>
                                  </p:endCondLst>
                                  <p:childTnLst>
                                    <p:anim calcmode="discrete" valueType="str">
                                      <p:cBhvr>
                                        <p:cTn id="32" dur="5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69"/>
                                        </p:tgtEl>
                                      </p:cBhvr>
                                    </p:animEffect>
                                    <p:set>
                                      <p:cBhvr>
                                        <p:cTn id="37" dur="1" fill="hold">
                                          <p:stCondLst>
                                            <p:cond delay="499"/>
                                          </p:stCondLst>
                                        </p:cTn>
                                        <p:tgtEl>
                                          <p:spTgt spid="69"/>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18"/>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fade">
                                      <p:cBhvr>
                                        <p:cTn id="43" dur="500"/>
                                        <p:tgtEl>
                                          <p:spTgt spid="81"/>
                                        </p:tgtEl>
                                      </p:cBhvr>
                                    </p:animEffect>
                                  </p:childTnLst>
                                </p:cTn>
                              </p:par>
                              <p:par>
                                <p:cTn id="44" presetID="1"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35" presetClass="emph" presetSubtype="0" repeatCount="indefinite" fill="hold" nodeType="withEffect">
                                  <p:stCondLst>
                                    <p:cond delay="0"/>
                                  </p:stCondLst>
                                  <p:endCondLst>
                                    <p:cond evt="onNext" delay="0">
                                      <p:tgtEl>
                                        <p:sldTgt/>
                                      </p:tgtEl>
                                    </p:cond>
                                  </p:endCondLst>
                                  <p:childTnLst>
                                    <p:anim calcmode="discrete" valueType="str">
                                      <p:cBhvr>
                                        <p:cTn id="47" dur="500" fill="hold"/>
                                        <p:tgtEl>
                                          <p:spTgt spid="22"/>
                                        </p:tgtEl>
                                        <p:attrNameLst>
                                          <p:attrName>style.visibility</p:attrName>
                                        </p:attrNameLst>
                                      </p:cBhvr>
                                      <p:tavLst>
                                        <p:tav tm="0">
                                          <p:val>
                                            <p:strVal val="hidden"/>
                                          </p:val>
                                        </p:tav>
                                        <p:tav tm="50000">
                                          <p:val>
                                            <p:strVal val="visible"/>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71"/>
                                        </p:tgtEl>
                                      </p:cBhvr>
                                    </p:animEffect>
                                    <p:set>
                                      <p:cBhvr>
                                        <p:cTn id="52" dur="1" fill="hold">
                                          <p:stCondLst>
                                            <p:cond delay="499"/>
                                          </p:stCondLst>
                                        </p:cTn>
                                        <p:tgtEl>
                                          <p:spTgt spid="71"/>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22"/>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85"/>
                                        </p:tgtEl>
                                        <p:attrNameLst>
                                          <p:attrName>style.visibility</p:attrName>
                                        </p:attrNameLst>
                                      </p:cBhvr>
                                      <p:to>
                                        <p:strVal val="visible"/>
                                      </p:to>
                                    </p:set>
                                    <p:animEffect transition="in" filter="fade">
                                      <p:cBhvr>
                                        <p:cTn id="58" dur="500"/>
                                        <p:tgtEl>
                                          <p:spTgt spid="85"/>
                                        </p:tgtEl>
                                      </p:cBhvr>
                                    </p:animEffect>
                                  </p:childTnLst>
                                </p:cTn>
                              </p:par>
                              <p:par>
                                <p:cTn id="59" presetID="1"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35" presetClass="emph" presetSubtype="0" repeatCount="indefinite" fill="hold" nodeType="withEffect">
                                  <p:stCondLst>
                                    <p:cond delay="0"/>
                                  </p:stCondLst>
                                  <p:endCondLst>
                                    <p:cond evt="onNext" delay="0">
                                      <p:tgtEl>
                                        <p:sldTgt/>
                                      </p:tgtEl>
                                    </p:cond>
                                  </p:endCondLst>
                                  <p:childTnLst>
                                    <p:anim calcmode="discrete" valueType="str">
                                      <p:cBhvr>
                                        <p:cTn id="62" dur="500" fill="hold"/>
                                        <p:tgtEl>
                                          <p:spTgt spid="23"/>
                                        </p:tgtEl>
                                        <p:attrNameLst>
                                          <p:attrName>style.visibility</p:attrName>
                                        </p:attrNameLst>
                                      </p:cBhvr>
                                      <p:tavLst>
                                        <p:tav tm="0">
                                          <p:val>
                                            <p:strVal val="hidden"/>
                                          </p:val>
                                        </p:tav>
                                        <p:tav tm="50000">
                                          <p:val>
                                            <p:strVal val="visible"/>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73"/>
                                        </p:tgtEl>
                                      </p:cBhvr>
                                    </p:animEffect>
                                    <p:set>
                                      <p:cBhvr>
                                        <p:cTn id="67" dur="1" fill="hold">
                                          <p:stCondLst>
                                            <p:cond delay="499"/>
                                          </p:stCondLst>
                                        </p:cTn>
                                        <p:tgtEl>
                                          <p:spTgt spid="73"/>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23"/>
                                        </p:tgtEl>
                                        <p:attrNameLst>
                                          <p:attrName>style.visibility</p:attrName>
                                        </p:attrNameLst>
                                      </p:cBhvr>
                                      <p:to>
                                        <p:strVal val="hidden"/>
                                      </p:to>
                                    </p:se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Effect transition="in" filter="fade">
                                      <p:cBhvr>
                                        <p:cTn id="73" dur="500"/>
                                        <p:tgtEl>
                                          <p:spTgt spid="89"/>
                                        </p:tgtEl>
                                      </p:cBhvr>
                                    </p:animEffect>
                                  </p:childTnLst>
                                </p:cTn>
                              </p:par>
                              <p:par>
                                <p:cTn id="74" presetID="1" presetClass="entr" presetSubtype="0" fill="hold" nodeType="withEffect">
                                  <p:stCondLst>
                                    <p:cond delay="0"/>
                                  </p:stCondLst>
                                  <p:childTnLst>
                                    <p:set>
                                      <p:cBhvr>
                                        <p:cTn id="75" dur="1" fill="hold">
                                          <p:stCondLst>
                                            <p:cond delay="0"/>
                                          </p:stCondLst>
                                        </p:cTn>
                                        <p:tgtEl>
                                          <p:spTgt spid="24"/>
                                        </p:tgtEl>
                                        <p:attrNameLst>
                                          <p:attrName>style.visibility</p:attrName>
                                        </p:attrNameLst>
                                      </p:cBhvr>
                                      <p:to>
                                        <p:strVal val="visible"/>
                                      </p:to>
                                    </p:set>
                                  </p:childTnLst>
                                </p:cTn>
                              </p:par>
                              <p:par>
                                <p:cTn id="76" presetID="35" presetClass="emph" presetSubtype="0" repeatCount="indefinite" fill="hold" nodeType="withEffect">
                                  <p:stCondLst>
                                    <p:cond delay="0"/>
                                  </p:stCondLst>
                                  <p:endCondLst>
                                    <p:cond evt="onNext" delay="0">
                                      <p:tgtEl>
                                        <p:sldTgt/>
                                      </p:tgtEl>
                                    </p:cond>
                                  </p:endCondLst>
                                  <p:childTnLst>
                                    <p:anim calcmode="discrete" valueType="str">
                                      <p:cBhvr>
                                        <p:cTn id="77" dur="500" fill="hold"/>
                                        <p:tgtEl>
                                          <p:spTgt spid="24"/>
                                        </p:tgtEl>
                                        <p:attrNameLst>
                                          <p:attrName>style.visibility</p:attrName>
                                        </p:attrNameLst>
                                      </p:cBhvr>
                                      <p:tavLst>
                                        <p:tav tm="0">
                                          <p:val>
                                            <p:strVal val="hidden"/>
                                          </p:val>
                                        </p:tav>
                                        <p:tav tm="50000">
                                          <p:val>
                                            <p:strVal val="visible"/>
                                          </p:val>
                                        </p:tav>
                                      </p:tavLst>
                                    </p:anim>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24"/>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500"/>
                                        <p:tgtEl>
                                          <p:spTgt spid="72"/>
                                        </p:tgtEl>
                                      </p:cBhvr>
                                    </p:animEffect>
                                    <p:set>
                                      <p:cBhvr>
                                        <p:cTn id="84" dur="1" fill="hold">
                                          <p:stCondLst>
                                            <p:cond delay="499"/>
                                          </p:stCondLst>
                                        </p:cTn>
                                        <p:tgtEl>
                                          <p:spTgt spid="72"/>
                                        </p:tgtEl>
                                        <p:attrNameLst>
                                          <p:attrName>style.visibility</p:attrName>
                                        </p:attrNameLst>
                                      </p:cBhvr>
                                      <p:to>
                                        <p:strVal val="hidden"/>
                                      </p:to>
                                    </p:set>
                                  </p:childTnLst>
                                </p:cTn>
                              </p:par>
                            </p:childTnLst>
                          </p:cTn>
                        </p:par>
                        <p:par>
                          <p:cTn id="85" fill="hold">
                            <p:stCondLst>
                              <p:cond delay="500"/>
                            </p:stCondLst>
                            <p:childTnLst>
                              <p:par>
                                <p:cTn id="86" presetID="10" presetClass="entr" presetSubtype="0"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Effect transition="in" filter="fade">
                                      <p:cBhvr>
                                        <p:cTn id="88" dur="500"/>
                                        <p:tgtEl>
                                          <p:spTgt spid="93"/>
                                        </p:tgtEl>
                                      </p:cBhvr>
                                    </p:animEffect>
                                  </p:childTnLst>
                                </p:cTn>
                              </p:par>
                              <p:par>
                                <p:cTn id="89" presetID="1" presetClass="entr" presetSubtype="0" fill="hold" nodeType="with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par>
                                <p:cTn id="91" presetID="35" presetClass="emph" presetSubtype="0" repeatCount="indefinite" fill="hold" nodeType="withEffect">
                                  <p:stCondLst>
                                    <p:cond delay="0"/>
                                  </p:stCondLst>
                                  <p:endCondLst>
                                    <p:cond evt="onNext" delay="0">
                                      <p:tgtEl>
                                        <p:sldTgt/>
                                      </p:tgtEl>
                                    </p:cond>
                                  </p:endCondLst>
                                  <p:childTnLst>
                                    <p:anim calcmode="discrete" valueType="str">
                                      <p:cBhvr>
                                        <p:cTn id="92" dur="500" fill="hold"/>
                                        <p:tgtEl>
                                          <p:spTgt spid="2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P spid="71" grpId="0"/>
      <p:bldP spid="72" grpId="0"/>
      <p:bldP spid="73" grpId="0"/>
      <p:bldP spid="3" grpId="0" animBg="1"/>
      <p:bldP spid="3" grpId="1" animBg="1"/>
      <p:bldP spid="3"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de-DE" altLang="de-DE" sz="2800" dirty="0" smtClean="0"/>
              <a:t>Das Mieter-Vermieter-Dilemma</a:t>
            </a:r>
          </a:p>
        </p:txBody>
      </p:sp>
      <p:sp>
        <p:nvSpPr>
          <p:cNvPr id="17410" name="Rectangle 3"/>
          <p:cNvSpPr>
            <a:spLocks noGrp="1" noChangeArrowheads="1"/>
          </p:cNvSpPr>
          <p:nvPr>
            <p:ph type="body" idx="1"/>
          </p:nvPr>
        </p:nvSpPr>
        <p:spPr>
          <a:xfrm>
            <a:off x="611561" y="1196752"/>
            <a:ext cx="8532440" cy="4957986"/>
          </a:xfrm>
        </p:spPr>
        <p:txBody>
          <a:bodyPr rIns="36000"/>
          <a:lstStyle/>
          <a:p>
            <a:r>
              <a:rPr lang="de-DE" sz="2000" dirty="0" smtClean="0"/>
              <a:t>Mieter trägt Kaltmiete und Heizkosten</a:t>
            </a:r>
          </a:p>
          <a:p>
            <a:r>
              <a:rPr lang="de-DE" sz="2000" dirty="0" smtClean="0"/>
              <a:t>Vermieter investiert in energetische Modernisierung</a:t>
            </a:r>
          </a:p>
          <a:p>
            <a:pPr lvl="1"/>
            <a:endParaRPr lang="de-DE" sz="2000" dirty="0"/>
          </a:p>
          <a:p>
            <a:endParaRPr lang="de-DE" sz="2000" dirty="0" smtClean="0"/>
          </a:p>
        </p:txBody>
      </p:sp>
      <p:grpSp>
        <p:nvGrpSpPr>
          <p:cNvPr id="5" name="Gruppieren 4"/>
          <p:cNvGrpSpPr/>
          <p:nvPr/>
        </p:nvGrpSpPr>
        <p:grpSpPr>
          <a:xfrm>
            <a:off x="3635896" y="4005064"/>
            <a:ext cx="1656184" cy="864096"/>
            <a:chOff x="3707904" y="4293096"/>
            <a:chExt cx="1656184" cy="864096"/>
          </a:xfrm>
        </p:grpSpPr>
        <p:sp>
          <p:nvSpPr>
            <p:cNvPr id="6" name="Rechteck 5"/>
            <p:cNvSpPr/>
            <p:nvPr/>
          </p:nvSpPr>
          <p:spPr>
            <a:xfrm>
              <a:off x="3707904" y="4581128"/>
              <a:ext cx="1656184" cy="576064"/>
            </a:xfrm>
            <a:prstGeom prst="rect">
              <a:avLst/>
            </a:prstGeom>
            <a:pattFill prst="horzBrick">
              <a:fgClr>
                <a:srgbClr val="FF0000"/>
              </a:fgClr>
              <a:bgClr>
                <a:schemeClr val="bg1"/>
              </a:bgClr>
            </a:patt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rapezoid 6"/>
            <p:cNvSpPr/>
            <p:nvPr/>
          </p:nvSpPr>
          <p:spPr>
            <a:xfrm>
              <a:off x="3707904" y="4293096"/>
              <a:ext cx="1656184" cy="288032"/>
            </a:xfrm>
            <a:prstGeom prst="trapezoid">
              <a:avLst>
                <a:gd name="adj" fmla="val 84445"/>
              </a:avLst>
            </a:prstGeom>
            <a:pattFill prst="shingle">
              <a:fgClr>
                <a:schemeClr val="tx1"/>
              </a:fgClr>
              <a:bgClr>
                <a:srgbClr val="FF7D7D"/>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3923928" y="4725144"/>
              <a:ext cx="216024" cy="432048"/>
            </a:xfrm>
            <a:prstGeom prst="rect">
              <a:avLst/>
            </a:prstGeom>
            <a:solidFill>
              <a:srgbClr val="F23A00"/>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p:cNvCxnSpPr/>
            <p:nvPr/>
          </p:nvCxnSpPr>
          <p:spPr>
            <a:xfrm>
              <a:off x="4027467" y="4912596"/>
              <a:ext cx="72008" cy="0"/>
            </a:xfrm>
            <a:prstGeom prst="line">
              <a:avLst/>
            </a:prstGeom>
            <a:ln w="1270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4283968" y="4725144"/>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4644008" y="4725144"/>
              <a:ext cx="57606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 name="Abgerundetes Rechteck 1"/>
          <p:cNvSpPr/>
          <p:nvPr/>
        </p:nvSpPr>
        <p:spPr>
          <a:xfrm>
            <a:off x="1475656" y="3573016"/>
            <a:ext cx="122413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Mieter</a:t>
            </a:r>
            <a:endParaRPr lang="de-DE" dirty="0"/>
          </a:p>
        </p:txBody>
      </p:sp>
      <p:sp>
        <p:nvSpPr>
          <p:cNvPr id="13" name="Abgerundetes Rechteck 12"/>
          <p:cNvSpPr/>
          <p:nvPr/>
        </p:nvSpPr>
        <p:spPr>
          <a:xfrm>
            <a:off x="6228184" y="3573016"/>
            <a:ext cx="151216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Vermieter</a:t>
            </a:r>
            <a:endParaRPr lang="de-DE" dirty="0"/>
          </a:p>
        </p:txBody>
      </p:sp>
      <p:cxnSp>
        <p:nvCxnSpPr>
          <p:cNvPr id="12" name="Gerade Verbindung mit Pfeil 11"/>
          <p:cNvCxnSpPr>
            <a:stCxn id="2" idx="2"/>
          </p:cNvCxnSpPr>
          <p:nvPr/>
        </p:nvCxnSpPr>
        <p:spPr>
          <a:xfrm>
            <a:off x="2087724" y="4005064"/>
            <a:ext cx="1548172" cy="1290533"/>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stCxn id="2" idx="3"/>
            <a:endCxn id="13" idx="1"/>
          </p:cNvCxnSpPr>
          <p:nvPr/>
        </p:nvCxnSpPr>
        <p:spPr>
          <a:xfrm>
            <a:off x="2699792" y="3789040"/>
            <a:ext cx="3528392"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pic>
        <p:nvPicPr>
          <p:cNvPr id="1028"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4327" y="4650363"/>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6727" y="4802763"/>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9127" y="4955163"/>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1527" y="5107563"/>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5961" y="4802763"/>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361" y="4955163"/>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0761" y="5107563"/>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3161" y="5259963"/>
            <a:ext cx="344329" cy="18526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uppieren 17"/>
          <p:cNvGrpSpPr/>
          <p:nvPr/>
        </p:nvGrpSpPr>
        <p:grpSpPr>
          <a:xfrm>
            <a:off x="3867631" y="3531771"/>
            <a:ext cx="688658" cy="185261"/>
            <a:chOff x="3867631" y="3531771"/>
            <a:chExt cx="688658" cy="185261"/>
          </a:xfrm>
        </p:grpSpPr>
        <p:pic>
          <p:nvPicPr>
            <p:cNvPr id="29"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631" y="3531771"/>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531771"/>
              <a:ext cx="344329" cy="1852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uppieren 36"/>
          <p:cNvGrpSpPr/>
          <p:nvPr/>
        </p:nvGrpSpPr>
        <p:grpSpPr>
          <a:xfrm>
            <a:off x="4557600" y="3531771"/>
            <a:ext cx="688658" cy="185261"/>
            <a:chOff x="3867631" y="3531771"/>
            <a:chExt cx="688658" cy="185261"/>
          </a:xfrm>
        </p:grpSpPr>
        <p:pic>
          <p:nvPicPr>
            <p:cNvPr id="38"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631" y="3531771"/>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531771"/>
              <a:ext cx="344329" cy="1852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uppieren 39"/>
          <p:cNvGrpSpPr/>
          <p:nvPr/>
        </p:nvGrpSpPr>
        <p:grpSpPr>
          <a:xfrm>
            <a:off x="5234400" y="3531771"/>
            <a:ext cx="688658" cy="185261"/>
            <a:chOff x="3867631" y="3531771"/>
            <a:chExt cx="688658" cy="185261"/>
          </a:xfrm>
        </p:grpSpPr>
        <p:pic>
          <p:nvPicPr>
            <p:cNvPr id="41"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631" y="3531771"/>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531771"/>
              <a:ext cx="344329" cy="1852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uppieren 42"/>
          <p:cNvGrpSpPr/>
          <p:nvPr/>
        </p:nvGrpSpPr>
        <p:grpSpPr>
          <a:xfrm>
            <a:off x="3923928" y="3356992"/>
            <a:ext cx="688658" cy="185261"/>
            <a:chOff x="3867631" y="3531771"/>
            <a:chExt cx="688658" cy="185261"/>
          </a:xfrm>
        </p:grpSpPr>
        <p:pic>
          <p:nvPicPr>
            <p:cNvPr id="44"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631" y="3531771"/>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531771"/>
              <a:ext cx="344329" cy="1852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uppieren 45"/>
          <p:cNvGrpSpPr/>
          <p:nvPr/>
        </p:nvGrpSpPr>
        <p:grpSpPr>
          <a:xfrm>
            <a:off x="4613897" y="3356992"/>
            <a:ext cx="688658" cy="185261"/>
            <a:chOff x="3867631" y="3531771"/>
            <a:chExt cx="688658" cy="185261"/>
          </a:xfrm>
        </p:grpSpPr>
        <p:pic>
          <p:nvPicPr>
            <p:cNvPr id="47"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631" y="3531771"/>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531771"/>
              <a:ext cx="344329" cy="1852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uppieren 48"/>
          <p:cNvGrpSpPr/>
          <p:nvPr/>
        </p:nvGrpSpPr>
        <p:grpSpPr>
          <a:xfrm>
            <a:off x="5290697" y="3356992"/>
            <a:ext cx="688658" cy="185261"/>
            <a:chOff x="3867631" y="3531771"/>
            <a:chExt cx="688658" cy="185261"/>
          </a:xfrm>
        </p:grpSpPr>
        <p:pic>
          <p:nvPicPr>
            <p:cNvPr id="50"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631" y="3531771"/>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531771"/>
              <a:ext cx="344329" cy="185261"/>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Rechteck 35"/>
          <p:cNvSpPr/>
          <p:nvPr/>
        </p:nvSpPr>
        <p:spPr>
          <a:xfrm>
            <a:off x="3595906" y="4003961"/>
            <a:ext cx="1728192" cy="937207"/>
          </a:xfrm>
          <a:custGeom>
            <a:avLst/>
            <a:gdLst>
              <a:gd name="connsiteX0" fmla="*/ 0 w 1656184"/>
              <a:gd name="connsiteY0" fmla="*/ 0 h 576064"/>
              <a:gd name="connsiteX1" fmla="*/ 1656184 w 1656184"/>
              <a:gd name="connsiteY1" fmla="*/ 0 h 576064"/>
              <a:gd name="connsiteX2" fmla="*/ 1656184 w 1656184"/>
              <a:gd name="connsiteY2" fmla="*/ 576064 h 576064"/>
              <a:gd name="connsiteX3" fmla="*/ 0 w 1656184"/>
              <a:gd name="connsiteY3" fmla="*/ 576064 h 576064"/>
              <a:gd name="connsiteX4" fmla="*/ 0 w 1656184"/>
              <a:gd name="connsiteY4" fmla="*/ 0 h 576064"/>
              <a:gd name="connsiteX0" fmla="*/ 0 w 1656184"/>
              <a:gd name="connsiteY0" fmla="*/ 3883 h 579947"/>
              <a:gd name="connsiteX1" fmla="*/ 1439928 w 1656184"/>
              <a:gd name="connsiteY1" fmla="*/ 0 h 579947"/>
              <a:gd name="connsiteX2" fmla="*/ 1656184 w 1656184"/>
              <a:gd name="connsiteY2" fmla="*/ 3883 h 579947"/>
              <a:gd name="connsiteX3" fmla="*/ 1656184 w 1656184"/>
              <a:gd name="connsiteY3" fmla="*/ 579947 h 579947"/>
              <a:gd name="connsiteX4" fmla="*/ 0 w 1656184"/>
              <a:gd name="connsiteY4" fmla="*/ 579947 h 579947"/>
              <a:gd name="connsiteX5" fmla="*/ 0 w 1656184"/>
              <a:gd name="connsiteY5" fmla="*/ 3883 h 579947"/>
              <a:gd name="connsiteX0" fmla="*/ 0 w 1656184"/>
              <a:gd name="connsiteY0" fmla="*/ 289134 h 865198"/>
              <a:gd name="connsiteX1" fmla="*/ 1413269 w 1656184"/>
              <a:gd name="connsiteY1" fmla="*/ 0 h 865198"/>
              <a:gd name="connsiteX2" fmla="*/ 1656184 w 1656184"/>
              <a:gd name="connsiteY2" fmla="*/ 289134 h 865198"/>
              <a:gd name="connsiteX3" fmla="*/ 1656184 w 1656184"/>
              <a:gd name="connsiteY3" fmla="*/ 865198 h 865198"/>
              <a:gd name="connsiteX4" fmla="*/ 0 w 1656184"/>
              <a:gd name="connsiteY4" fmla="*/ 865198 h 865198"/>
              <a:gd name="connsiteX5" fmla="*/ 0 w 1656184"/>
              <a:gd name="connsiteY5" fmla="*/ 289134 h 865198"/>
              <a:gd name="connsiteX0" fmla="*/ 0 w 1656184"/>
              <a:gd name="connsiteY0" fmla="*/ 289134 h 865198"/>
              <a:gd name="connsiteX1" fmla="*/ 661488 w 1656184"/>
              <a:gd name="connsiteY1" fmla="*/ 157289 h 865198"/>
              <a:gd name="connsiteX2" fmla="*/ 1413269 w 1656184"/>
              <a:gd name="connsiteY2" fmla="*/ 0 h 865198"/>
              <a:gd name="connsiteX3" fmla="*/ 1656184 w 1656184"/>
              <a:gd name="connsiteY3" fmla="*/ 289134 h 865198"/>
              <a:gd name="connsiteX4" fmla="*/ 1656184 w 1656184"/>
              <a:gd name="connsiteY4" fmla="*/ 865198 h 865198"/>
              <a:gd name="connsiteX5" fmla="*/ 0 w 1656184"/>
              <a:gd name="connsiteY5" fmla="*/ 865198 h 865198"/>
              <a:gd name="connsiteX6" fmla="*/ 0 w 1656184"/>
              <a:gd name="connsiteY6" fmla="*/ 289134 h 865198"/>
              <a:gd name="connsiteX0" fmla="*/ 0 w 1656184"/>
              <a:gd name="connsiteY0" fmla="*/ 289134 h 865198"/>
              <a:gd name="connsiteX1" fmla="*/ 240277 w 1656184"/>
              <a:gd name="connsiteY1" fmla="*/ 5334 h 865198"/>
              <a:gd name="connsiteX2" fmla="*/ 1413269 w 1656184"/>
              <a:gd name="connsiteY2" fmla="*/ 0 h 865198"/>
              <a:gd name="connsiteX3" fmla="*/ 1656184 w 1656184"/>
              <a:gd name="connsiteY3" fmla="*/ 289134 h 865198"/>
              <a:gd name="connsiteX4" fmla="*/ 1656184 w 1656184"/>
              <a:gd name="connsiteY4" fmla="*/ 865198 h 865198"/>
              <a:gd name="connsiteX5" fmla="*/ 0 w 1656184"/>
              <a:gd name="connsiteY5" fmla="*/ 865198 h 865198"/>
              <a:gd name="connsiteX6" fmla="*/ 0 w 1656184"/>
              <a:gd name="connsiteY6" fmla="*/ 289134 h 86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6184" h="865198">
                <a:moveTo>
                  <a:pt x="0" y="289134"/>
                </a:moveTo>
                <a:lnTo>
                  <a:pt x="240277" y="5334"/>
                </a:lnTo>
                <a:lnTo>
                  <a:pt x="1413269" y="0"/>
                </a:lnTo>
                <a:lnTo>
                  <a:pt x="1656184" y="289134"/>
                </a:lnTo>
                <a:lnTo>
                  <a:pt x="1656184" y="865198"/>
                </a:lnTo>
                <a:lnTo>
                  <a:pt x="0" y="865198"/>
                </a:lnTo>
                <a:lnTo>
                  <a:pt x="0" y="289134"/>
                </a:lnTo>
                <a:close/>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0" name="Gekrümmte Verbindung 19"/>
          <p:cNvCxnSpPr>
            <a:stCxn id="13" idx="2"/>
          </p:cNvCxnSpPr>
          <p:nvPr/>
        </p:nvCxnSpPr>
        <p:spPr>
          <a:xfrm rot="5400000">
            <a:off x="5907384" y="3504244"/>
            <a:ext cx="576064" cy="1577704"/>
          </a:xfrm>
          <a:prstGeom prst="curvedConnector2">
            <a:avLst/>
          </a:prstGeom>
          <a:ln w="41275">
            <a:tailEnd type="triangle" w="lg" len="lg"/>
          </a:ln>
        </p:spPr>
        <p:style>
          <a:lnRef idx="1">
            <a:schemeClr val="accent1"/>
          </a:lnRef>
          <a:fillRef idx="0">
            <a:schemeClr val="accent1"/>
          </a:fillRef>
          <a:effectRef idx="0">
            <a:schemeClr val="accent1"/>
          </a:effectRef>
          <a:fontRef idx="minor">
            <a:schemeClr val="tx1"/>
          </a:fontRef>
        </p:style>
      </p:cxnSp>
      <p:pic>
        <p:nvPicPr>
          <p:cNvPr id="1030" name="Picture 6" descr="http://www.clipartlord.com/wp-content/uploads/2014/10/banknotes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4133675"/>
            <a:ext cx="891027" cy="80749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uppieren 13"/>
          <p:cNvGrpSpPr/>
          <p:nvPr/>
        </p:nvGrpSpPr>
        <p:grpSpPr>
          <a:xfrm>
            <a:off x="3328039" y="5013176"/>
            <a:ext cx="2112169" cy="934635"/>
            <a:chOff x="3328039" y="5013176"/>
            <a:chExt cx="2112169" cy="934635"/>
          </a:xfrm>
        </p:grpSpPr>
        <p:pic>
          <p:nvPicPr>
            <p:cNvPr id="1026" name="Picture 2" descr="http://www.freeclipartisland.com/clipsahoy/clipart2/as2043.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8039" y="5013176"/>
              <a:ext cx="2112169" cy="934635"/>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4254645" y="5044534"/>
              <a:ext cx="979755" cy="369332"/>
            </a:xfrm>
            <a:prstGeom prst="rect">
              <a:avLst/>
            </a:prstGeom>
            <a:noFill/>
          </p:spPr>
          <p:txBody>
            <a:bodyPr wrap="none" rtlCol="0">
              <a:spAutoFit/>
            </a:bodyPr>
            <a:lstStyle/>
            <a:p>
              <a:r>
                <a:rPr lang="de-DE" dirty="0" smtClean="0"/>
                <a:t>Energie</a:t>
              </a:r>
              <a:endParaRPr lang="de-DE" dirty="0"/>
            </a:p>
          </p:txBody>
        </p:sp>
      </p:grpSp>
      <p:pic>
        <p:nvPicPr>
          <p:cNvPr id="53" name="Grafik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3144" y="749299"/>
            <a:ext cx="1555270" cy="395939"/>
          </a:xfrm>
          <a:prstGeom prst="rect">
            <a:avLst/>
          </a:prstGeom>
        </p:spPr>
      </p:pic>
      <p:pic>
        <p:nvPicPr>
          <p:cNvPr id="54" name="Picture 12" descr="RGB_2c"/>
          <p:cNvPicPr>
            <a:picLocks noChangeAspect="1" noChangeArrowheads="1"/>
          </p:cNvPicPr>
          <p:nvPr/>
        </p:nvPicPr>
        <p:blipFill>
          <a:blip r:embed="rId7"/>
          <a:srcRect/>
          <a:stretch>
            <a:fillRect/>
          </a:stretch>
        </p:blipFill>
        <p:spPr bwMode="auto">
          <a:xfrm>
            <a:off x="7333143" y="333375"/>
            <a:ext cx="1555270" cy="301625"/>
          </a:xfrm>
          <a:prstGeom prst="rect">
            <a:avLst/>
          </a:prstGeom>
          <a:noFill/>
          <a:ln w="9525">
            <a:noFill/>
            <a:miter lim="800000"/>
            <a:headEnd/>
            <a:tailEnd/>
          </a:ln>
        </p:spPr>
      </p:pic>
    </p:spTree>
    <p:extLst>
      <p:ext uri="{BB962C8B-B14F-4D97-AF65-F5344CB8AC3E}">
        <p14:creationId xmlns:p14="http://schemas.microsoft.com/office/powerpoint/2010/main" val="3897195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fade">
                                      <p:cBhvr>
                                        <p:cTn id="7" dur="500"/>
                                        <p:tgtEl>
                                          <p:spTgt spid="174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par>
                                <p:cTn id="23" presetID="10"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nodeType="withEffect">
                                  <p:stCondLst>
                                    <p:cond delay="0"/>
                                  </p:stCondLst>
                                  <p:childTnLst>
                                    <p:set>
                                      <p:cBhvr>
                                        <p:cTn id="36" dur="1" fill="hold">
                                          <p:stCondLst>
                                            <p:cond delay="0"/>
                                          </p:stCondLst>
                                        </p:cTn>
                                        <p:tgtEl>
                                          <p:spTgt spid="1028"/>
                                        </p:tgtEl>
                                        <p:attrNameLst>
                                          <p:attrName>style.visibility</p:attrName>
                                        </p:attrNameLst>
                                      </p:cBhvr>
                                      <p:to>
                                        <p:strVal val="visible"/>
                                      </p:to>
                                    </p:set>
                                    <p:animEffect transition="in" filter="fade">
                                      <p:cBhvr>
                                        <p:cTn id="37" dur="500"/>
                                        <p:tgtEl>
                                          <p:spTgt spid="1028"/>
                                        </p:tgtEl>
                                      </p:cBhvr>
                                    </p:animEffect>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7410">
                                            <p:txEl>
                                              <p:pRg st="1" end="1"/>
                                            </p:txEl>
                                          </p:spTgt>
                                        </p:tgtEl>
                                        <p:attrNameLst>
                                          <p:attrName>style.visibility</p:attrName>
                                        </p:attrNameLst>
                                      </p:cBhvr>
                                      <p:to>
                                        <p:strVal val="visible"/>
                                      </p:to>
                                    </p:set>
                                    <p:animEffect transition="in" filter="fade">
                                      <p:cBhvr>
                                        <p:cTn id="63" dur="500"/>
                                        <p:tgtEl>
                                          <p:spTgt spid="17410">
                                            <p:txEl>
                                              <p:pRg st="1" end="1"/>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10" presetClass="entr" presetSubtype="0" fill="hold" nodeType="withEffect">
                                  <p:stCondLst>
                                    <p:cond delay="0"/>
                                  </p:stCondLst>
                                  <p:childTnLst>
                                    <p:set>
                                      <p:cBhvr>
                                        <p:cTn id="68" dur="1" fill="hold">
                                          <p:stCondLst>
                                            <p:cond delay="0"/>
                                          </p:stCondLst>
                                        </p:cTn>
                                        <p:tgtEl>
                                          <p:spTgt spid="1030"/>
                                        </p:tgtEl>
                                        <p:attrNameLst>
                                          <p:attrName>style.visibility</p:attrName>
                                        </p:attrNameLst>
                                      </p:cBhvr>
                                      <p:to>
                                        <p:strVal val="visible"/>
                                      </p:to>
                                    </p:set>
                                    <p:animEffect transition="in" filter="fade">
                                      <p:cBhvr>
                                        <p:cTn id="69" dur="500"/>
                                        <p:tgtEl>
                                          <p:spTgt spid="1030"/>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fade">
                                      <p:cBhvr>
                                        <p:cTn id="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913" y="196850"/>
            <a:ext cx="6338340" cy="568325"/>
          </a:xfrm>
        </p:spPr>
        <p:txBody>
          <a:bodyPr/>
          <a:lstStyle/>
          <a:p>
            <a:r>
              <a:rPr lang="de-DE" sz="2400" dirty="0" smtClean="0">
                <a:solidFill>
                  <a:srgbClr val="000000"/>
                </a:solidFill>
              </a:rPr>
              <a:t>Zulässige Mehreinnahmen</a:t>
            </a:r>
            <a:endParaRPr lang="de-DE" sz="2800" dirty="0"/>
          </a:p>
        </p:txBody>
      </p:sp>
      <p:grpSp>
        <p:nvGrpSpPr>
          <p:cNvPr id="6" name="Gruppieren 5"/>
          <p:cNvGrpSpPr/>
          <p:nvPr/>
        </p:nvGrpSpPr>
        <p:grpSpPr>
          <a:xfrm>
            <a:off x="992374" y="2573667"/>
            <a:ext cx="8260146" cy="3250304"/>
            <a:chOff x="992374" y="2573667"/>
            <a:chExt cx="8260146" cy="3250304"/>
          </a:xfrm>
        </p:grpSpPr>
        <p:cxnSp>
          <p:nvCxnSpPr>
            <p:cNvPr id="8" name="Gerade Verbindung mit Pfeil 7"/>
            <p:cNvCxnSpPr/>
            <p:nvPr/>
          </p:nvCxnSpPr>
          <p:spPr>
            <a:xfrm>
              <a:off x="2317573" y="5500806"/>
              <a:ext cx="5184000" cy="1"/>
            </a:xfrm>
            <a:prstGeom prst="straightConnector1">
              <a:avLst/>
            </a:prstGeom>
            <a:noFill/>
            <a:ln w="25400" cap="flat" cmpd="sng" algn="ctr">
              <a:solidFill>
                <a:sysClr val="windowText" lastClr="000000"/>
              </a:solidFill>
              <a:prstDash val="solid"/>
              <a:miter lim="800000"/>
              <a:tailEnd type="arrow" w="lg" len="lg"/>
            </a:ln>
            <a:effectLst/>
          </p:spPr>
        </p:cxnSp>
        <p:cxnSp>
          <p:nvCxnSpPr>
            <p:cNvPr id="9" name="Gerade Verbindung mit Pfeil 8"/>
            <p:cNvCxnSpPr/>
            <p:nvPr/>
          </p:nvCxnSpPr>
          <p:spPr>
            <a:xfrm flipV="1">
              <a:off x="2306300" y="2637216"/>
              <a:ext cx="0" cy="2880000"/>
            </a:xfrm>
            <a:prstGeom prst="straightConnector1">
              <a:avLst/>
            </a:prstGeom>
            <a:noFill/>
            <a:ln w="25400" cap="flat" cmpd="sng" algn="ctr">
              <a:solidFill>
                <a:sysClr val="windowText" lastClr="000000"/>
              </a:solidFill>
              <a:prstDash val="solid"/>
              <a:miter lim="800000"/>
              <a:tailEnd type="arrow" w="lg" len="lg"/>
            </a:ln>
            <a:effectLst/>
          </p:spPr>
        </p:cxnSp>
        <p:sp>
          <p:nvSpPr>
            <p:cNvPr id="10" name="Textfeld 9"/>
            <p:cNvSpPr txBox="1"/>
            <p:nvPr/>
          </p:nvSpPr>
          <p:spPr>
            <a:xfrm>
              <a:off x="7477675" y="5177640"/>
              <a:ext cx="177484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Umfang der</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dirty="0" smtClean="0">
                  <a:ln>
                    <a:noFill/>
                  </a:ln>
                  <a:solidFill>
                    <a:prstClr val="black"/>
                  </a:solidFill>
                  <a:effectLst/>
                  <a:uLnTx/>
                  <a:uFillTx/>
                </a:rPr>
                <a:t>Modernisierung</a:t>
              </a:r>
            </a:p>
          </p:txBody>
        </p:sp>
        <p:cxnSp>
          <p:nvCxnSpPr>
            <p:cNvPr id="11" name="Gerader Verbinder 10"/>
            <p:cNvCxnSpPr/>
            <p:nvPr/>
          </p:nvCxnSpPr>
          <p:spPr>
            <a:xfrm flipV="1">
              <a:off x="2306300" y="4617112"/>
              <a:ext cx="321484" cy="54008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flipV="1">
              <a:off x="2627784" y="4378746"/>
              <a:ext cx="502201" cy="23836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flipH="1">
              <a:off x="3129985" y="4303504"/>
              <a:ext cx="584493" cy="7524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a:xfrm flipH="1" flipV="1">
              <a:off x="3714479" y="4303506"/>
              <a:ext cx="864039" cy="211402"/>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a:off x="4578574" y="4514908"/>
              <a:ext cx="1007999" cy="52802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a:off x="5586573" y="5042932"/>
              <a:ext cx="1145475" cy="618316"/>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992374" y="2573667"/>
              <a:ext cx="1184940" cy="646331"/>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Möglicher</a:t>
              </a:r>
            </a:p>
            <a:p>
              <a:pPr marL="0" marR="0" lvl="0" indent="0" algn="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dirty="0" smtClean="0">
                  <a:ln>
                    <a:noFill/>
                  </a:ln>
                  <a:solidFill>
                    <a:prstClr val="black"/>
                  </a:solidFill>
                  <a:effectLst/>
                  <a:uLnTx/>
                  <a:uFillTx/>
                </a:rPr>
                <a:t>Gewinn</a:t>
              </a:r>
            </a:p>
          </p:txBody>
        </p:sp>
        <p:cxnSp>
          <p:nvCxnSpPr>
            <p:cNvPr id="18" name="Gerader Verbinder 17"/>
            <p:cNvCxnSpPr/>
            <p:nvPr/>
          </p:nvCxnSpPr>
          <p:spPr>
            <a:xfrm rot="5400000" flipH="1">
              <a:off x="2213784" y="5067136"/>
              <a:ext cx="828000" cy="0"/>
            </a:xfrm>
            <a:prstGeom prst="line">
              <a:avLst/>
            </a:prstGeom>
            <a:noFill/>
            <a:ln w="6350" cap="flat" cmpd="sng" algn="ctr">
              <a:solidFill>
                <a:sysClr val="windowText" lastClr="000000"/>
              </a:solidFill>
              <a:prstDash val="dash"/>
              <a:miter lim="800000"/>
            </a:ln>
            <a:effectLst/>
          </p:spPr>
        </p:cxnSp>
        <p:cxnSp>
          <p:nvCxnSpPr>
            <p:cNvPr id="19" name="Gerader Verbinder 18"/>
            <p:cNvCxnSpPr/>
            <p:nvPr/>
          </p:nvCxnSpPr>
          <p:spPr>
            <a:xfrm rot="5400000" flipH="1">
              <a:off x="2591840" y="4941200"/>
              <a:ext cx="1080000" cy="0"/>
            </a:xfrm>
            <a:prstGeom prst="line">
              <a:avLst/>
            </a:prstGeom>
            <a:noFill/>
            <a:ln w="6350" cap="flat" cmpd="sng" algn="ctr">
              <a:solidFill>
                <a:sysClr val="windowText" lastClr="000000"/>
              </a:solidFill>
              <a:prstDash val="dash"/>
              <a:miter lim="800000"/>
            </a:ln>
            <a:effectLst/>
          </p:spPr>
        </p:cxnSp>
        <p:cxnSp>
          <p:nvCxnSpPr>
            <p:cNvPr id="20" name="Gerader Verbinder 19"/>
            <p:cNvCxnSpPr/>
            <p:nvPr/>
          </p:nvCxnSpPr>
          <p:spPr>
            <a:xfrm rot="5400000" flipH="1">
              <a:off x="3131904" y="4905224"/>
              <a:ext cx="1152000" cy="0"/>
            </a:xfrm>
            <a:prstGeom prst="line">
              <a:avLst/>
            </a:prstGeom>
            <a:noFill/>
            <a:ln w="6350" cap="flat" cmpd="sng" algn="ctr">
              <a:solidFill>
                <a:sysClr val="windowText" lastClr="000000"/>
              </a:solidFill>
              <a:prstDash val="dash"/>
              <a:miter lim="800000"/>
            </a:ln>
            <a:effectLst/>
          </p:spPr>
        </p:cxnSp>
        <p:cxnSp>
          <p:nvCxnSpPr>
            <p:cNvPr id="21" name="Gerader Verbinder 20"/>
            <p:cNvCxnSpPr/>
            <p:nvPr/>
          </p:nvCxnSpPr>
          <p:spPr>
            <a:xfrm rot="5400000" flipH="1">
              <a:off x="4086000" y="5003624"/>
              <a:ext cx="972000" cy="0"/>
            </a:xfrm>
            <a:prstGeom prst="line">
              <a:avLst/>
            </a:prstGeom>
            <a:noFill/>
            <a:ln w="6350" cap="flat" cmpd="sng" algn="ctr">
              <a:solidFill>
                <a:sysClr val="windowText" lastClr="000000"/>
              </a:solidFill>
              <a:prstDash val="dash"/>
              <a:miter lim="800000"/>
            </a:ln>
            <a:effectLst/>
          </p:spPr>
        </p:cxnSp>
        <p:cxnSp>
          <p:nvCxnSpPr>
            <p:cNvPr id="22" name="Gerader Verbinder 21"/>
            <p:cNvCxnSpPr/>
            <p:nvPr/>
          </p:nvCxnSpPr>
          <p:spPr>
            <a:xfrm rot="5400000" flipH="1">
              <a:off x="5364112" y="5265288"/>
              <a:ext cx="432000" cy="0"/>
            </a:xfrm>
            <a:prstGeom prst="line">
              <a:avLst/>
            </a:prstGeom>
            <a:noFill/>
            <a:ln w="6350" cap="flat" cmpd="sng" algn="ctr">
              <a:solidFill>
                <a:sysClr val="windowText" lastClr="000000"/>
              </a:solidFill>
              <a:prstDash val="dash"/>
              <a:miter lim="800000"/>
            </a:ln>
            <a:effectLst/>
          </p:spPr>
        </p:cxnSp>
        <p:cxnSp>
          <p:nvCxnSpPr>
            <p:cNvPr id="23" name="Gerader Verbinder 22"/>
            <p:cNvCxnSpPr/>
            <p:nvPr/>
          </p:nvCxnSpPr>
          <p:spPr>
            <a:xfrm rot="5400000" flipH="1">
              <a:off x="6660240" y="5589232"/>
              <a:ext cx="144000" cy="0"/>
            </a:xfrm>
            <a:prstGeom prst="line">
              <a:avLst/>
            </a:prstGeom>
            <a:noFill/>
            <a:ln w="6350" cap="flat" cmpd="sng" algn="ctr">
              <a:solidFill>
                <a:sysClr val="windowText" lastClr="000000"/>
              </a:solidFill>
              <a:prstDash val="dash"/>
              <a:miter lim="800000"/>
            </a:ln>
            <a:effectLst/>
          </p:spPr>
        </p:cxnSp>
      </p:grpSp>
      <p:cxnSp>
        <p:nvCxnSpPr>
          <p:cNvPr id="24" name="Gerader Verbinder 23"/>
          <p:cNvCxnSpPr/>
          <p:nvPr/>
        </p:nvCxnSpPr>
        <p:spPr>
          <a:xfrm rot="-1920000">
            <a:off x="1900031" y="4079562"/>
            <a:ext cx="536400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p:nvCxnSpPr>
        <p:spPr>
          <a:xfrm flipH="1">
            <a:off x="3705889" y="4326543"/>
            <a:ext cx="874487" cy="670095"/>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flipV="1">
            <a:off x="4585091" y="3039309"/>
            <a:ext cx="995021" cy="1287234"/>
          </a:xfrm>
          <a:prstGeom prst="line">
            <a:avLst/>
          </a:prstGeom>
          <a:ln w="31750">
            <a:solidFill>
              <a:srgbClr val="FF7D7D"/>
            </a:solidFill>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flipH="1">
            <a:off x="3132000" y="5003624"/>
            <a:ext cx="576000" cy="261664"/>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a:xfrm flipV="1">
            <a:off x="2627784" y="5265288"/>
            <a:ext cx="497417" cy="150342"/>
          </a:xfrm>
          <a:prstGeom prst="line">
            <a:avLst/>
          </a:prstGeom>
          <a:ln w="31750">
            <a:solidFill>
              <a:srgbClr val="FF7D7D"/>
            </a:solidFill>
          </a:ln>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a:xfrm flipV="1">
            <a:off x="2308156" y="5415630"/>
            <a:ext cx="312989" cy="85024"/>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 name="Gerader Verbinder 47"/>
          <p:cNvCxnSpPr/>
          <p:nvPr/>
        </p:nvCxnSpPr>
        <p:spPr>
          <a:xfrm flipV="1">
            <a:off x="5580112" y="534570"/>
            <a:ext cx="1151936" cy="252000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sp>
        <p:nvSpPr>
          <p:cNvPr id="51" name="Textfeld 50"/>
          <p:cNvSpPr txBox="1"/>
          <p:nvPr/>
        </p:nvSpPr>
        <p:spPr>
          <a:xfrm rot="-1920000">
            <a:off x="3901264" y="3888134"/>
            <a:ext cx="902811" cy="369332"/>
          </a:xfrm>
          <a:prstGeom prst="rect">
            <a:avLst/>
          </a:prstGeom>
          <a:noFill/>
        </p:spPr>
        <p:txBody>
          <a:bodyPr wrap="none" rtlCol="0">
            <a:spAutoFit/>
          </a:bodyPr>
          <a:lstStyle/>
          <a:p>
            <a:r>
              <a:rPr lang="de-DE" dirty="0" smtClean="0"/>
              <a:t>Kosten</a:t>
            </a:r>
            <a:endParaRPr lang="de-DE" dirty="0"/>
          </a:p>
        </p:txBody>
      </p:sp>
      <p:pic>
        <p:nvPicPr>
          <p:cNvPr id="30" name="Grafik 29"/>
          <p:cNvPicPr>
            <a:picLocks noChangeAspect="1"/>
          </p:cNvPicPr>
          <p:nvPr/>
        </p:nvPicPr>
        <p:blipFill>
          <a:blip r:embed="rId3"/>
          <a:stretch>
            <a:fillRect/>
          </a:stretch>
        </p:blipFill>
        <p:spPr>
          <a:xfrm>
            <a:off x="568800" y="712800"/>
            <a:ext cx="3391281" cy="1656207"/>
          </a:xfrm>
          <a:prstGeom prst="rect">
            <a:avLst/>
          </a:prstGeom>
        </p:spPr>
      </p:pic>
      <p:cxnSp>
        <p:nvCxnSpPr>
          <p:cNvPr id="32" name="Gerade Verbindung mit Pfeil 31"/>
          <p:cNvCxnSpPr/>
          <p:nvPr/>
        </p:nvCxnSpPr>
        <p:spPr>
          <a:xfrm flipV="1">
            <a:off x="7092280" y="2636912"/>
            <a:ext cx="0" cy="2880000"/>
          </a:xfrm>
          <a:prstGeom prst="straightConnector1">
            <a:avLst/>
          </a:prstGeom>
          <a:noFill/>
          <a:ln w="25400" cap="flat" cmpd="sng" algn="ctr">
            <a:solidFill>
              <a:sysClr val="windowText" lastClr="000000"/>
            </a:solidFill>
            <a:prstDash val="solid"/>
            <a:miter lim="800000"/>
            <a:tailEnd type="arrow" w="lg" len="lg"/>
          </a:ln>
          <a:effectLst/>
        </p:spPr>
      </p:cxnSp>
      <p:sp>
        <p:nvSpPr>
          <p:cNvPr id="33" name="Textfeld 32"/>
          <p:cNvSpPr txBox="1"/>
          <p:nvPr/>
        </p:nvSpPr>
        <p:spPr>
          <a:xfrm>
            <a:off x="7203484" y="2573667"/>
            <a:ext cx="1851789"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Zulässige</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dirty="0" smtClean="0">
                <a:ln>
                  <a:noFill/>
                </a:ln>
                <a:solidFill>
                  <a:prstClr val="black"/>
                </a:solidFill>
                <a:effectLst/>
                <a:uLnTx/>
                <a:uFillTx/>
              </a:rPr>
              <a:t>Mehreinnahmen</a:t>
            </a:r>
          </a:p>
        </p:txBody>
      </p:sp>
      <p:cxnSp>
        <p:nvCxnSpPr>
          <p:cNvPr id="35" name="Gerader Verbinder 34"/>
          <p:cNvCxnSpPr/>
          <p:nvPr/>
        </p:nvCxnSpPr>
        <p:spPr>
          <a:xfrm>
            <a:off x="2306300" y="5489624"/>
            <a:ext cx="314845" cy="14137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a:xfrm rot="5400000" flipH="1">
            <a:off x="2573784" y="5571232"/>
            <a:ext cx="108000" cy="0"/>
          </a:xfrm>
          <a:prstGeom prst="line">
            <a:avLst/>
          </a:prstGeom>
          <a:noFill/>
          <a:ln w="6350" cap="flat" cmpd="sng" algn="ctr">
            <a:solidFill>
              <a:sysClr val="windowText" lastClr="000000"/>
            </a:solidFill>
            <a:prstDash val="dash"/>
            <a:miter lim="800000"/>
          </a:ln>
          <a:effectLst/>
        </p:spPr>
      </p:cxnSp>
      <p:cxnSp>
        <p:nvCxnSpPr>
          <p:cNvPr id="37" name="Gerader Verbinder 36"/>
          <p:cNvCxnSpPr/>
          <p:nvPr/>
        </p:nvCxnSpPr>
        <p:spPr>
          <a:xfrm>
            <a:off x="2619288" y="5630994"/>
            <a:ext cx="500400" cy="178658"/>
          </a:xfrm>
          <a:prstGeom prst="line">
            <a:avLst/>
          </a:prstGeom>
          <a:ln w="31750">
            <a:solidFill>
              <a:srgbClr val="FF7D7D"/>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a:xfrm rot="5400000" flipH="1">
            <a:off x="2987840" y="5661232"/>
            <a:ext cx="288000" cy="0"/>
          </a:xfrm>
          <a:prstGeom prst="line">
            <a:avLst/>
          </a:prstGeom>
          <a:noFill/>
          <a:ln w="6350" cap="flat" cmpd="sng" algn="ctr">
            <a:solidFill>
              <a:sysClr val="windowText" lastClr="000000"/>
            </a:solidFill>
            <a:prstDash val="dash"/>
            <a:miter lim="800000"/>
          </a:ln>
          <a:effectLst/>
        </p:spPr>
      </p:cxnSp>
      <p:cxnSp>
        <p:nvCxnSpPr>
          <p:cNvPr id="39" name="Gerader Verbinder 38"/>
          <p:cNvCxnSpPr/>
          <p:nvPr/>
        </p:nvCxnSpPr>
        <p:spPr>
          <a:xfrm flipH="1" flipV="1">
            <a:off x="3126466" y="5811534"/>
            <a:ext cx="579423" cy="75784"/>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a:xfrm rot="5400000" flipH="1">
            <a:off x="3491904" y="5688000"/>
            <a:ext cx="432000" cy="0"/>
          </a:xfrm>
          <a:prstGeom prst="line">
            <a:avLst/>
          </a:prstGeom>
          <a:noFill/>
          <a:ln w="6350" cap="flat" cmpd="sng" algn="ctr">
            <a:solidFill>
              <a:sysClr val="windowText" lastClr="000000"/>
            </a:solidFill>
            <a:prstDash val="dash"/>
            <a:miter lim="800000"/>
          </a:ln>
          <a:effectLst/>
        </p:spPr>
      </p:cxnSp>
      <p:cxnSp>
        <p:nvCxnSpPr>
          <p:cNvPr id="42" name="Gerader Verbinder 41"/>
          <p:cNvCxnSpPr/>
          <p:nvPr/>
        </p:nvCxnSpPr>
        <p:spPr>
          <a:xfrm flipH="1">
            <a:off x="3705697" y="5733256"/>
            <a:ext cx="879394" cy="154062"/>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p:nvCxnSpPr>
        <p:spPr>
          <a:xfrm rot="5400000" flipH="1">
            <a:off x="4464000" y="5625216"/>
            <a:ext cx="216000" cy="0"/>
          </a:xfrm>
          <a:prstGeom prst="line">
            <a:avLst/>
          </a:prstGeom>
          <a:noFill/>
          <a:ln w="6350" cap="flat" cmpd="sng" algn="ctr">
            <a:solidFill>
              <a:sysClr val="windowText" lastClr="000000"/>
            </a:solidFill>
            <a:prstDash val="dash"/>
            <a:miter lim="800000"/>
          </a:ln>
          <a:effectLst/>
        </p:spPr>
      </p:cxnSp>
      <p:cxnSp>
        <p:nvCxnSpPr>
          <p:cNvPr id="44" name="Gerader Verbinder 43"/>
          <p:cNvCxnSpPr/>
          <p:nvPr/>
        </p:nvCxnSpPr>
        <p:spPr>
          <a:xfrm flipV="1">
            <a:off x="4571808" y="5042933"/>
            <a:ext cx="1020278" cy="690283"/>
          </a:xfrm>
          <a:prstGeom prst="line">
            <a:avLst/>
          </a:prstGeom>
          <a:ln w="31750">
            <a:solidFill>
              <a:srgbClr val="FF7D7D"/>
            </a:solidFill>
          </a:ln>
        </p:spPr>
        <p:style>
          <a:lnRef idx="1">
            <a:schemeClr val="accent1"/>
          </a:lnRef>
          <a:fillRef idx="0">
            <a:schemeClr val="accent1"/>
          </a:fillRef>
          <a:effectRef idx="0">
            <a:schemeClr val="accent1"/>
          </a:effectRef>
          <a:fontRef idx="minor">
            <a:schemeClr val="tx1"/>
          </a:fontRef>
        </p:style>
      </p:cxnSp>
      <p:cxnSp>
        <p:nvCxnSpPr>
          <p:cNvPr id="46" name="Gerader Verbinder 45"/>
          <p:cNvCxnSpPr/>
          <p:nvPr/>
        </p:nvCxnSpPr>
        <p:spPr>
          <a:xfrm rot="5400000" flipH="1">
            <a:off x="5652048" y="4437232"/>
            <a:ext cx="2160000" cy="0"/>
          </a:xfrm>
          <a:prstGeom prst="line">
            <a:avLst/>
          </a:prstGeom>
          <a:noFill/>
          <a:ln w="6350" cap="flat" cmpd="sng" algn="ctr">
            <a:solidFill>
              <a:sysClr val="windowText" lastClr="000000"/>
            </a:solidFill>
            <a:prstDash val="dash"/>
            <a:miter lim="800000"/>
          </a:ln>
          <a:effectLst/>
        </p:spPr>
      </p:cxnSp>
      <p:cxnSp>
        <p:nvCxnSpPr>
          <p:cNvPr id="47" name="Gerader Verbinder 46"/>
          <p:cNvCxnSpPr/>
          <p:nvPr/>
        </p:nvCxnSpPr>
        <p:spPr>
          <a:xfrm flipV="1">
            <a:off x="5586573" y="3319571"/>
            <a:ext cx="1145475" cy="1729717"/>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sp>
        <p:nvSpPr>
          <p:cNvPr id="49" name="Textfeld 48"/>
          <p:cNvSpPr txBox="1"/>
          <p:nvPr/>
        </p:nvSpPr>
        <p:spPr>
          <a:xfrm>
            <a:off x="7211372" y="2564904"/>
            <a:ext cx="124906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Zulässiger</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dirty="0" smtClean="0">
                <a:ln>
                  <a:noFill/>
                </a:ln>
                <a:solidFill>
                  <a:prstClr val="black"/>
                </a:solidFill>
                <a:effectLst/>
                <a:uLnTx/>
                <a:uFillTx/>
              </a:rPr>
              <a:t>Gewinn</a:t>
            </a:r>
          </a:p>
        </p:txBody>
      </p:sp>
      <p:sp>
        <p:nvSpPr>
          <p:cNvPr id="50" name="Titel 1"/>
          <p:cNvSpPr txBox="1">
            <a:spLocks/>
          </p:cNvSpPr>
          <p:nvPr/>
        </p:nvSpPr>
        <p:spPr bwMode="auto">
          <a:xfrm>
            <a:off x="1330004" y="198000"/>
            <a:ext cx="6338340" cy="568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cs typeface="Arial" charset="0"/>
              </a:defRPr>
            </a:lvl2pPr>
            <a:lvl3pPr algn="l" rtl="0" eaLnBrk="0" fontAlgn="base" hangingPunct="0">
              <a:spcBef>
                <a:spcPct val="0"/>
              </a:spcBef>
              <a:spcAft>
                <a:spcPct val="0"/>
              </a:spcAft>
              <a:defRPr sz="3200">
                <a:solidFill>
                  <a:schemeClr val="tx2"/>
                </a:solidFill>
                <a:latin typeface="Arial" charset="0"/>
                <a:cs typeface="Arial" charset="0"/>
              </a:defRPr>
            </a:lvl3pPr>
            <a:lvl4pPr algn="l" rtl="0" eaLnBrk="0" fontAlgn="base" hangingPunct="0">
              <a:spcBef>
                <a:spcPct val="0"/>
              </a:spcBef>
              <a:spcAft>
                <a:spcPct val="0"/>
              </a:spcAft>
              <a:defRPr sz="3200">
                <a:solidFill>
                  <a:schemeClr val="tx2"/>
                </a:solidFill>
                <a:latin typeface="Arial" charset="0"/>
                <a:cs typeface="Arial" charset="0"/>
              </a:defRPr>
            </a:lvl4pPr>
            <a:lvl5pPr algn="l" rtl="0" eaLnBrk="0" fontAlgn="base" hangingPunct="0">
              <a:spcBef>
                <a:spcPct val="0"/>
              </a:spcBef>
              <a:spcAft>
                <a:spcPct val="0"/>
              </a:spcAft>
              <a:defRPr sz="3200">
                <a:solidFill>
                  <a:schemeClr val="tx2"/>
                </a:solidFill>
                <a:latin typeface="Arial" charset="0"/>
                <a:cs typeface="Arial" charset="0"/>
              </a:defRPr>
            </a:lvl5pPr>
            <a:lvl6pPr marL="457200" algn="l" rtl="0" fontAlgn="base">
              <a:spcBef>
                <a:spcPct val="0"/>
              </a:spcBef>
              <a:spcAft>
                <a:spcPct val="0"/>
              </a:spcAft>
              <a:defRPr sz="3200">
                <a:solidFill>
                  <a:schemeClr val="tx2"/>
                </a:solidFill>
                <a:latin typeface="Arial" charset="0"/>
                <a:cs typeface="Arial" charset="0"/>
              </a:defRPr>
            </a:lvl6pPr>
            <a:lvl7pPr marL="914400" algn="l" rtl="0" fontAlgn="base">
              <a:spcBef>
                <a:spcPct val="0"/>
              </a:spcBef>
              <a:spcAft>
                <a:spcPct val="0"/>
              </a:spcAft>
              <a:defRPr sz="3200">
                <a:solidFill>
                  <a:schemeClr val="tx2"/>
                </a:solidFill>
                <a:latin typeface="Arial" charset="0"/>
                <a:cs typeface="Arial" charset="0"/>
              </a:defRPr>
            </a:lvl7pPr>
            <a:lvl8pPr marL="1371600" algn="l" rtl="0" fontAlgn="base">
              <a:spcBef>
                <a:spcPct val="0"/>
              </a:spcBef>
              <a:spcAft>
                <a:spcPct val="0"/>
              </a:spcAft>
              <a:defRPr sz="3200">
                <a:solidFill>
                  <a:schemeClr val="tx2"/>
                </a:solidFill>
                <a:latin typeface="Arial" charset="0"/>
                <a:cs typeface="Arial" charset="0"/>
              </a:defRPr>
            </a:lvl8pPr>
            <a:lvl9pPr marL="1828800" algn="l" rtl="0" fontAlgn="base">
              <a:spcBef>
                <a:spcPct val="0"/>
              </a:spcBef>
              <a:spcAft>
                <a:spcPct val="0"/>
              </a:spcAft>
              <a:defRPr sz="3200">
                <a:solidFill>
                  <a:schemeClr val="tx2"/>
                </a:solidFill>
                <a:latin typeface="Arial" charset="0"/>
                <a:cs typeface="Arial" charset="0"/>
              </a:defRPr>
            </a:lvl9pPr>
          </a:lstStyle>
          <a:p>
            <a:r>
              <a:rPr lang="de-DE" sz="2400" kern="0" dirty="0" smtClean="0">
                <a:solidFill>
                  <a:srgbClr val="000000"/>
                </a:solidFill>
              </a:rPr>
              <a:t>Zulässiger Gewinn</a:t>
            </a:r>
            <a:endParaRPr lang="de-DE" sz="2800" kern="0" dirty="0"/>
          </a:p>
        </p:txBody>
      </p:sp>
      <p:sp>
        <p:nvSpPr>
          <p:cNvPr id="55" name="Textfeld 54"/>
          <p:cNvSpPr txBox="1"/>
          <p:nvPr/>
        </p:nvSpPr>
        <p:spPr>
          <a:xfrm>
            <a:off x="9493111" y="447487"/>
            <a:ext cx="3600400" cy="5078313"/>
          </a:xfrm>
          <a:prstGeom prst="rect">
            <a:avLst/>
          </a:prstGeom>
          <a:solidFill>
            <a:schemeClr val="bg1"/>
          </a:solidFill>
        </p:spPr>
        <p:txBody>
          <a:bodyPr wrap="square" rtlCol="0">
            <a:spAutoFit/>
          </a:bodyPr>
          <a:lstStyle/>
          <a:p>
            <a:r>
              <a:rPr lang="de-DE" dirty="0" smtClean="0"/>
              <a:t>Hier noch mal deutlich Machen, dass “ineffiziente” Maßnahmen durchgeführt werden, d.h. Maßnahmen, die sich aus Sicht von M und V zusammen nicht lohnen, aber aus gesellschaftlicher Sicht trotzdem lohnen können, weil wir externe Effekte haben, die nicht über Steuern o.Ä. Internalisiert werden. Die </a:t>
            </a:r>
            <a:r>
              <a:rPr lang="de-DE" dirty="0" err="1" smtClean="0"/>
              <a:t>Induzierung</a:t>
            </a:r>
            <a:r>
              <a:rPr lang="de-DE" dirty="0" smtClean="0"/>
              <a:t> dieser Maßnahmen durch das Mietrecht kann eine </a:t>
            </a:r>
            <a:r>
              <a:rPr lang="de-DE" dirty="0" err="1" smtClean="0"/>
              <a:t>second</a:t>
            </a:r>
            <a:r>
              <a:rPr lang="de-DE" dirty="0" smtClean="0"/>
              <a:t>-best Lösung sein, wenn Steuern etc. nicht möglich sind, aber: Warum soll der Mieter hier die gesellschaftliche Aufgabe bezahlen?</a:t>
            </a:r>
            <a:endParaRPr lang="de-DE" dirty="0"/>
          </a:p>
        </p:txBody>
      </p:sp>
      <p:sp>
        <p:nvSpPr>
          <p:cNvPr id="3" name="Textfeld 2"/>
          <p:cNvSpPr txBox="1"/>
          <p:nvPr/>
        </p:nvSpPr>
        <p:spPr>
          <a:xfrm>
            <a:off x="3563888" y="1124744"/>
            <a:ext cx="5709640" cy="2031325"/>
          </a:xfrm>
          <a:prstGeom prst="rect">
            <a:avLst/>
          </a:prstGeom>
          <a:solidFill>
            <a:schemeClr val="bg1"/>
          </a:solidFill>
        </p:spPr>
        <p:txBody>
          <a:bodyPr wrap="none" rtlCol="0">
            <a:spAutoFit/>
          </a:bodyPr>
          <a:lstStyle/>
          <a:p>
            <a:pPr marL="179388" indent="-179388">
              <a:buFont typeface="Arial" panose="020B0604020202020204" pitchFamily="34" charset="0"/>
              <a:buChar char="•"/>
            </a:pPr>
            <a:r>
              <a:rPr lang="en-US" dirty="0" err="1" smtClean="0"/>
              <a:t>Vermieter-Entscheidung</a:t>
            </a:r>
            <a:r>
              <a:rPr lang="en-US" dirty="0" smtClean="0"/>
              <a:t>: </a:t>
            </a:r>
            <a:r>
              <a:rPr lang="en-US" dirty="0" err="1" smtClean="0"/>
              <a:t>Wirkung</a:t>
            </a:r>
            <a:r>
              <a:rPr lang="en-US" dirty="0" smtClean="0"/>
              <a:t> von </a:t>
            </a:r>
            <a:r>
              <a:rPr lang="en-US" dirty="0" err="1" smtClean="0"/>
              <a:t>Kosten</a:t>
            </a:r>
            <a:r>
              <a:rPr lang="en-US" dirty="0" smtClean="0">
                <a:sym typeface="Symbol" panose="05050102010706020507" pitchFamily="18" charset="2"/>
              </a:rPr>
              <a:t> :</a:t>
            </a:r>
            <a:br>
              <a:rPr lang="en-US" dirty="0" smtClean="0">
                <a:sym typeface="Symbol" panose="05050102010706020507" pitchFamily="18" charset="2"/>
              </a:rPr>
            </a:br>
            <a:r>
              <a:rPr lang="en-US" dirty="0" err="1" smtClean="0"/>
              <a:t>Gewinn</a:t>
            </a:r>
            <a:r>
              <a:rPr lang="en-US" dirty="0" smtClean="0"/>
              <a:t> </a:t>
            </a:r>
            <a:r>
              <a:rPr lang="en-US" dirty="0" smtClean="0">
                <a:sym typeface="Symbol" panose="05050102010706020507" pitchFamily="18" charset="2"/>
              </a:rPr>
              <a:t>  … </a:t>
            </a:r>
            <a:r>
              <a:rPr lang="en-US" dirty="0">
                <a:sym typeface="Symbol" panose="05050102010706020507" pitchFamily="18" charset="2"/>
              </a:rPr>
              <a:t> </a:t>
            </a:r>
            <a:r>
              <a:rPr lang="en-US" dirty="0" smtClean="0">
                <a:sym typeface="Symbol" panose="05050102010706020507" pitchFamily="18" charset="2"/>
              </a:rPr>
              <a:t> … </a:t>
            </a:r>
            <a:endParaRPr lang="en-US" dirty="0" smtClean="0"/>
          </a:p>
          <a:p>
            <a:pPr marL="179388" indent="-179388">
              <a:buFont typeface="Arial" panose="020B0604020202020204" pitchFamily="34" charset="0"/>
              <a:buChar char="•"/>
            </a:pPr>
            <a:r>
              <a:rPr lang="en-US" dirty="0" err="1" smtClean="0"/>
              <a:t>Mehr</a:t>
            </a:r>
            <a:r>
              <a:rPr lang="en-US" dirty="0" smtClean="0"/>
              <a:t> </a:t>
            </a:r>
            <a:r>
              <a:rPr lang="en-US" dirty="0" err="1" smtClean="0"/>
              <a:t>als</a:t>
            </a:r>
            <a:r>
              <a:rPr lang="en-US" dirty="0" smtClean="0"/>
              <a:t> </a:t>
            </a:r>
            <a:r>
              <a:rPr lang="en-US" dirty="0" err="1" smtClean="0"/>
              <a:t>Mieter-Vermieter-effiziente</a:t>
            </a:r>
            <a:r>
              <a:rPr lang="en-US" dirty="0" smtClean="0"/>
              <a:t> </a:t>
            </a:r>
            <a:r>
              <a:rPr lang="en-US" dirty="0" err="1" smtClean="0"/>
              <a:t>Modernisierung</a:t>
            </a:r>
            <a:endParaRPr lang="en-US" dirty="0" smtClean="0"/>
          </a:p>
          <a:p>
            <a:pPr marL="179388" indent="-179388">
              <a:buFont typeface="Arial" panose="020B0604020202020204" pitchFamily="34" charset="0"/>
              <a:buChar char="•"/>
            </a:pPr>
            <a:r>
              <a:rPr lang="en-US" dirty="0" err="1" smtClean="0"/>
              <a:t>Probleme</a:t>
            </a:r>
            <a:r>
              <a:rPr lang="en-US" dirty="0" smtClean="0"/>
              <a:t>: </a:t>
            </a:r>
            <a:r>
              <a:rPr lang="en-US" dirty="0" err="1" smtClean="0"/>
              <a:t>Mieter</a:t>
            </a:r>
            <a:r>
              <a:rPr lang="en-US" dirty="0" smtClean="0"/>
              <a:t> “</a:t>
            </a:r>
            <a:r>
              <a:rPr lang="en-US" dirty="0" err="1" smtClean="0"/>
              <a:t>ausgebeutet</a:t>
            </a:r>
            <a:r>
              <a:rPr lang="en-US" dirty="0" smtClean="0"/>
              <a:t>” </a:t>
            </a:r>
            <a:r>
              <a:rPr lang="en-US" dirty="0" err="1" smtClean="0"/>
              <a:t>wie</a:t>
            </a:r>
            <a:r>
              <a:rPr lang="en-US" dirty="0" smtClean="0"/>
              <a:t> </a:t>
            </a:r>
            <a:r>
              <a:rPr lang="en-US" dirty="0" err="1" smtClean="0"/>
              <a:t>bei</a:t>
            </a:r>
            <a:r>
              <a:rPr lang="en-US" dirty="0" smtClean="0"/>
              <a:t> </a:t>
            </a:r>
            <a:r>
              <a:rPr lang="en-US" dirty="0" err="1" smtClean="0"/>
              <a:t>freier</a:t>
            </a:r>
            <a:r>
              <a:rPr lang="en-US" dirty="0" smtClean="0"/>
              <a:t> </a:t>
            </a:r>
            <a:r>
              <a:rPr lang="en-US" dirty="0" err="1" smtClean="0"/>
              <a:t>Miet</a:t>
            </a:r>
            <a:r>
              <a:rPr lang="en-US" dirty="0" smtClean="0"/>
              <a:t>-</a:t>
            </a:r>
            <a:br>
              <a:rPr lang="en-US" dirty="0" smtClean="0"/>
            </a:br>
            <a:r>
              <a:rPr lang="en-US" dirty="0" err="1" smtClean="0"/>
              <a:t>erhöhung</a:t>
            </a:r>
            <a:r>
              <a:rPr lang="en-US" dirty="0" smtClean="0"/>
              <a:t>, </a:t>
            </a:r>
            <a:r>
              <a:rPr lang="en-US" dirty="0" err="1" smtClean="0"/>
              <a:t>Mieter-Vermieter-ineffiziente</a:t>
            </a:r>
            <a:r>
              <a:rPr lang="en-US" dirty="0" smtClean="0"/>
              <a:t> </a:t>
            </a:r>
            <a:r>
              <a:rPr lang="en-US" dirty="0" err="1" smtClean="0"/>
              <a:t>Maßnahmen</a:t>
            </a:r>
            <a:endParaRPr lang="en-US" dirty="0"/>
          </a:p>
          <a:p>
            <a:pPr marL="179388" indent="-179388">
              <a:buFont typeface="Arial" panose="020B0604020202020204" pitchFamily="34" charset="0"/>
              <a:buChar char="•"/>
            </a:pPr>
            <a:r>
              <a:rPr lang="en-US" dirty="0" err="1" smtClean="0"/>
              <a:t>Vorteil</a:t>
            </a:r>
            <a:r>
              <a:rPr lang="en-US" dirty="0" smtClean="0"/>
              <a:t>: </a:t>
            </a:r>
            <a:r>
              <a:rPr lang="en-US" dirty="0" err="1" smtClean="0"/>
              <a:t>Förderung</a:t>
            </a:r>
            <a:r>
              <a:rPr lang="en-US" dirty="0" smtClean="0"/>
              <a:t> von </a:t>
            </a:r>
            <a:r>
              <a:rPr lang="en-US" dirty="0" err="1" smtClean="0"/>
              <a:t>Mieter</a:t>
            </a:r>
            <a:r>
              <a:rPr lang="en-US" dirty="0" smtClean="0"/>
              <a:t>-</a:t>
            </a:r>
            <a:br>
              <a:rPr lang="en-US" dirty="0" smtClean="0"/>
            </a:br>
            <a:r>
              <a:rPr lang="en-US" dirty="0" err="1" smtClean="0"/>
              <a:t>Vermieter-ineffizienten</a:t>
            </a:r>
            <a:r>
              <a:rPr lang="en-US" dirty="0" smtClean="0"/>
              <a:t> </a:t>
            </a:r>
            <a:r>
              <a:rPr lang="en-US" dirty="0" err="1" smtClean="0"/>
              <a:t>Maßn</a:t>
            </a:r>
            <a:r>
              <a:rPr lang="en-US" dirty="0" smtClean="0"/>
              <a:t>.</a:t>
            </a:r>
            <a:endParaRPr lang="en-US" dirty="0"/>
          </a:p>
        </p:txBody>
      </p:sp>
      <p:grpSp>
        <p:nvGrpSpPr>
          <p:cNvPr id="52" name="Gruppieren 51"/>
          <p:cNvGrpSpPr/>
          <p:nvPr/>
        </p:nvGrpSpPr>
        <p:grpSpPr>
          <a:xfrm>
            <a:off x="7333143" y="333375"/>
            <a:ext cx="1555271" cy="811863"/>
            <a:chOff x="7333143" y="333375"/>
            <a:chExt cx="1555271" cy="811863"/>
          </a:xfrm>
        </p:grpSpPr>
        <p:pic>
          <p:nvPicPr>
            <p:cNvPr id="53" name="Grafik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3144" y="749299"/>
              <a:ext cx="1555270" cy="395939"/>
            </a:xfrm>
            <a:prstGeom prst="rect">
              <a:avLst/>
            </a:prstGeom>
          </p:spPr>
        </p:pic>
        <p:pic>
          <p:nvPicPr>
            <p:cNvPr id="54" name="Picture 12" descr="RGB_2c"/>
            <p:cNvPicPr>
              <a:picLocks noChangeAspect="1" noChangeArrowheads="1"/>
            </p:cNvPicPr>
            <p:nvPr/>
          </p:nvPicPr>
          <p:blipFill>
            <a:blip r:embed="rId5"/>
            <a:srcRect/>
            <a:stretch>
              <a:fillRect/>
            </a:stretch>
          </p:blipFill>
          <p:spPr bwMode="auto">
            <a:xfrm>
              <a:off x="7333143" y="333375"/>
              <a:ext cx="1555270" cy="301625"/>
            </a:xfrm>
            <a:prstGeom prst="rect">
              <a:avLst/>
            </a:prstGeom>
            <a:noFill/>
            <a:ln w="9525">
              <a:noFill/>
              <a:miter lim="800000"/>
              <a:headEnd/>
              <a:tailEnd/>
            </a:ln>
          </p:spPr>
        </p:pic>
      </p:grpSp>
    </p:spTree>
    <p:extLst>
      <p:ext uri="{BB962C8B-B14F-4D97-AF65-F5344CB8AC3E}">
        <p14:creationId xmlns:p14="http://schemas.microsoft.com/office/powerpoint/2010/main" val="423229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10"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10"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par>
                                <p:cTn id="48" presetID="10" presetClass="entr" presetSubtype="0"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500"/>
                                        <p:tgtEl>
                                          <p:spTgt spid="46"/>
                                        </p:tgtEl>
                                      </p:cBhvr>
                                    </p:animEffect>
                                  </p:childTnLst>
                                </p:cTn>
                              </p:par>
                            </p:childTnLst>
                          </p:cTn>
                        </p:par>
                        <p:par>
                          <p:cTn id="51" fill="hold">
                            <p:stCondLst>
                              <p:cond delay="3000"/>
                            </p:stCondLst>
                            <p:childTnLst>
                              <p:par>
                                <p:cTn id="52" presetID="10" presetClass="exit" presetSubtype="0" fill="hold" grpId="1" nodeType="afterEffect">
                                  <p:stCondLst>
                                    <p:cond delay="0"/>
                                  </p:stCondLst>
                                  <p:childTnLst>
                                    <p:animEffect transition="out" filter="fade">
                                      <p:cBhvr>
                                        <p:cTn id="53" dur="500"/>
                                        <p:tgtEl>
                                          <p:spTgt spid="51"/>
                                        </p:tgtEl>
                                      </p:cBhvr>
                                    </p:animEffect>
                                    <p:set>
                                      <p:cBhvr>
                                        <p:cTn id="54" dur="1" fill="hold">
                                          <p:stCondLst>
                                            <p:cond delay="499"/>
                                          </p:stCondLst>
                                        </p:cTn>
                                        <p:tgtEl>
                                          <p:spTgt spid="51"/>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4"/>
                                        </p:tgtEl>
                                      </p:cBhvr>
                                    </p:animEffect>
                                    <p:set>
                                      <p:cBhvr>
                                        <p:cTn id="57" dur="1" fill="hold">
                                          <p:stCondLst>
                                            <p:cond delay="499"/>
                                          </p:stCondLst>
                                        </p:cTn>
                                        <p:tgtEl>
                                          <p:spTgt spid="24"/>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45"/>
                                        </p:tgtEl>
                                      </p:cBhvr>
                                    </p:animEffect>
                                    <p:set>
                                      <p:cBhvr>
                                        <p:cTn id="60" dur="1" fill="hold">
                                          <p:stCondLst>
                                            <p:cond delay="499"/>
                                          </p:stCondLst>
                                        </p:cTn>
                                        <p:tgtEl>
                                          <p:spTgt spid="45"/>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40"/>
                                        </p:tgtEl>
                                      </p:cBhvr>
                                    </p:animEffect>
                                    <p:set>
                                      <p:cBhvr>
                                        <p:cTn id="63" dur="1" fill="hold">
                                          <p:stCondLst>
                                            <p:cond delay="499"/>
                                          </p:stCondLst>
                                        </p:cTn>
                                        <p:tgtEl>
                                          <p:spTgt spid="40"/>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34"/>
                                        </p:tgtEl>
                                      </p:cBhvr>
                                    </p:animEffect>
                                    <p:set>
                                      <p:cBhvr>
                                        <p:cTn id="66" dur="1" fill="hold">
                                          <p:stCondLst>
                                            <p:cond delay="499"/>
                                          </p:stCondLst>
                                        </p:cTn>
                                        <p:tgtEl>
                                          <p:spTgt spid="34"/>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27"/>
                                        </p:tgtEl>
                                      </p:cBhvr>
                                    </p:animEffect>
                                    <p:set>
                                      <p:cBhvr>
                                        <p:cTn id="69" dur="1" fill="hold">
                                          <p:stCondLst>
                                            <p:cond delay="499"/>
                                          </p:stCondLst>
                                        </p:cTn>
                                        <p:tgtEl>
                                          <p:spTgt spid="27"/>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31"/>
                                        </p:tgtEl>
                                      </p:cBhvr>
                                    </p:animEffect>
                                    <p:set>
                                      <p:cBhvr>
                                        <p:cTn id="72" dur="1" fill="hold">
                                          <p:stCondLst>
                                            <p:cond delay="499"/>
                                          </p:stCondLst>
                                        </p:cTn>
                                        <p:tgtEl>
                                          <p:spTgt spid="31"/>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48"/>
                                        </p:tgtEl>
                                      </p:cBhvr>
                                    </p:animEffect>
                                    <p:set>
                                      <p:cBhvr>
                                        <p:cTn id="75" dur="1" fill="hold">
                                          <p:stCondLst>
                                            <p:cond delay="499"/>
                                          </p:stCondLst>
                                        </p:cTn>
                                        <p:tgtEl>
                                          <p:spTgt spid="48"/>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33"/>
                                        </p:tgtEl>
                                      </p:cBhvr>
                                    </p:animEffect>
                                    <p:set>
                                      <p:cBhvr>
                                        <p:cTn id="78" dur="1" fill="hold">
                                          <p:stCondLst>
                                            <p:cond delay="499"/>
                                          </p:stCondLst>
                                        </p:cTn>
                                        <p:tgtEl>
                                          <p:spTgt spid="33"/>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500"/>
                                        <p:tgtEl>
                                          <p:spTgt spid="2"/>
                                        </p:tgtEl>
                                      </p:cBhvr>
                                    </p:animEffect>
                                    <p:set>
                                      <p:cBhvr>
                                        <p:cTn id="81" dur="1" fill="hold">
                                          <p:stCondLst>
                                            <p:cond delay="499"/>
                                          </p:stCondLst>
                                        </p:cTn>
                                        <p:tgtEl>
                                          <p:spTgt spid="2"/>
                                        </p:tgtEl>
                                        <p:attrNameLst>
                                          <p:attrName>style.visibility</p:attrName>
                                        </p:attrNameLst>
                                      </p:cBhvr>
                                      <p:to>
                                        <p:strVal val="hidden"/>
                                      </p:to>
                                    </p:set>
                                  </p:childTnLst>
                                </p:cTn>
                              </p:par>
                            </p:childTnLst>
                          </p:cTn>
                        </p:par>
                        <p:par>
                          <p:cTn id="82" fill="hold">
                            <p:stCondLst>
                              <p:cond delay="3500"/>
                            </p:stCondLst>
                            <p:childTnLst>
                              <p:par>
                                <p:cTn id="83" presetID="10" presetClass="entr" presetSubtype="0"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fade">
                                      <p:cBhvr>
                                        <p:cTn id="85" dur="500"/>
                                        <p:tgtEl>
                                          <p:spTgt spid="4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500"/>
                                        <p:tgtEl>
                                          <p:spTgt spid="50"/>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
                                            <p:bg/>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1" grpId="0"/>
      <p:bldP spid="51" grpId="1"/>
      <p:bldP spid="33" grpId="0"/>
      <p:bldP spid="49" grpId="0"/>
      <p:bldP spid="50" grpId="0"/>
      <p:bldP spid="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11560" y="2204864"/>
            <a:ext cx="8532439" cy="3949874"/>
          </a:xfrm>
        </p:spPr>
        <p:txBody>
          <a:bodyPr/>
          <a:lstStyle/>
          <a:p>
            <a:pPr marL="0" indent="0" algn="ctr">
              <a:buNone/>
            </a:pPr>
            <a:r>
              <a:rPr lang="de-DE" sz="3600" dirty="0" smtClean="0">
                <a:latin typeface="+mj-lt"/>
              </a:rPr>
              <a:t>Mieterhöhung entsprechend </a:t>
            </a:r>
            <a:br>
              <a:rPr lang="de-DE" sz="3600" dirty="0" smtClean="0">
                <a:latin typeface="+mj-lt"/>
              </a:rPr>
            </a:br>
            <a:r>
              <a:rPr lang="de-DE" sz="3600" dirty="0" smtClean="0">
                <a:latin typeface="+mj-lt"/>
              </a:rPr>
              <a:t>den Modernisierungskosten (gleichbleibender Aufschlag)</a:t>
            </a:r>
            <a:endParaRPr lang="de-DE" sz="3600" dirty="0">
              <a:latin typeface="+mj-lt"/>
            </a:endParaRPr>
          </a:p>
          <a:p>
            <a:pPr marL="0" indent="0" algn="ctr">
              <a:buNone/>
            </a:pPr>
            <a:endParaRPr lang="de-DE" sz="3600" dirty="0" smtClean="0">
              <a:latin typeface="+mj-lt"/>
            </a:endParaRPr>
          </a:p>
          <a:p>
            <a:pPr marL="0" indent="0" algn="ctr">
              <a:buNone/>
            </a:pPr>
            <a:endParaRPr lang="de-DE" sz="3600" dirty="0">
              <a:latin typeface="+mj-lt"/>
            </a:endParaRPr>
          </a:p>
          <a:p>
            <a:pPr marL="0" indent="0" algn="ctr">
              <a:buNone/>
            </a:pPr>
            <a:r>
              <a:rPr lang="de-DE" sz="3600" dirty="0" smtClean="0">
                <a:latin typeface="+mj-lt"/>
              </a:rPr>
              <a:t>(Alternative b., Variante 2)</a:t>
            </a:r>
            <a:endParaRPr lang="de-DE" sz="3600" dirty="0">
              <a:latin typeface="+mj-lt"/>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3144" y="749299"/>
            <a:ext cx="1555270" cy="395939"/>
          </a:xfrm>
          <a:prstGeom prst="rect">
            <a:avLst/>
          </a:prstGeom>
        </p:spPr>
      </p:pic>
      <p:pic>
        <p:nvPicPr>
          <p:cNvPr id="5" name="Picture 12" descr="RGB_2c"/>
          <p:cNvPicPr>
            <a:picLocks noChangeAspect="1" noChangeArrowheads="1"/>
          </p:cNvPicPr>
          <p:nvPr/>
        </p:nvPicPr>
        <p:blipFill>
          <a:blip r:embed="rId3"/>
          <a:srcRect/>
          <a:stretch>
            <a:fillRect/>
          </a:stretch>
        </p:blipFill>
        <p:spPr bwMode="auto">
          <a:xfrm>
            <a:off x="7333143" y="333375"/>
            <a:ext cx="1555270" cy="301625"/>
          </a:xfrm>
          <a:prstGeom prst="rect">
            <a:avLst/>
          </a:prstGeom>
          <a:noFill/>
          <a:ln w="9525">
            <a:noFill/>
            <a:miter lim="800000"/>
            <a:headEnd/>
            <a:tailEnd/>
          </a:ln>
        </p:spPr>
      </p:pic>
    </p:spTree>
    <p:extLst>
      <p:ext uri="{BB962C8B-B14F-4D97-AF65-F5344CB8AC3E}">
        <p14:creationId xmlns:p14="http://schemas.microsoft.com/office/powerpoint/2010/main" val="837895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912" y="196850"/>
            <a:ext cx="7920607" cy="568325"/>
          </a:xfrm>
        </p:spPr>
        <p:txBody>
          <a:bodyPr/>
          <a:lstStyle/>
          <a:p>
            <a:r>
              <a:rPr lang="de-DE" sz="2400" dirty="0">
                <a:solidFill>
                  <a:srgbClr val="000000"/>
                </a:solidFill>
              </a:rPr>
              <a:t>E</a:t>
            </a:r>
            <a:r>
              <a:rPr lang="de-DE" sz="2400" dirty="0" smtClean="0">
                <a:solidFill>
                  <a:srgbClr val="000000"/>
                </a:solidFill>
              </a:rPr>
              <a:t>rhöhung um gleichbleibenden Aufschlag</a:t>
            </a:r>
            <a:endParaRPr lang="de-DE" sz="2800" dirty="0"/>
          </a:p>
        </p:txBody>
      </p:sp>
      <p:cxnSp>
        <p:nvCxnSpPr>
          <p:cNvPr id="4" name="Gerade Verbindung mit Pfeil 3"/>
          <p:cNvCxnSpPr/>
          <p:nvPr/>
        </p:nvCxnSpPr>
        <p:spPr>
          <a:xfrm>
            <a:off x="2317573" y="5500806"/>
            <a:ext cx="6156000" cy="1"/>
          </a:xfrm>
          <a:prstGeom prst="straightConnector1">
            <a:avLst/>
          </a:prstGeom>
          <a:noFill/>
          <a:ln w="25400" cap="flat" cmpd="sng" algn="ctr">
            <a:solidFill>
              <a:sysClr val="windowText" lastClr="000000"/>
            </a:solidFill>
            <a:prstDash val="solid"/>
            <a:miter lim="800000"/>
            <a:tailEnd type="arrow" w="lg" len="lg"/>
          </a:ln>
          <a:effectLst/>
        </p:spPr>
      </p:cxnSp>
      <p:cxnSp>
        <p:nvCxnSpPr>
          <p:cNvPr id="6" name="Gerader Verbinder 5"/>
          <p:cNvCxnSpPr/>
          <p:nvPr/>
        </p:nvCxnSpPr>
        <p:spPr>
          <a:xfrm flipH="1">
            <a:off x="2182189" y="4420806"/>
            <a:ext cx="124111" cy="0"/>
          </a:xfrm>
          <a:prstGeom prst="line">
            <a:avLst/>
          </a:prstGeom>
          <a:noFill/>
          <a:ln w="6350" cap="flat" cmpd="sng" algn="ctr">
            <a:solidFill>
              <a:sysClr val="windowText" lastClr="000000"/>
            </a:solidFill>
            <a:prstDash val="solid"/>
            <a:miter lim="800000"/>
          </a:ln>
          <a:effectLst/>
        </p:spPr>
      </p:cxnSp>
      <p:cxnSp>
        <p:nvCxnSpPr>
          <p:cNvPr id="7" name="Gerader Verbinder 6"/>
          <p:cNvCxnSpPr/>
          <p:nvPr/>
        </p:nvCxnSpPr>
        <p:spPr>
          <a:xfrm rot="5400000" flipH="1">
            <a:off x="3093976" y="5572950"/>
            <a:ext cx="124111" cy="0"/>
          </a:xfrm>
          <a:prstGeom prst="line">
            <a:avLst/>
          </a:prstGeom>
          <a:noFill/>
          <a:ln w="6350" cap="flat" cmpd="sng" algn="ctr">
            <a:solidFill>
              <a:sysClr val="windowText" lastClr="000000"/>
            </a:solidFill>
            <a:prstDash val="solid"/>
            <a:miter lim="800000"/>
          </a:ln>
          <a:effectLst/>
        </p:spPr>
      </p:cxnSp>
      <p:cxnSp>
        <p:nvCxnSpPr>
          <p:cNvPr id="9" name="Gerader Verbinder 8"/>
          <p:cNvCxnSpPr/>
          <p:nvPr/>
        </p:nvCxnSpPr>
        <p:spPr>
          <a:xfrm rot="5400000" flipH="1">
            <a:off x="2454194" y="4914000"/>
            <a:ext cx="1404000" cy="0"/>
          </a:xfrm>
          <a:prstGeom prst="line">
            <a:avLst/>
          </a:prstGeom>
          <a:noFill/>
          <a:ln w="6350" cap="flat" cmpd="sng" algn="ctr">
            <a:solidFill>
              <a:sysClr val="windowText" lastClr="000000"/>
            </a:solidFill>
            <a:prstDash val="dash"/>
            <a:miter lim="800000"/>
          </a:ln>
          <a:effectLst/>
        </p:spPr>
      </p:cxnSp>
      <p:cxnSp>
        <p:nvCxnSpPr>
          <p:cNvPr id="10" name="Gerader Verbinder 9"/>
          <p:cNvCxnSpPr/>
          <p:nvPr/>
        </p:nvCxnSpPr>
        <p:spPr>
          <a:xfrm rot="10800000" flipV="1">
            <a:off x="2311244" y="4420806"/>
            <a:ext cx="864000" cy="0"/>
          </a:xfrm>
          <a:prstGeom prst="line">
            <a:avLst/>
          </a:prstGeom>
          <a:noFill/>
          <a:ln w="6350" cap="flat" cmpd="sng" algn="ctr">
            <a:solidFill>
              <a:sysClr val="windowText" lastClr="000000"/>
            </a:solidFill>
            <a:prstDash val="dash"/>
            <a:miter lim="800000"/>
          </a:ln>
          <a:effectLst/>
        </p:spPr>
      </p:cxnSp>
      <mc:AlternateContent xmlns:mc="http://schemas.openxmlformats.org/markup-compatibility/2006" xmlns:a14="http://schemas.microsoft.com/office/drawing/2010/main">
        <mc:Choice Requires="a14">
          <p:sp>
            <p:nvSpPr>
              <p:cNvPr id="12" name="Textfeld 11"/>
              <p:cNvSpPr txBox="1"/>
              <p:nvPr/>
            </p:nvSpPr>
            <p:spPr>
              <a:xfrm>
                <a:off x="2977429" y="5675820"/>
                <a:ext cx="37702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prstClr val="black"/>
                          </a:solidFill>
                          <a:effectLst/>
                          <a:uLnTx/>
                          <a:uFillTx/>
                          <a:latin typeface="Cambria Math" panose="02040503050406030204" pitchFamily="18" charset="0"/>
                        </a:rPr>
                        <m:t>0</m:t>
                      </m:r>
                    </m:oMath>
                  </m:oMathPara>
                </a14:m>
                <a:endParaRPr kumimoji="0" lang="en-US" sz="1800" b="0" i="0" u="none" strike="noStrike" kern="0" cap="none" spc="0" normalizeH="0" baseline="0" noProof="0" dirty="0" smtClean="0">
                  <a:ln>
                    <a:noFill/>
                  </a:ln>
                  <a:solidFill>
                    <a:prstClr val="black"/>
                  </a:solidFill>
                  <a:effectLst/>
                  <a:uLnTx/>
                  <a:uFillTx/>
                </a:endParaRPr>
              </a:p>
            </p:txBody>
          </p:sp>
        </mc:Choice>
        <mc:Fallback xmlns="">
          <p:sp>
            <p:nvSpPr>
              <p:cNvPr id="12" name="Textfeld 11"/>
              <p:cNvSpPr txBox="1">
                <a:spLocks noRot="1" noChangeAspect="1" noMove="1" noResize="1" noEditPoints="1" noAdjustHandles="1" noChangeArrowheads="1" noChangeShapeType="1" noTextEdit="1"/>
              </p:cNvSpPr>
              <p:nvPr/>
            </p:nvSpPr>
            <p:spPr>
              <a:xfrm>
                <a:off x="2977429" y="5675820"/>
                <a:ext cx="377026" cy="369332"/>
              </a:xfrm>
              <a:prstGeom prst="rect">
                <a:avLst/>
              </a:prstGeom>
              <a:blipFill rotWithShape="0">
                <a:blip r:embed="rId3"/>
                <a:stretch>
                  <a:fillRect/>
                </a:stretch>
              </a:blipFill>
            </p:spPr>
            <p:txBody>
              <a:bodyPr/>
              <a:lstStyle/>
              <a:p>
                <a:r>
                  <a:rPr lang="de-DE">
                    <a:noFill/>
                  </a:rPr>
                  <a:t> </a:t>
                </a:r>
              </a:p>
            </p:txBody>
          </p:sp>
        </mc:Fallback>
      </mc:AlternateContent>
      <p:sp>
        <p:nvSpPr>
          <p:cNvPr id="17" name="Bogen 16"/>
          <p:cNvSpPr/>
          <p:nvPr/>
        </p:nvSpPr>
        <p:spPr>
          <a:xfrm rot="-120000" flipV="1">
            <a:off x="-4433027" y="-2115616"/>
            <a:ext cx="12961105" cy="6441924"/>
          </a:xfrm>
          <a:prstGeom prst="arc">
            <a:avLst>
              <a:gd name="adj1" fmla="val 17250220"/>
              <a:gd name="adj2" fmla="val 20793573"/>
            </a:avLst>
          </a:prstGeom>
          <a:noFill/>
          <a:ln w="254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5" name="Textfeld 34"/>
          <p:cNvSpPr txBox="1"/>
          <p:nvPr/>
        </p:nvSpPr>
        <p:spPr>
          <a:xfrm>
            <a:off x="8539116" y="5291916"/>
            <a:ext cx="569388"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Zeit</a:t>
            </a:r>
            <a:endParaRPr kumimoji="0" lang="de-DE" sz="1800" b="0" i="0" u="none" strike="noStrike" kern="0" cap="none" spc="0" normalizeH="0" baseline="0" dirty="0" smtClean="0">
              <a:ln>
                <a:noFill/>
              </a:ln>
              <a:solidFill>
                <a:prstClr val="black"/>
              </a:solidFill>
              <a:effectLst/>
              <a:uLnTx/>
              <a:uFillTx/>
            </a:endParaRPr>
          </a:p>
        </p:txBody>
      </p:sp>
      <p:sp>
        <p:nvSpPr>
          <p:cNvPr id="41" name="Bogen 40"/>
          <p:cNvSpPr/>
          <p:nvPr/>
        </p:nvSpPr>
        <p:spPr>
          <a:xfrm flipV="1">
            <a:off x="-4428665" y="-1959420"/>
            <a:ext cx="12961105" cy="6441924"/>
          </a:xfrm>
          <a:prstGeom prst="arc">
            <a:avLst>
              <a:gd name="adj1" fmla="val 16485684"/>
              <a:gd name="adj2" fmla="val 20808647"/>
            </a:avLst>
          </a:prstGeom>
          <a:noFill/>
          <a:ln w="25400" cap="flat" cmpd="sng" algn="ctr">
            <a:solidFill>
              <a:srgbClr val="5B9BD5"/>
            </a:solidFill>
            <a:prstDash val="solid"/>
            <a:miter lim="800000"/>
          </a:ln>
          <a:effectLst/>
        </p:spPr>
        <p:txBody>
          <a:bodyPr rtlCol="0" anchor="ctr"/>
          <a:lstStyle/>
          <a:p>
            <a:pPr algn="ctr" fontAlgn="auto">
              <a:spcBef>
                <a:spcPts val="0"/>
              </a:spcBef>
              <a:spcAft>
                <a:spcPts val="0"/>
              </a:spcAft>
              <a:defRPr/>
            </a:pPr>
            <a:endParaRPr lang="en-US" kern="0" dirty="0" smtClean="0">
              <a:solidFill>
                <a:prstClr val="black"/>
              </a:solidFill>
              <a:latin typeface="Calibri" panose="020F0502020204030204"/>
              <a:cs typeface="+mn-cs"/>
            </a:endParaRPr>
          </a:p>
        </p:txBody>
      </p:sp>
      <p:cxnSp>
        <p:nvCxnSpPr>
          <p:cNvPr id="45" name="Gerader Verbinder 44"/>
          <p:cNvCxnSpPr/>
          <p:nvPr/>
        </p:nvCxnSpPr>
        <p:spPr>
          <a:xfrm rot="5400000" flipH="1">
            <a:off x="2616194" y="4960806"/>
            <a:ext cx="1080000" cy="0"/>
          </a:xfrm>
          <a:prstGeom prst="line">
            <a:avLst/>
          </a:prstGeom>
          <a:noFill/>
          <a:ln w="6350" cap="flat" cmpd="sng" algn="ctr">
            <a:solidFill>
              <a:sysClr val="windowText" lastClr="000000"/>
            </a:solidFill>
            <a:prstDash val="dash"/>
            <a:miter lim="800000"/>
          </a:ln>
          <a:effectLst/>
        </p:spPr>
      </p:cxnSp>
      <p:cxnSp>
        <p:nvCxnSpPr>
          <p:cNvPr id="50" name="Gerader Verbinder 49"/>
          <p:cNvCxnSpPr/>
          <p:nvPr/>
        </p:nvCxnSpPr>
        <p:spPr>
          <a:xfrm rot="8700000" flipH="1">
            <a:off x="3171296" y="4313219"/>
            <a:ext cx="360000" cy="0"/>
          </a:xfrm>
          <a:prstGeom prst="line">
            <a:avLst/>
          </a:prstGeom>
          <a:noFill/>
          <a:ln w="12700" cap="flat" cmpd="sng" algn="ctr">
            <a:solidFill>
              <a:srgbClr val="70AD47"/>
            </a:solidFill>
            <a:prstDash val="solid"/>
            <a:miter lim="800000"/>
          </a:ln>
          <a:effectLst/>
        </p:spPr>
      </p:cxnSp>
      <p:cxnSp>
        <p:nvCxnSpPr>
          <p:cNvPr id="51" name="Gerader Verbinder 50"/>
          <p:cNvCxnSpPr/>
          <p:nvPr/>
        </p:nvCxnSpPr>
        <p:spPr>
          <a:xfrm rot="8700000" flipH="1">
            <a:off x="3391578" y="4291383"/>
            <a:ext cx="396000" cy="0"/>
          </a:xfrm>
          <a:prstGeom prst="line">
            <a:avLst/>
          </a:prstGeom>
          <a:noFill/>
          <a:ln w="12700" cap="flat" cmpd="sng" algn="ctr">
            <a:solidFill>
              <a:srgbClr val="70AD47"/>
            </a:solidFill>
            <a:prstDash val="solid"/>
            <a:miter lim="800000"/>
          </a:ln>
          <a:effectLst/>
        </p:spPr>
      </p:cxnSp>
      <p:cxnSp>
        <p:nvCxnSpPr>
          <p:cNvPr id="52" name="Gerader Verbinder 51"/>
          <p:cNvCxnSpPr/>
          <p:nvPr/>
        </p:nvCxnSpPr>
        <p:spPr>
          <a:xfrm rot="8700000" flipH="1">
            <a:off x="3621197" y="4256997"/>
            <a:ext cx="396000" cy="0"/>
          </a:xfrm>
          <a:prstGeom prst="line">
            <a:avLst/>
          </a:prstGeom>
          <a:noFill/>
          <a:ln w="12700" cap="flat" cmpd="sng" algn="ctr">
            <a:solidFill>
              <a:srgbClr val="70AD47"/>
            </a:solidFill>
            <a:prstDash val="solid"/>
            <a:miter lim="800000"/>
          </a:ln>
          <a:effectLst/>
        </p:spPr>
      </p:cxnSp>
      <p:cxnSp>
        <p:nvCxnSpPr>
          <p:cNvPr id="53" name="Gerader Verbinder 52"/>
          <p:cNvCxnSpPr/>
          <p:nvPr/>
        </p:nvCxnSpPr>
        <p:spPr>
          <a:xfrm rot="8700000" flipH="1">
            <a:off x="3858285" y="4211288"/>
            <a:ext cx="468000" cy="0"/>
          </a:xfrm>
          <a:prstGeom prst="line">
            <a:avLst/>
          </a:prstGeom>
          <a:noFill/>
          <a:ln w="12700" cap="flat" cmpd="sng" algn="ctr">
            <a:solidFill>
              <a:srgbClr val="70AD47"/>
            </a:solidFill>
            <a:prstDash val="solid"/>
            <a:miter lim="800000"/>
          </a:ln>
          <a:effectLst/>
        </p:spPr>
      </p:cxnSp>
      <p:cxnSp>
        <p:nvCxnSpPr>
          <p:cNvPr id="54" name="Gerader Verbinder 53"/>
          <p:cNvCxnSpPr/>
          <p:nvPr/>
        </p:nvCxnSpPr>
        <p:spPr>
          <a:xfrm rot="8700000" flipH="1">
            <a:off x="4080828" y="4159929"/>
            <a:ext cx="540000" cy="0"/>
          </a:xfrm>
          <a:prstGeom prst="line">
            <a:avLst/>
          </a:prstGeom>
          <a:noFill/>
          <a:ln w="12700" cap="flat" cmpd="sng" algn="ctr">
            <a:solidFill>
              <a:srgbClr val="70AD47"/>
            </a:solidFill>
            <a:prstDash val="solid"/>
            <a:miter lim="800000"/>
          </a:ln>
          <a:effectLst/>
        </p:spPr>
      </p:cxnSp>
      <p:cxnSp>
        <p:nvCxnSpPr>
          <p:cNvPr id="55" name="Gerader Verbinder 54"/>
          <p:cNvCxnSpPr/>
          <p:nvPr/>
        </p:nvCxnSpPr>
        <p:spPr>
          <a:xfrm rot="8700000" flipH="1">
            <a:off x="4336115" y="4098246"/>
            <a:ext cx="576000" cy="0"/>
          </a:xfrm>
          <a:prstGeom prst="line">
            <a:avLst/>
          </a:prstGeom>
          <a:noFill/>
          <a:ln w="12700" cap="flat" cmpd="sng" algn="ctr">
            <a:solidFill>
              <a:srgbClr val="70AD47"/>
            </a:solidFill>
            <a:prstDash val="solid"/>
            <a:miter lim="800000"/>
          </a:ln>
          <a:effectLst/>
        </p:spPr>
      </p:cxnSp>
      <p:cxnSp>
        <p:nvCxnSpPr>
          <p:cNvPr id="56" name="Gerader Verbinder 55"/>
          <p:cNvCxnSpPr/>
          <p:nvPr/>
        </p:nvCxnSpPr>
        <p:spPr>
          <a:xfrm rot="8700000" flipH="1">
            <a:off x="4591403" y="4036563"/>
            <a:ext cx="612000" cy="0"/>
          </a:xfrm>
          <a:prstGeom prst="line">
            <a:avLst/>
          </a:prstGeom>
          <a:noFill/>
          <a:ln w="12700" cap="flat" cmpd="sng" algn="ctr">
            <a:solidFill>
              <a:srgbClr val="70AD47"/>
            </a:solidFill>
            <a:prstDash val="solid"/>
            <a:miter lim="800000"/>
          </a:ln>
          <a:effectLst/>
        </p:spPr>
      </p:cxnSp>
      <p:cxnSp>
        <p:nvCxnSpPr>
          <p:cNvPr id="57" name="Gerader Verbinder 56"/>
          <p:cNvCxnSpPr/>
          <p:nvPr/>
        </p:nvCxnSpPr>
        <p:spPr>
          <a:xfrm rot="8700000" flipH="1">
            <a:off x="4885954" y="3952916"/>
            <a:ext cx="684000" cy="0"/>
          </a:xfrm>
          <a:prstGeom prst="line">
            <a:avLst/>
          </a:prstGeom>
          <a:noFill/>
          <a:ln w="12700" cap="flat" cmpd="sng" algn="ctr">
            <a:solidFill>
              <a:srgbClr val="70AD47"/>
            </a:solidFill>
            <a:prstDash val="solid"/>
            <a:miter lim="800000"/>
          </a:ln>
          <a:effectLst/>
        </p:spPr>
      </p:cxnSp>
      <p:cxnSp>
        <p:nvCxnSpPr>
          <p:cNvPr id="58" name="Gerader Verbinder 57"/>
          <p:cNvCxnSpPr/>
          <p:nvPr/>
        </p:nvCxnSpPr>
        <p:spPr>
          <a:xfrm rot="8700000" flipH="1">
            <a:off x="5226983" y="3798575"/>
            <a:ext cx="864000" cy="0"/>
          </a:xfrm>
          <a:prstGeom prst="line">
            <a:avLst/>
          </a:prstGeom>
          <a:noFill/>
          <a:ln w="12700" cap="flat" cmpd="sng" algn="ctr">
            <a:solidFill>
              <a:srgbClr val="70AD47"/>
            </a:solidFill>
            <a:prstDash val="solid"/>
            <a:miter lim="800000"/>
          </a:ln>
          <a:effectLst/>
        </p:spPr>
      </p:cxnSp>
      <p:cxnSp>
        <p:nvCxnSpPr>
          <p:cNvPr id="59" name="Gerader Verbinder 58"/>
          <p:cNvCxnSpPr/>
          <p:nvPr/>
        </p:nvCxnSpPr>
        <p:spPr>
          <a:xfrm rot="8700000" flipH="1">
            <a:off x="5540391" y="3615363"/>
            <a:ext cx="1152000" cy="0"/>
          </a:xfrm>
          <a:prstGeom prst="line">
            <a:avLst/>
          </a:prstGeom>
          <a:noFill/>
          <a:ln w="12700" cap="flat" cmpd="sng" algn="ctr">
            <a:solidFill>
              <a:srgbClr val="70AD47"/>
            </a:solidFill>
            <a:prstDash val="solid"/>
            <a:miter lim="800000"/>
          </a:ln>
          <a:effectLst/>
        </p:spPr>
      </p:cxnSp>
      <p:cxnSp>
        <p:nvCxnSpPr>
          <p:cNvPr id="60" name="Gerader Verbinder 59"/>
          <p:cNvCxnSpPr/>
          <p:nvPr/>
        </p:nvCxnSpPr>
        <p:spPr>
          <a:xfrm rot="8700000" flipH="1">
            <a:off x="5958942" y="3122677"/>
            <a:ext cx="2196000" cy="0"/>
          </a:xfrm>
          <a:prstGeom prst="line">
            <a:avLst/>
          </a:prstGeom>
          <a:noFill/>
          <a:ln w="12700" cap="flat" cmpd="sng" algn="ctr">
            <a:solidFill>
              <a:srgbClr val="70AD47"/>
            </a:solidFill>
            <a:prstDash val="solid"/>
            <a:miter lim="800000"/>
          </a:ln>
          <a:effectLst/>
        </p:spPr>
      </p:cxnSp>
      <p:cxnSp>
        <p:nvCxnSpPr>
          <p:cNvPr id="36" name="Gerade Verbindung mit Pfeil 35"/>
          <p:cNvCxnSpPr/>
          <p:nvPr/>
        </p:nvCxnSpPr>
        <p:spPr>
          <a:xfrm flipV="1">
            <a:off x="2306300" y="2412000"/>
            <a:ext cx="0" cy="3096000"/>
          </a:xfrm>
          <a:prstGeom prst="straightConnector1">
            <a:avLst/>
          </a:prstGeom>
          <a:noFill/>
          <a:ln w="25400" cap="flat" cmpd="sng" algn="ctr">
            <a:solidFill>
              <a:sysClr val="windowText" lastClr="000000"/>
            </a:solidFill>
            <a:prstDash val="solid"/>
            <a:miter lim="800000"/>
            <a:tailEnd type="arrow" w="lg" len="lg"/>
          </a:ln>
          <a:effectLst/>
        </p:spPr>
      </p:cxnSp>
      <p:sp>
        <p:nvSpPr>
          <p:cNvPr id="37" name="Textfeld 36"/>
          <p:cNvSpPr txBox="1"/>
          <p:nvPr/>
        </p:nvSpPr>
        <p:spPr>
          <a:xfrm>
            <a:off x="1459902" y="2340000"/>
            <a:ext cx="748924"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Miete</a:t>
            </a:r>
            <a:endParaRPr kumimoji="0" lang="de-DE" sz="1800" b="0" i="0" u="none" strike="noStrike" kern="0" cap="none" spc="0" normalizeH="0" baseline="0" dirty="0" smtClean="0">
              <a:ln>
                <a:noFill/>
              </a:ln>
              <a:solidFill>
                <a:prstClr val="black"/>
              </a:solidFill>
              <a:effectLst/>
              <a:uLnTx/>
              <a:uFillTx/>
            </a:endParaRPr>
          </a:p>
        </p:txBody>
      </p:sp>
      <p:pic>
        <p:nvPicPr>
          <p:cNvPr id="38" name="Grafik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3144" y="749299"/>
            <a:ext cx="1555270" cy="395939"/>
          </a:xfrm>
          <a:prstGeom prst="rect">
            <a:avLst/>
          </a:prstGeom>
        </p:spPr>
      </p:pic>
      <p:pic>
        <p:nvPicPr>
          <p:cNvPr id="39" name="Picture 12" descr="RGB_2c"/>
          <p:cNvPicPr>
            <a:picLocks noChangeAspect="1" noChangeArrowheads="1"/>
          </p:cNvPicPr>
          <p:nvPr/>
        </p:nvPicPr>
        <p:blipFill>
          <a:blip r:embed="rId5"/>
          <a:srcRect/>
          <a:stretch>
            <a:fillRect/>
          </a:stretch>
        </p:blipFill>
        <p:spPr bwMode="auto">
          <a:xfrm>
            <a:off x="7333143" y="333375"/>
            <a:ext cx="1555270" cy="301625"/>
          </a:xfrm>
          <a:prstGeom prst="rect">
            <a:avLst/>
          </a:prstGeom>
          <a:noFill/>
          <a:ln w="9525">
            <a:noFill/>
            <a:miter lim="800000"/>
            <a:headEnd/>
            <a:tailEnd/>
          </a:ln>
        </p:spPr>
      </p:pic>
    </p:spTree>
    <p:extLst>
      <p:ext uri="{BB962C8B-B14F-4D97-AF65-F5344CB8AC3E}">
        <p14:creationId xmlns:p14="http://schemas.microsoft.com/office/powerpoint/2010/main" val="174966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5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par>
                                <p:cTn id="47" presetID="10" presetClass="entr" presetSubtype="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500"/>
                                        <p:tgtEl>
                                          <p:spTgt spid="51"/>
                                        </p:tgtEl>
                                      </p:cBhvr>
                                    </p:animEffect>
                                  </p:childTnLst>
                                </p:cTn>
                              </p:par>
                              <p:par>
                                <p:cTn id="50" presetID="10"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par>
                                <p:cTn id="53" presetID="10" presetClass="entr" presetSubtype="0" fill="hold"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fade">
                                      <p:cBhvr>
                                        <p:cTn id="55" dur="500"/>
                                        <p:tgtEl>
                                          <p:spTgt spid="53"/>
                                        </p:tgtEl>
                                      </p:cBhvr>
                                    </p:animEffect>
                                  </p:childTnLst>
                                </p:cTn>
                              </p:par>
                              <p:par>
                                <p:cTn id="56" presetID="10" presetClass="entr" presetSubtype="0" fill="hold"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500"/>
                                        <p:tgtEl>
                                          <p:spTgt spid="54"/>
                                        </p:tgtEl>
                                      </p:cBhvr>
                                    </p:animEffect>
                                  </p:childTnLst>
                                </p:cTn>
                              </p:par>
                              <p:par>
                                <p:cTn id="59" presetID="10" presetClass="entr" presetSubtype="0" fill="hold"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par>
                                <p:cTn id="62" presetID="10" presetClass="entr" presetSubtype="0" fill="hold" nodeType="with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500"/>
                                        <p:tgtEl>
                                          <p:spTgt spid="56"/>
                                        </p:tgtEl>
                                      </p:cBhvr>
                                    </p:animEffect>
                                  </p:childTnLst>
                                </p:cTn>
                              </p:par>
                              <p:par>
                                <p:cTn id="65" presetID="10" presetClass="entr" presetSubtype="0" fill="hold"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500"/>
                                        <p:tgtEl>
                                          <p:spTgt spid="57"/>
                                        </p:tgtEl>
                                      </p:cBhvr>
                                    </p:animEffect>
                                  </p:childTnLst>
                                </p:cTn>
                              </p:par>
                              <p:par>
                                <p:cTn id="68" presetID="10" presetClass="entr" presetSubtype="0" fill="hold" nodeType="with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fade">
                                      <p:cBhvr>
                                        <p:cTn id="70" dur="500"/>
                                        <p:tgtEl>
                                          <p:spTgt spid="58"/>
                                        </p:tgtEl>
                                      </p:cBhvr>
                                    </p:animEffect>
                                  </p:childTnLst>
                                </p:cTn>
                              </p:par>
                              <p:par>
                                <p:cTn id="71" presetID="10" presetClass="entr" presetSubtype="0" fill="hold" nodeType="with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500"/>
                                        <p:tgtEl>
                                          <p:spTgt spid="59"/>
                                        </p:tgtEl>
                                      </p:cBhvr>
                                    </p:animEffect>
                                  </p:childTnLst>
                                </p:cTn>
                              </p:par>
                              <p:par>
                                <p:cTn id="74" presetID="10" presetClass="entr" presetSubtype="0" fill="hold" nodeType="with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fade">
                                      <p:cBhvr>
                                        <p:cTn id="7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animBg="1"/>
      <p:bldP spid="35" grpId="0"/>
      <p:bldP spid="41" grpId="0" animBg="1"/>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913" y="196850"/>
            <a:ext cx="6338340" cy="568325"/>
          </a:xfrm>
        </p:spPr>
        <p:txBody>
          <a:bodyPr/>
          <a:lstStyle/>
          <a:p>
            <a:r>
              <a:rPr lang="de-DE" sz="2400" dirty="0" smtClean="0">
                <a:solidFill>
                  <a:srgbClr val="000000"/>
                </a:solidFill>
              </a:rPr>
              <a:t>Zulässige Mehreinnahmen</a:t>
            </a:r>
            <a:endParaRPr lang="de-DE" sz="2800" dirty="0"/>
          </a:p>
        </p:txBody>
      </p:sp>
      <p:cxnSp>
        <p:nvCxnSpPr>
          <p:cNvPr id="39" name="Gerade Verbindung mit Pfeil 38"/>
          <p:cNvCxnSpPr/>
          <p:nvPr/>
        </p:nvCxnSpPr>
        <p:spPr>
          <a:xfrm>
            <a:off x="2317573" y="5500806"/>
            <a:ext cx="5184000" cy="1"/>
          </a:xfrm>
          <a:prstGeom prst="straightConnector1">
            <a:avLst/>
          </a:prstGeom>
          <a:noFill/>
          <a:ln w="25400" cap="flat" cmpd="sng" algn="ctr">
            <a:solidFill>
              <a:sysClr val="windowText" lastClr="000000"/>
            </a:solidFill>
            <a:prstDash val="solid"/>
            <a:miter lim="800000"/>
            <a:tailEnd type="arrow" w="lg" len="lg"/>
          </a:ln>
          <a:effectLst/>
        </p:spPr>
      </p:cxnSp>
      <p:cxnSp>
        <p:nvCxnSpPr>
          <p:cNvPr id="40" name="Gerade Verbindung mit Pfeil 39"/>
          <p:cNvCxnSpPr/>
          <p:nvPr/>
        </p:nvCxnSpPr>
        <p:spPr>
          <a:xfrm flipV="1">
            <a:off x="2306300" y="2637216"/>
            <a:ext cx="0" cy="2880000"/>
          </a:xfrm>
          <a:prstGeom prst="straightConnector1">
            <a:avLst/>
          </a:prstGeom>
          <a:noFill/>
          <a:ln w="25400" cap="flat" cmpd="sng" algn="ctr">
            <a:solidFill>
              <a:sysClr val="windowText" lastClr="000000"/>
            </a:solidFill>
            <a:prstDash val="solid"/>
            <a:miter lim="800000"/>
            <a:tailEnd type="arrow" w="lg" len="lg"/>
          </a:ln>
          <a:effectLst/>
        </p:spPr>
      </p:cxnSp>
      <p:sp>
        <p:nvSpPr>
          <p:cNvPr id="41" name="Textfeld 40"/>
          <p:cNvSpPr txBox="1"/>
          <p:nvPr/>
        </p:nvSpPr>
        <p:spPr>
          <a:xfrm>
            <a:off x="7477675" y="5177640"/>
            <a:ext cx="177484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Umfang der</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dirty="0" smtClean="0">
                <a:ln>
                  <a:noFill/>
                </a:ln>
                <a:solidFill>
                  <a:prstClr val="black"/>
                </a:solidFill>
                <a:effectLst/>
                <a:uLnTx/>
                <a:uFillTx/>
              </a:rPr>
              <a:t>Modernisierung</a:t>
            </a:r>
          </a:p>
        </p:txBody>
      </p:sp>
      <p:cxnSp>
        <p:nvCxnSpPr>
          <p:cNvPr id="44" name="Gerader Verbinder 43"/>
          <p:cNvCxnSpPr/>
          <p:nvPr/>
        </p:nvCxnSpPr>
        <p:spPr>
          <a:xfrm flipV="1">
            <a:off x="2306300" y="4617112"/>
            <a:ext cx="321484" cy="54008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a:xfrm flipV="1">
            <a:off x="2627784" y="4378746"/>
            <a:ext cx="502201" cy="23836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Gerader Verbinder 45"/>
          <p:cNvCxnSpPr/>
          <p:nvPr/>
        </p:nvCxnSpPr>
        <p:spPr>
          <a:xfrm flipH="1">
            <a:off x="3129985" y="4303504"/>
            <a:ext cx="584493" cy="7524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Gerader Verbinder 51"/>
          <p:cNvCxnSpPr/>
          <p:nvPr/>
        </p:nvCxnSpPr>
        <p:spPr>
          <a:xfrm flipH="1" flipV="1">
            <a:off x="3714479" y="4303506"/>
            <a:ext cx="864039" cy="211402"/>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Gerader Verbinder 52"/>
          <p:cNvCxnSpPr/>
          <p:nvPr/>
        </p:nvCxnSpPr>
        <p:spPr>
          <a:xfrm>
            <a:off x="4578574" y="4514908"/>
            <a:ext cx="1007999" cy="52802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Gerader Verbinder 53"/>
          <p:cNvCxnSpPr/>
          <p:nvPr/>
        </p:nvCxnSpPr>
        <p:spPr>
          <a:xfrm>
            <a:off x="5586573" y="5042932"/>
            <a:ext cx="1145475" cy="618316"/>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Textfeld 54"/>
          <p:cNvSpPr txBox="1"/>
          <p:nvPr/>
        </p:nvSpPr>
        <p:spPr>
          <a:xfrm>
            <a:off x="992374" y="2573667"/>
            <a:ext cx="1184940" cy="646331"/>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Möglicher</a:t>
            </a:r>
          </a:p>
          <a:p>
            <a:pPr marL="0" marR="0" lvl="0" indent="0" algn="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dirty="0" smtClean="0">
                <a:ln>
                  <a:noFill/>
                </a:ln>
                <a:solidFill>
                  <a:prstClr val="black"/>
                </a:solidFill>
                <a:effectLst/>
                <a:uLnTx/>
                <a:uFillTx/>
              </a:rPr>
              <a:t>Gewinn</a:t>
            </a:r>
          </a:p>
        </p:txBody>
      </p:sp>
      <p:cxnSp>
        <p:nvCxnSpPr>
          <p:cNvPr id="56" name="Gerader Verbinder 55"/>
          <p:cNvCxnSpPr/>
          <p:nvPr/>
        </p:nvCxnSpPr>
        <p:spPr>
          <a:xfrm rot="5400000" flipH="1">
            <a:off x="2213784" y="5067136"/>
            <a:ext cx="828000" cy="0"/>
          </a:xfrm>
          <a:prstGeom prst="line">
            <a:avLst/>
          </a:prstGeom>
          <a:noFill/>
          <a:ln w="6350" cap="flat" cmpd="sng" algn="ctr">
            <a:solidFill>
              <a:sysClr val="windowText" lastClr="000000"/>
            </a:solidFill>
            <a:prstDash val="dash"/>
            <a:miter lim="800000"/>
          </a:ln>
          <a:effectLst/>
        </p:spPr>
      </p:cxnSp>
      <p:cxnSp>
        <p:nvCxnSpPr>
          <p:cNvPr id="62" name="Gerader Verbinder 61"/>
          <p:cNvCxnSpPr/>
          <p:nvPr/>
        </p:nvCxnSpPr>
        <p:spPr>
          <a:xfrm rot="5400000" flipH="1">
            <a:off x="2591840" y="4941200"/>
            <a:ext cx="1080000" cy="0"/>
          </a:xfrm>
          <a:prstGeom prst="line">
            <a:avLst/>
          </a:prstGeom>
          <a:noFill/>
          <a:ln w="6350" cap="flat" cmpd="sng" algn="ctr">
            <a:solidFill>
              <a:sysClr val="windowText" lastClr="000000"/>
            </a:solidFill>
            <a:prstDash val="dash"/>
            <a:miter lim="800000"/>
          </a:ln>
          <a:effectLst/>
        </p:spPr>
      </p:cxnSp>
      <p:cxnSp>
        <p:nvCxnSpPr>
          <p:cNvPr id="63" name="Gerader Verbinder 62"/>
          <p:cNvCxnSpPr/>
          <p:nvPr/>
        </p:nvCxnSpPr>
        <p:spPr>
          <a:xfrm rot="5400000" flipH="1">
            <a:off x="3131904" y="4905224"/>
            <a:ext cx="1152000" cy="0"/>
          </a:xfrm>
          <a:prstGeom prst="line">
            <a:avLst/>
          </a:prstGeom>
          <a:noFill/>
          <a:ln w="6350" cap="flat" cmpd="sng" algn="ctr">
            <a:solidFill>
              <a:sysClr val="windowText" lastClr="000000"/>
            </a:solidFill>
            <a:prstDash val="dash"/>
            <a:miter lim="800000"/>
          </a:ln>
          <a:effectLst/>
        </p:spPr>
      </p:cxnSp>
      <p:cxnSp>
        <p:nvCxnSpPr>
          <p:cNvPr id="64" name="Gerader Verbinder 63"/>
          <p:cNvCxnSpPr/>
          <p:nvPr/>
        </p:nvCxnSpPr>
        <p:spPr>
          <a:xfrm rot="5400000" flipH="1">
            <a:off x="4086000" y="5003624"/>
            <a:ext cx="972000" cy="0"/>
          </a:xfrm>
          <a:prstGeom prst="line">
            <a:avLst/>
          </a:prstGeom>
          <a:noFill/>
          <a:ln w="6350" cap="flat" cmpd="sng" algn="ctr">
            <a:solidFill>
              <a:sysClr val="windowText" lastClr="000000"/>
            </a:solidFill>
            <a:prstDash val="dash"/>
            <a:miter lim="800000"/>
          </a:ln>
          <a:effectLst/>
        </p:spPr>
      </p:cxnSp>
      <p:cxnSp>
        <p:nvCxnSpPr>
          <p:cNvPr id="65" name="Gerader Verbinder 64"/>
          <p:cNvCxnSpPr/>
          <p:nvPr/>
        </p:nvCxnSpPr>
        <p:spPr>
          <a:xfrm rot="5400000" flipH="1">
            <a:off x="5364112" y="5265288"/>
            <a:ext cx="432000" cy="0"/>
          </a:xfrm>
          <a:prstGeom prst="line">
            <a:avLst/>
          </a:prstGeom>
          <a:noFill/>
          <a:ln w="6350" cap="flat" cmpd="sng" algn="ctr">
            <a:solidFill>
              <a:sysClr val="windowText" lastClr="000000"/>
            </a:solidFill>
            <a:prstDash val="dash"/>
            <a:miter lim="800000"/>
          </a:ln>
          <a:effectLst/>
        </p:spPr>
      </p:cxnSp>
      <p:cxnSp>
        <p:nvCxnSpPr>
          <p:cNvPr id="66" name="Gerader Verbinder 65"/>
          <p:cNvCxnSpPr/>
          <p:nvPr/>
        </p:nvCxnSpPr>
        <p:spPr>
          <a:xfrm rot="5400000" flipH="1">
            <a:off x="6660240" y="5589232"/>
            <a:ext cx="144000" cy="0"/>
          </a:xfrm>
          <a:prstGeom prst="line">
            <a:avLst/>
          </a:prstGeom>
          <a:noFill/>
          <a:ln w="6350" cap="flat" cmpd="sng" algn="ctr">
            <a:solidFill>
              <a:sysClr val="windowText" lastClr="000000"/>
            </a:solidFill>
            <a:prstDash val="dash"/>
            <a:miter lim="800000"/>
          </a:ln>
          <a:effectLst/>
        </p:spPr>
      </p:cxnSp>
      <p:sp>
        <p:nvSpPr>
          <p:cNvPr id="67" name="Flussdiagramm: Verbindungsstelle 66"/>
          <p:cNvSpPr/>
          <p:nvPr/>
        </p:nvSpPr>
        <p:spPr>
          <a:xfrm>
            <a:off x="2253600" y="5085184"/>
            <a:ext cx="108000" cy="108000"/>
          </a:xfrm>
          <a:prstGeom prst="flowChart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feld 67"/>
          <p:cNvSpPr txBox="1"/>
          <p:nvPr/>
        </p:nvSpPr>
        <p:spPr>
          <a:xfrm rot="16200000">
            <a:off x="2234756" y="5073681"/>
            <a:ext cx="548548" cy="338554"/>
          </a:xfrm>
          <a:prstGeom prst="rect">
            <a:avLst/>
          </a:prstGeom>
          <a:noFill/>
        </p:spPr>
        <p:txBody>
          <a:bodyPr wrap="none" rtlCol="0">
            <a:spAutoFit/>
          </a:bodyPr>
          <a:lstStyle/>
          <a:p>
            <a:r>
              <a:rPr lang="de-DE" sz="1600" dirty="0" smtClean="0">
                <a:solidFill>
                  <a:srgbClr val="0070C0"/>
                </a:solidFill>
              </a:rPr>
              <a:t>Bad</a:t>
            </a:r>
            <a:endParaRPr lang="de-DE" sz="1600" dirty="0">
              <a:solidFill>
                <a:srgbClr val="0070C0"/>
              </a:solidFill>
            </a:endParaRPr>
          </a:p>
        </p:txBody>
      </p:sp>
      <p:sp>
        <p:nvSpPr>
          <p:cNvPr id="69" name="Textfeld 68"/>
          <p:cNvSpPr txBox="1"/>
          <p:nvPr/>
        </p:nvSpPr>
        <p:spPr>
          <a:xfrm rot="16200000">
            <a:off x="3053510" y="4655004"/>
            <a:ext cx="809837" cy="338554"/>
          </a:xfrm>
          <a:prstGeom prst="rect">
            <a:avLst/>
          </a:prstGeom>
          <a:noFill/>
        </p:spPr>
        <p:txBody>
          <a:bodyPr wrap="none" rtlCol="0">
            <a:spAutoFit/>
          </a:bodyPr>
          <a:lstStyle/>
          <a:p>
            <a:r>
              <a:rPr lang="de-DE" sz="1600" dirty="0" smtClean="0">
                <a:solidFill>
                  <a:srgbClr val="0070C0"/>
                </a:solidFill>
              </a:rPr>
              <a:t>Balkon</a:t>
            </a:r>
            <a:endParaRPr lang="de-DE" sz="1600" dirty="0">
              <a:solidFill>
                <a:srgbClr val="0070C0"/>
              </a:solidFill>
            </a:endParaRPr>
          </a:p>
        </p:txBody>
      </p:sp>
      <p:sp>
        <p:nvSpPr>
          <p:cNvPr id="70" name="Textfeld 69"/>
          <p:cNvSpPr txBox="1"/>
          <p:nvPr/>
        </p:nvSpPr>
        <p:spPr>
          <a:xfrm rot="16200000">
            <a:off x="2443724" y="4763754"/>
            <a:ext cx="880369" cy="338554"/>
          </a:xfrm>
          <a:prstGeom prst="rect">
            <a:avLst/>
          </a:prstGeom>
          <a:noFill/>
        </p:spPr>
        <p:txBody>
          <a:bodyPr wrap="none" rtlCol="0">
            <a:spAutoFit/>
          </a:bodyPr>
          <a:lstStyle/>
          <a:p>
            <a:r>
              <a:rPr lang="de-DE" sz="1600" dirty="0" smtClean="0">
                <a:solidFill>
                  <a:srgbClr val="FF0000"/>
                </a:solidFill>
              </a:rPr>
              <a:t>Fenster</a:t>
            </a:r>
            <a:endParaRPr lang="de-DE" sz="1600" dirty="0">
              <a:solidFill>
                <a:srgbClr val="FF0000"/>
              </a:solidFill>
            </a:endParaRPr>
          </a:p>
        </p:txBody>
      </p:sp>
      <p:sp>
        <p:nvSpPr>
          <p:cNvPr id="71" name="Textfeld 70"/>
          <p:cNvSpPr txBox="1"/>
          <p:nvPr/>
        </p:nvSpPr>
        <p:spPr>
          <a:xfrm rot="16200000">
            <a:off x="3720431" y="4670451"/>
            <a:ext cx="822661" cy="338554"/>
          </a:xfrm>
          <a:prstGeom prst="rect">
            <a:avLst/>
          </a:prstGeom>
          <a:noFill/>
        </p:spPr>
        <p:txBody>
          <a:bodyPr wrap="none" rtlCol="0">
            <a:spAutoFit/>
          </a:bodyPr>
          <a:lstStyle/>
          <a:p>
            <a:r>
              <a:rPr lang="de-DE" sz="1600" dirty="0" smtClean="0">
                <a:solidFill>
                  <a:srgbClr val="0070C0"/>
                </a:solidFill>
              </a:rPr>
              <a:t>Aufzug</a:t>
            </a:r>
            <a:endParaRPr lang="de-DE" sz="1600" dirty="0">
              <a:solidFill>
                <a:srgbClr val="0070C0"/>
              </a:solidFill>
            </a:endParaRPr>
          </a:p>
        </p:txBody>
      </p:sp>
      <p:sp>
        <p:nvSpPr>
          <p:cNvPr id="72" name="Textfeld 71"/>
          <p:cNvSpPr txBox="1"/>
          <p:nvPr/>
        </p:nvSpPr>
        <p:spPr>
          <a:xfrm rot="16200000">
            <a:off x="5627167" y="4612124"/>
            <a:ext cx="1071127" cy="338554"/>
          </a:xfrm>
          <a:prstGeom prst="rect">
            <a:avLst/>
          </a:prstGeom>
          <a:noFill/>
        </p:spPr>
        <p:txBody>
          <a:bodyPr wrap="none" rtlCol="0">
            <a:spAutoFit/>
          </a:bodyPr>
          <a:lstStyle/>
          <a:p>
            <a:r>
              <a:rPr lang="de-DE" sz="1600" dirty="0" smtClean="0">
                <a:solidFill>
                  <a:srgbClr val="0070C0"/>
                </a:solidFill>
              </a:rPr>
              <a:t>Spielplatz</a:t>
            </a:r>
            <a:endParaRPr lang="de-DE" sz="1600" dirty="0">
              <a:solidFill>
                <a:srgbClr val="0070C0"/>
              </a:solidFill>
            </a:endParaRPr>
          </a:p>
        </p:txBody>
      </p:sp>
      <p:sp>
        <p:nvSpPr>
          <p:cNvPr id="73" name="Textfeld 72"/>
          <p:cNvSpPr txBox="1"/>
          <p:nvPr/>
        </p:nvSpPr>
        <p:spPr>
          <a:xfrm rot="16200000">
            <a:off x="4552012" y="4036960"/>
            <a:ext cx="1130438" cy="338554"/>
          </a:xfrm>
          <a:prstGeom prst="rect">
            <a:avLst/>
          </a:prstGeom>
          <a:noFill/>
        </p:spPr>
        <p:txBody>
          <a:bodyPr wrap="none" rtlCol="0">
            <a:spAutoFit/>
          </a:bodyPr>
          <a:lstStyle/>
          <a:p>
            <a:r>
              <a:rPr lang="de-DE" sz="1600" dirty="0" smtClean="0">
                <a:solidFill>
                  <a:srgbClr val="FF0000"/>
                </a:solidFill>
              </a:rPr>
              <a:t>Dämmung</a:t>
            </a:r>
            <a:endParaRPr lang="de-DE" sz="1600" dirty="0">
              <a:solidFill>
                <a:srgbClr val="FF0000"/>
              </a:solidFill>
            </a:endParaRPr>
          </a:p>
        </p:txBody>
      </p:sp>
      <p:cxnSp>
        <p:nvCxnSpPr>
          <p:cNvPr id="57" name="Gerader Verbinder 56"/>
          <p:cNvCxnSpPr/>
          <p:nvPr/>
        </p:nvCxnSpPr>
        <p:spPr>
          <a:xfrm rot="-1920000">
            <a:off x="1900031" y="4079562"/>
            <a:ext cx="536400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8" name="Textfeld 57"/>
          <p:cNvSpPr txBox="1"/>
          <p:nvPr/>
        </p:nvSpPr>
        <p:spPr>
          <a:xfrm rot="-1920000">
            <a:off x="3901264" y="3888134"/>
            <a:ext cx="902811" cy="369332"/>
          </a:xfrm>
          <a:prstGeom prst="rect">
            <a:avLst/>
          </a:prstGeom>
          <a:noFill/>
        </p:spPr>
        <p:txBody>
          <a:bodyPr wrap="none" rtlCol="0">
            <a:spAutoFit/>
          </a:bodyPr>
          <a:lstStyle/>
          <a:p>
            <a:r>
              <a:rPr lang="de-DE" dirty="0" smtClean="0"/>
              <a:t>Kosten</a:t>
            </a:r>
            <a:endParaRPr lang="de-DE" dirty="0"/>
          </a:p>
        </p:txBody>
      </p:sp>
      <p:cxnSp>
        <p:nvCxnSpPr>
          <p:cNvPr id="10" name="Gerader Verbinder 9"/>
          <p:cNvCxnSpPr/>
          <p:nvPr/>
        </p:nvCxnSpPr>
        <p:spPr>
          <a:xfrm rot="-2340000">
            <a:off x="2262250" y="5371200"/>
            <a:ext cx="414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7" name="Gerader Verbinder 76"/>
          <p:cNvCxnSpPr/>
          <p:nvPr/>
        </p:nvCxnSpPr>
        <p:spPr>
          <a:xfrm rot="-2340000">
            <a:off x="2555582" y="5036400"/>
            <a:ext cx="648000" cy="0"/>
          </a:xfrm>
          <a:prstGeom prst="line">
            <a:avLst/>
          </a:prstGeom>
          <a:ln w="31750">
            <a:solidFill>
              <a:srgbClr val="FF7D7D"/>
            </a:solidFill>
          </a:ln>
        </p:spPr>
        <p:style>
          <a:lnRef idx="1">
            <a:schemeClr val="accent1"/>
          </a:lnRef>
          <a:fillRef idx="0">
            <a:schemeClr val="accent1"/>
          </a:fillRef>
          <a:effectRef idx="0">
            <a:schemeClr val="accent1"/>
          </a:effectRef>
          <a:fontRef idx="minor">
            <a:schemeClr val="tx1"/>
          </a:fontRef>
        </p:style>
      </p:cxnSp>
      <p:cxnSp>
        <p:nvCxnSpPr>
          <p:cNvPr id="82" name="Gerader Verbinder 81"/>
          <p:cNvCxnSpPr/>
          <p:nvPr/>
        </p:nvCxnSpPr>
        <p:spPr>
          <a:xfrm rot="-2340000">
            <a:off x="3048809" y="4593782"/>
            <a:ext cx="7452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6" name="Gerader Verbinder 85"/>
          <p:cNvCxnSpPr/>
          <p:nvPr/>
        </p:nvCxnSpPr>
        <p:spPr>
          <a:xfrm rot="-2340000">
            <a:off x="3588665" y="4013186"/>
            <a:ext cx="11016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rot="-2340000">
            <a:off x="4424853" y="3247258"/>
            <a:ext cx="1324800" cy="0"/>
          </a:xfrm>
          <a:prstGeom prst="line">
            <a:avLst/>
          </a:prstGeom>
          <a:ln w="31750">
            <a:solidFill>
              <a:srgbClr val="FF7D7D"/>
            </a:solidFill>
          </a:ln>
        </p:spPr>
        <p:style>
          <a:lnRef idx="1">
            <a:schemeClr val="accent1"/>
          </a:lnRef>
          <a:fillRef idx="0">
            <a:schemeClr val="accent1"/>
          </a:fillRef>
          <a:effectRef idx="0">
            <a:schemeClr val="accent1"/>
          </a:effectRef>
          <a:fontRef idx="minor">
            <a:schemeClr val="tx1"/>
          </a:fontRef>
        </p:style>
      </p:cxnSp>
      <p:cxnSp>
        <p:nvCxnSpPr>
          <p:cNvPr id="94" name="Gerader Verbinder 93"/>
          <p:cNvCxnSpPr/>
          <p:nvPr/>
        </p:nvCxnSpPr>
        <p:spPr>
          <a:xfrm rot="-2340000">
            <a:off x="5430285" y="2373389"/>
            <a:ext cx="1476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p:nvPr/>
        </p:nvCxnSpPr>
        <p:spPr>
          <a:xfrm flipV="1">
            <a:off x="7092280" y="2636912"/>
            <a:ext cx="0" cy="2880000"/>
          </a:xfrm>
          <a:prstGeom prst="straightConnector1">
            <a:avLst/>
          </a:prstGeom>
          <a:noFill/>
          <a:ln w="25400" cap="flat" cmpd="sng" algn="ctr">
            <a:solidFill>
              <a:sysClr val="windowText" lastClr="000000"/>
            </a:solidFill>
            <a:prstDash val="solid"/>
            <a:miter lim="800000"/>
            <a:tailEnd type="arrow" w="lg" len="lg"/>
          </a:ln>
          <a:effectLst/>
        </p:spPr>
      </p:cxnSp>
      <p:sp>
        <p:nvSpPr>
          <p:cNvPr id="98" name="Textfeld 97"/>
          <p:cNvSpPr txBox="1"/>
          <p:nvPr/>
        </p:nvSpPr>
        <p:spPr>
          <a:xfrm>
            <a:off x="7203484" y="2573667"/>
            <a:ext cx="1851789"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Zulässige</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dirty="0" smtClean="0">
                <a:ln>
                  <a:noFill/>
                </a:ln>
                <a:solidFill>
                  <a:prstClr val="black"/>
                </a:solidFill>
                <a:effectLst/>
                <a:uLnTx/>
                <a:uFillTx/>
              </a:rPr>
              <a:t>Mehreinnahmen</a:t>
            </a:r>
          </a:p>
        </p:txBody>
      </p:sp>
      <p:cxnSp>
        <p:nvCxnSpPr>
          <p:cNvPr id="99" name="Gerader Verbinder 98"/>
          <p:cNvCxnSpPr/>
          <p:nvPr/>
        </p:nvCxnSpPr>
        <p:spPr>
          <a:xfrm flipV="1">
            <a:off x="2316343" y="5435323"/>
            <a:ext cx="324327" cy="6190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0" name="Gerader Verbinder 99"/>
          <p:cNvCxnSpPr/>
          <p:nvPr/>
        </p:nvCxnSpPr>
        <p:spPr>
          <a:xfrm flipV="1">
            <a:off x="2630934" y="5340365"/>
            <a:ext cx="499051" cy="94958"/>
          </a:xfrm>
          <a:prstGeom prst="line">
            <a:avLst/>
          </a:prstGeom>
          <a:ln w="31750">
            <a:solidFill>
              <a:srgbClr val="FF7D7D"/>
            </a:solidFill>
          </a:ln>
        </p:spPr>
        <p:style>
          <a:lnRef idx="1">
            <a:schemeClr val="accent1"/>
          </a:lnRef>
          <a:fillRef idx="0">
            <a:schemeClr val="accent1"/>
          </a:fillRef>
          <a:effectRef idx="0">
            <a:schemeClr val="accent1"/>
          </a:effectRef>
          <a:fontRef idx="minor">
            <a:schemeClr val="tx1"/>
          </a:fontRef>
        </p:style>
      </p:cxnSp>
      <p:cxnSp>
        <p:nvCxnSpPr>
          <p:cNvPr id="102" name="Gerader Verbinder 101"/>
          <p:cNvCxnSpPr/>
          <p:nvPr/>
        </p:nvCxnSpPr>
        <p:spPr>
          <a:xfrm flipV="1">
            <a:off x="5586573" y="4673132"/>
            <a:ext cx="1155246" cy="20935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3" name="Gerader Verbinder 102"/>
          <p:cNvCxnSpPr/>
          <p:nvPr/>
        </p:nvCxnSpPr>
        <p:spPr>
          <a:xfrm flipV="1">
            <a:off x="4582023" y="4882491"/>
            <a:ext cx="1012728" cy="179959"/>
          </a:xfrm>
          <a:prstGeom prst="line">
            <a:avLst/>
          </a:prstGeom>
          <a:ln w="31750">
            <a:solidFill>
              <a:srgbClr val="FF7D7D"/>
            </a:solidFill>
          </a:ln>
        </p:spPr>
        <p:style>
          <a:lnRef idx="1">
            <a:schemeClr val="accent1"/>
          </a:lnRef>
          <a:fillRef idx="0">
            <a:schemeClr val="accent1"/>
          </a:fillRef>
          <a:effectRef idx="0">
            <a:schemeClr val="accent1"/>
          </a:effectRef>
          <a:fontRef idx="minor">
            <a:schemeClr val="tx1"/>
          </a:fontRef>
        </p:style>
      </p:cxnSp>
      <p:cxnSp>
        <p:nvCxnSpPr>
          <p:cNvPr id="104" name="Gerader Verbinder 103"/>
          <p:cNvCxnSpPr/>
          <p:nvPr/>
        </p:nvCxnSpPr>
        <p:spPr>
          <a:xfrm flipV="1">
            <a:off x="3714365" y="5062256"/>
            <a:ext cx="864018" cy="17190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5" name="Gerader Verbinder 104"/>
          <p:cNvCxnSpPr/>
          <p:nvPr/>
        </p:nvCxnSpPr>
        <p:spPr>
          <a:xfrm flipV="1">
            <a:off x="3144729" y="5231443"/>
            <a:ext cx="573464" cy="104877"/>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07" name="Textfeld 106"/>
          <p:cNvSpPr txBox="1"/>
          <p:nvPr/>
        </p:nvSpPr>
        <p:spPr>
          <a:xfrm>
            <a:off x="7203600" y="3286725"/>
            <a:ext cx="1594274"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Zulässiger Gewinn</a:t>
            </a:r>
            <a:endParaRPr kumimoji="0" lang="de-DE" sz="1800" b="0" i="0" u="none" strike="noStrike" kern="0" cap="none" spc="0" normalizeH="0" baseline="0" dirty="0" smtClean="0">
              <a:ln>
                <a:noFill/>
              </a:ln>
              <a:solidFill>
                <a:prstClr val="black"/>
              </a:solidFill>
              <a:effectLst/>
              <a:uLnTx/>
              <a:uFillTx/>
            </a:endParaRPr>
          </a:p>
        </p:txBody>
      </p:sp>
      <p:sp>
        <p:nvSpPr>
          <p:cNvPr id="50" name="Textfeld 49"/>
          <p:cNvSpPr txBox="1"/>
          <p:nvPr/>
        </p:nvSpPr>
        <p:spPr>
          <a:xfrm>
            <a:off x="3563888" y="1124744"/>
            <a:ext cx="5709640" cy="2031325"/>
          </a:xfrm>
          <a:prstGeom prst="rect">
            <a:avLst/>
          </a:prstGeom>
          <a:solidFill>
            <a:schemeClr val="bg1"/>
          </a:solidFill>
        </p:spPr>
        <p:txBody>
          <a:bodyPr wrap="none" rtlCol="0">
            <a:spAutoFit/>
          </a:bodyPr>
          <a:lstStyle/>
          <a:p>
            <a:pPr marL="179388" indent="-179388">
              <a:buFont typeface="Arial" panose="020B0604020202020204" pitchFamily="34" charset="0"/>
              <a:buChar char="•"/>
            </a:pPr>
            <a:r>
              <a:rPr lang="en-US" dirty="0" err="1"/>
              <a:t>Vermieter-Entscheidung</a:t>
            </a:r>
            <a:r>
              <a:rPr lang="en-US" dirty="0"/>
              <a:t>: </a:t>
            </a:r>
            <a:r>
              <a:rPr lang="en-US" dirty="0" err="1"/>
              <a:t>Wirkung</a:t>
            </a:r>
            <a:r>
              <a:rPr lang="en-US" dirty="0"/>
              <a:t> von </a:t>
            </a:r>
            <a:r>
              <a:rPr lang="en-US" dirty="0" err="1"/>
              <a:t>Kosten</a:t>
            </a:r>
            <a:r>
              <a:rPr lang="en-US" dirty="0">
                <a:sym typeface="Symbol" panose="05050102010706020507" pitchFamily="18" charset="2"/>
              </a:rPr>
              <a:t> :</a:t>
            </a:r>
            <a:br>
              <a:rPr lang="en-US" dirty="0">
                <a:sym typeface="Symbol" panose="05050102010706020507" pitchFamily="18" charset="2"/>
              </a:rPr>
            </a:br>
            <a:r>
              <a:rPr lang="en-US" dirty="0" err="1"/>
              <a:t>Gewinn</a:t>
            </a:r>
            <a:r>
              <a:rPr lang="en-US" dirty="0"/>
              <a:t> </a:t>
            </a:r>
            <a:r>
              <a:rPr lang="en-US" dirty="0" smtClean="0">
                <a:sym typeface="Symbol" panose="05050102010706020507" pitchFamily="18" charset="2"/>
              </a:rPr>
              <a:t> </a:t>
            </a:r>
            <a:r>
              <a:rPr lang="en-US" dirty="0">
                <a:sym typeface="Symbol" panose="05050102010706020507" pitchFamily="18" charset="2"/>
              </a:rPr>
              <a:t>… </a:t>
            </a:r>
            <a:endParaRPr lang="en-US" dirty="0"/>
          </a:p>
          <a:p>
            <a:pPr marL="179388" indent="-179388">
              <a:buFont typeface="Arial" panose="020B0604020202020204" pitchFamily="34" charset="0"/>
              <a:buChar char="•"/>
            </a:pPr>
            <a:r>
              <a:rPr lang="en-US" dirty="0" err="1" smtClean="0"/>
              <a:t>Mehr</a:t>
            </a:r>
            <a:r>
              <a:rPr lang="en-US" dirty="0" smtClean="0"/>
              <a:t> </a:t>
            </a:r>
            <a:r>
              <a:rPr lang="en-US" dirty="0" err="1" smtClean="0"/>
              <a:t>als</a:t>
            </a:r>
            <a:r>
              <a:rPr lang="en-US" dirty="0" smtClean="0"/>
              <a:t> </a:t>
            </a:r>
            <a:r>
              <a:rPr lang="en-US" dirty="0" err="1" smtClean="0"/>
              <a:t>Mieter-Vermieter-effiziente</a:t>
            </a:r>
            <a:r>
              <a:rPr lang="en-US" dirty="0" smtClean="0"/>
              <a:t> </a:t>
            </a:r>
            <a:r>
              <a:rPr lang="en-US" dirty="0" err="1" smtClean="0"/>
              <a:t>Modernisierung</a:t>
            </a:r>
            <a:endParaRPr lang="en-US" dirty="0" smtClean="0"/>
          </a:p>
          <a:p>
            <a:pPr marL="179388" indent="-179388">
              <a:buFont typeface="Arial" panose="020B0604020202020204" pitchFamily="34" charset="0"/>
              <a:buChar char="•"/>
            </a:pPr>
            <a:r>
              <a:rPr lang="en-US" dirty="0" err="1" smtClean="0"/>
              <a:t>Probleme</a:t>
            </a:r>
            <a:r>
              <a:rPr lang="en-US" dirty="0" smtClean="0"/>
              <a:t>: </a:t>
            </a:r>
            <a:r>
              <a:rPr lang="en-US" dirty="0" err="1" smtClean="0"/>
              <a:t>Mieter</a:t>
            </a:r>
            <a:r>
              <a:rPr lang="en-US" dirty="0" smtClean="0"/>
              <a:t> “</a:t>
            </a:r>
            <a:r>
              <a:rPr lang="en-US" dirty="0" err="1" smtClean="0"/>
              <a:t>ausgebeutet</a:t>
            </a:r>
            <a:r>
              <a:rPr lang="en-US" dirty="0" smtClean="0"/>
              <a:t>” </a:t>
            </a:r>
            <a:r>
              <a:rPr lang="en-US" dirty="0" err="1" smtClean="0"/>
              <a:t>wie</a:t>
            </a:r>
            <a:r>
              <a:rPr lang="en-US" dirty="0" smtClean="0"/>
              <a:t> </a:t>
            </a:r>
            <a:r>
              <a:rPr lang="en-US" dirty="0" err="1" smtClean="0"/>
              <a:t>bei</a:t>
            </a:r>
            <a:r>
              <a:rPr lang="en-US" dirty="0" smtClean="0"/>
              <a:t> </a:t>
            </a:r>
            <a:r>
              <a:rPr lang="en-US" dirty="0" err="1" smtClean="0"/>
              <a:t>freier</a:t>
            </a:r>
            <a:r>
              <a:rPr lang="en-US" dirty="0" smtClean="0"/>
              <a:t> </a:t>
            </a:r>
            <a:r>
              <a:rPr lang="en-US" dirty="0" err="1" smtClean="0"/>
              <a:t>Miet</a:t>
            </a:r>
            <a:r>
              <a:rPr lang="en-US" dirty="0" smtClean="0"/>
              <a:t>-</a:t>
            </a:r>
            <a:br>
              <a:rPr lang="en-US" dirty="0" smtClean="0"/>
            </a:br>
            <a:r>
              <a:rPr lang="en-US" dirty="0" err="1" smtClean="0"/>
              <a:t>erhöhung</a:t>
            </a:r>
            <a:r>
              <a:rPr lang="en-US" dirty="0" smtClean="0"/>
              <a:t>, </a:t>
            </a:r>
            <a:r>
              <a:rPr lang="en-US" dirty="0" err="1" smtClean="0"/>
              <a:t>Mieter-Vermieter-ineffiziente</a:t>
            </a:r>
            <a:r>
              <a:rPr lang="en-US" dirty="0" smtClean="0"/>
              <a:t> </a:t>
            </a:r>
            <a:r>
              <a:rPr lang="en-US" dirty="0" err="1" smtClean="0"/>
              <a:t>Maßnahmen</a:t>
            </a:r>
            <a:endParaRPr lang="en-US" dirty="0"/>
          </a:p>
          <a:p>
            <a:pPr marL="179388" indent="-179388">
              <a:buFont typeface="Arial" panose="020B0604020202020204" pitchFamily="34" charset="0"/>
              <a:buChar char="•"/>
            </a:pPr>
            <a:r>
              <a:rPr lang="en-US" dirty="0" err="1" smtClean="0"/>
              <a:t>Vorteil</a:t>
            </a:r>
            <a:r>
              <a:rPr lang="en-US" dirty="0" smtClean="0"/>
              <a:t>: </a:t>
            </a:r>
            <a:r>
              <a:rPr lang="en-US" dirty="0" err="1" smtClean="0"/>
              <a:t>Förderung</a:t>
            </a:r>
            <a:r>
              <a:rPr lang="en-US" dirty="0" smtClean="0"/>
              <a:t> von </a:t>
            </a:r>
            <a:r>
              <a:rPr lang="en-US" dirty="0" err="1" smtClean="0"/>
              <a:t>Mieter</a:t>
            </a:r>
            <a:r>
              <a:rPr lang="en-US" dirty="0" smtClean="0"/>
              <a:t>-</a:t>
            </a:r>
            <a:br>
              <a:rPr lang="en-US" dirty="0" smtClean="0"/>
            </a:br>
            <a:r>
              <a:rPr lang="en-US" dirty="0" err="1" smtClean="0"/>
              <a:t>Vermieter-ineffizienten</a:t>
            </a:r>
            <a:r>
              <a:rPr lang="en-US" dirty="0" smtClean="0"/>
              <a:t> </a:t>
            </a:r>
            <a:r>
              <a:rPr lang="en-US" dirty="0" err="1" smtClean="0"/>
              <a:t>Maßn</a:t>
            </a:r>
            <a:r>
              <a:rPr lang="en-US" dirty="0" smtClean="0"/>
              <a:t>.</a:t>
            </a:r>
            <a:endParaRPr lang="en-US" dirty="0"/>
          </a:p>
        </p:txBody>
      </p:sp>
      <p:grpSp>
        <p:nvGrpSpPr>
          <p:cNvPr id="47" name="Gruppieren 46"/>
          <p:cNvGrpSpPr/>
          <p:nvPr/>
        </p:nvGrpSpPr>
        <p:grpSpPr>
          <a:xfrm>
            <a:off x="7333143" y="333375"/>
            <a:ext cx="1555271" cy="811863"/>
            <a:chOff x="7333143" y="333375"/>
            <a:chExt cx="1555271" cy="811863"/>
          </a:xfrm>
        </p:grpSpPr>
        <p:pic>
          <p:nvPicPr>
            <p:cNvPr id="48" name="Grafik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3144" y="749299"/>
              <a:ext cx="1555270" cy="395939"/>
            </a:xfrm>
            <a:prstGeom prst="rect">
              <a:avLst/>
            </a:prstGeom>
          </p:spPr>
        </p:pic>
        <p:pic>
          <p:nvPicPr>
            <p:cNvPr id="49" name="Picture 12" descr="RGB_2c"/>
            <p:cNvPicPr>
              <a:picLocks noChangeAspect="1" noChangeArrowheads="1"/>
            </p:cNvPicPr>
            <p:nvPr/>
          </p:nvPicPr>
          <p:blipFill>
            <a:blip r:embed="rId4"/>
            <a:srcRect/>
            <a:stretch>
              <a:fillRect/>
            </a:stretch>
          </p:blipFill>
          <p:spPr bwMode="auto">
            <a:xfrm>
              <a:off x="7333143" y="333375"/>
              <a:ext cx="1555270" cy="301625"/>
            </a:xfrm>
            <a:prstGeom prst="rect">
              <a:avLst/>
            </a:prstGeom>
            <a:noFill/>
            <a:ln w="9525">
              <a:noFill/>
              <a:miter lim="800000"/>
              <a:headEnd/>
              <a:tailEnd/>
            </a:ln>
          </p:spPr>
        </p:pic>
      </p:grpSp>
    </p:spTree>
    <p:extLst>
      <p:ext uri="{BB962C8B-B14F-4D97-AF65-F5344CB8AC3E}">
        <p14:creationId xmlns:p14="http://schemas.microsoft.com/office/powerpoint/2010/main" val="287189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500"/>
                                        <p:tgtEl>
                                          <p:spTgt spid="9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fade">
                                      <p:cBhvr>
                                        <p:cTn id="18" dur="500"/>
                                        <p:tgtEl>
                                          <p:spTgt spid="98"/>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500"/>
                                        <p:tgtEl>
                                          <p:spTgt spid="77"/>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500"/>
                                        <p:tgtEl>
                                          <p:spTgt spid="82"/>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fade">
                                      <p:cBhvr>
                                        <p:cTn id="34" dur="500"/>
                                        <p:tgtEl>
                                          <p:spTgt spid="86"/>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fade">
                                      <p:cBhvr>
                                        <p:cTn id="38" dur="500"/>
                                        <p:tgtEl>
                                          <p:spTgt spid="9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4"/>
                                        </p:tgtEl>
                                        <p:attrNameLst>
                                          <p:attrName>style.visibility</p:attrName>
                                        </p:attrNameLst>
                                      </p:cBhvr>
                                      <p:to>
                                        <p:strVal val="visible"/>
                                      </p:to>
                                    </p:set>
                                    <p:animEffect transition="in" filter="fade">
                                      <p:cBhvr>
                                        <p:cTn id="43" dur="500"/>
                                        <p:tgtEl>
                                          <p:spTgt spid="9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7"/>
                                        </p:tgtEl>
                                        <p:attrNameLst>
                                          <p:attrName>style.visibility</p:attrName>
                                        </p:attrNameLst>
                                      </p:cBhvr>
                                      <p:to>
                                        <p:strVal val="visible"/>
                                      </p:to>
                                    </p:set>
                                    <p:animEffect transition="in" filter="fade">
                                      <p:cBhvr>
                                        <p:cTn id="48" dur="500"/>
                                        <p:tgtEl>
                                          <p:spTgt spid="107"/>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fade">
                                      <p:cBhvr>
                                        <p:cTn id="52" dur="500"/>
                                        <p:tgtEl>
                                          <p:spTgt spid="99"/>
                                        </p:tgtEl>
                                      </p:cBhvr>
                                    </p:animEffec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100"/>
                                        </p:tgtEl>
                                        <p:attrNameLst>
                                          <p:attrName>style.visibility</p:attrName>
                                        </p:attrNameLst>
                                      </p:cBhvr>
                                      <p:to>
                                        <p:strVal val="visible"/>
                                      </p:to>
                                    </p:set>
                                    <p:animEffect transition="in" filter="fade">
                                      <p:cBhvr>
                                        <p:cTn id="56" dur="500"/>
                                        <p:tgtEl>
                                          <p:spTgt spid="100"/>
                                        </p:tgtEl>
                                      </p:cBhvr>
                                    </p:animEffect>
                                  </p:childTnLst>
                                </p:cTn>
                              </p:par>
                            </p:childTnLst>
                          </p:cTn>
                        </p:par>
                        <p:par>
                          <p:cTn id="57" fill="hold">
                            <p:stCondLst>
                              <p:cond delay="1500"/>
                            </p:stCondLst>
                            <p:childTnLst>
                              <p:par>
                                <p:cTn id="58" presetID="10" presetClass="entr" presetSubtype="0"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fade">
                                      <p:cBhvr>
                                        <p:cTn id="60" dur="500"/>
                                        <p:tgtEl>
                                          <p:spTgt spid="105"/>
                                        </p:tgtEl>
                                      </p:cBhvr>
                                    </p:animEffect>
                                  </p:childTnLst>
                                </p:cTn>
                              </p:par>
                            </p:childTnLst>
                          </p:cTn>
                        </p:par>
                        <p:par>
                          <p:cTn id="61" fill="hold">
                            <p:stCondLst>
                              <p:cond delay="2000"/>
                            </p:stCondLst>
                            <p:childTnLst>
                              <p:par>
                                <p:cTn id="62" presetID="10" presetClass="entr" presetSubtype="0" fill="hold" nodeType="afterEffect">
                                  <p:stCondLst>
                                    <p:cond delay="0"/>
                                  </p:stCondLst>
                                  <p:childTnLst>
                                    <p:set>
                                      <p:cBhvr>
                                        <p:cTn id="63" dur="1" fill="hold">
                                          <p:stCondLst>
                                            <p:cond delay="0"/>
                                          </p:stCondLst>
                                        </p:cTn>
                                        <p:tgtEl>
                                          <p:spTgt spid="104"/>
                                        </p:tgtEl>
                                        <p:attrNameLst>
                                          <p:attrName>style.visibility</p:attrName>
                                        </p:attrNameLst>
                                      </p:cBhvr>
                                      <p:to>
                                        <p:strVal val="visible"/>
                                      </p:to>
                                    </p:set>
                                    <p:animEffect transition="in" filter="fade">
                                      <p:cBhvr>
                                        <p:cTn id="64" dur="500"/>
                                        <p:tgtEl>
                                          <p:spTgt spid="104"/>
                                        </p:tgtEl>
                                      </p:cBhvr>
                                    </p:animEffect>
                                  </p:childTnLst>
                                </p:cTn>
                              </p:par>
                            </p:childTnLst>
                          </p:cTn>
                        </p:par>
                        <p:par>
                          <p:cTn id="65" fill="hold">
                            <p:stCondLst>
                              <p:cond delay="2500"/>
                            </p:stCondLst>
                            <p:childTnLst>
                              <p:par>
                                <p:cTn id="66" presetID="10" presetClass="entr" presetSubtype="0" fill="hold" nodeType="afterEffect">
                                  <p:stCondLst>
                                    <p:cond delay="0"/>
                                  </p:stCondLst>
                                  <p:childTnLst>
                                    <p:set>
                                      <p:cBhvr>
                                        <p:cTn id="67" dur="1" fill="hold">
                                          <p:stCondLst>
                                            <p:cond delay="0"/>
                                          </p:stCondLst>
                                        </p:cTn>
                                        <p:tgtEl>
                                          <p:spTgt spid="103"/>
                                        </p:tgtEl>
                                        <p:attrNameLst>
                                          <p:attrName>style.visibility</p:attrName>
                                        </p:attrNameLst>
                                      </p:cBhvr>
                                      <p:to>
                                        <p:strVal val="visible"/>
                                      </p:to>
                                    </p:set>
                                    <p:animEffect transition="in" filter="fade">
                                      <p:cBhvr>
                                        <p:cTn id="68" dur="500"/>
                                        <p:tgtEl>
                                          <p:spTgt spid="103"/>
                                        </p:tgtEl>
                                      </p:cBhvr>
                                    </p:animEffect>
                                  </p:childTnLst>
                                </p:cTn>
                              </p:par>
                            </p:childTnLst>
                          </p:cTn>
                        </p:par>
                        <p:par>
                          <p:cTn id="69" fill="hold">
                            <p:stCondLst>
                              <p:cond delay="3000"/>
                            </p:stCondLst>
                            <p:childTnLst>
                              <p:par>
                                <p:cTn id="70" presetID="10" presetClass="entr" presetSubtype="0" fill="hold" nodeType="afterEffect">
                                  <p:stCondLst>
                                    <p:cond delay="0"/>
                                  </p:stCondLst>
                                  <p:childTnLst>
                                    <p:set>
                                      <p:cBhvr>
                                        <p:cTn id="71" dur="1" fill="hold">
                                          <p:stCondLst>
                                            <p:cond delay="0"/>
                                          </p:stCondLst>
                                        </p:cTn>
                                        <p:tgtEl>
                                          <p:spTgt spid="102"/>
                                        </p:tgtEl>
                                        <p:attrNameLst>
                                          <p:attrName>style.visibility</p:attrName>
                                        </p:attrNameLst>
                                      </p:cBhvr>
                                      <p:to>
                                        <p:strVal val="visible"/>
                                      </p:to>
                                    </p:set>
                                    <p:animEffect transition="in" filter="fade">
                                      <p:cBhvr>
                                        <p:cTn id="72" dur="500"/>
                                        <p:tgtEl>
                                          <p:spTgt spid="102"/>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0">
                                            <p:bg/>
                                          </p:spTgt>
                                        </p:tgtEl>
                                        <p:attrNameLst>
                                          <p:attrName>style.visibility</p:attrName>
                                        </p:attrNameLst>
                                      </p:cBhvr>
                                      <p:to>
                                        <p:strVal val="visible"/>
                                      </p:to>
                                    </p:set>
                                  </p:childTnLst>
                                </p:cTn>
                              </p:par>
                            </p:childTnLst>
                          </p:cTn>
                        </p:par>
                        <p:par>
                          <p:cTn id="77" fill="hold">
                            <p:stCondLst>
                              <p:cond delay="0"/>
                            </p:stCondLst>
                            <p:childTnLst>
                              <p:par>
                                <p:cTn id="78" presetID="1" presetClass="entr" presetSubtype="0" fill="hold" grpId="0" nodeType="afterEffect">
                                  <p:stCondLst>
                                    <p:cond delay="0"/>
                                  </p:stCondLst>
                                  <p:childTnLst>
                                    <p:set>
                                      <p:cBhvr>
                                        <p:cTn id="79"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50">
                                            <p:txEl>
                                              <p:pRg st="1" end="1"/>
                                            </p:txEl>
                                          </p:spTgt>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50">
                                            <p:txEl>
                                              <p:pRg st="2" end="2"/>
                                            </p:txEl>
                                          </p:spTgt>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98" grpId="0"/>
      <p:bldP spid="107" grpId="0"/>
      <p:bldP spid="50"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11560" y="1772816"/>
            <a:ext cx="8532439" cy="4381922"/>
          </a:xfrm>
        </p:spPr>
        <p:txBody>
          <a:bodyPr/>
          <a:lstStyle/>
          <a:p>
            <a:pPr marL="0" indent="0" algn="ctr">
              <a:buNone/>
            </a:pPr>
            <a:r>
              <a:rPr lang="de-DE" sz="3600" dirty="0" smtClean="0">
                <a:latin typeface="+mj-lt"/>
              </a:rPr>
              <a:t>Mieterhöhung entsprechend Heizkostenersparnis</a:t>
            </a:r>
            <a:endParaRPr lang="de-DE" sz="3600" dirty="0">
              <a:latin typeface="+mj-lt"/>
            </a:endParaRPr>
          </a:p>
          <a:p>
            <a:pPr marL="0" indent="0" algn="ctr">
              <a:buNone/>
            </a:pPr>
            <a:endParaRPr lang="de-DE" sz="3600" dirty="0" smtClean="0">
              <a:latin typeface="+mj-lt"/>
            </a:endParaRPr>
          </a:p>
          <a:p>
            <a:pPr marL="0" indent="0" algn="ctr">
              <a:buNone/>
            </a:pPr>
            <a:endParaRPr lang="de-DE" sz="3600" dirty="0" smtClean="0">
              <a:latin typeface="+mj-lt"/>
            </a:endParaRPr>
          </a:p>
          <a:p>
            <a:pPr marL="0" indent="0" algn="ctr">
              <a:buNone/>
            </a:pPr>
            <a:endParaRPr lang="de-DE" sz="3600" dirty="0">
              <a:latin typeface="+mj-lt"/>
            </a:endParaRPr>
          </a:p>
          <a:p>
            <a:pPr marL="0" indent="0" algn="ctr">
              <a:buNone/>
            </a:pPr>
            <a:endParaRPr lang="de-DE" sz="3600" dirty="0">
              <a:latin typeface="+mj-lt"/>
            </a:endParaRPr>
          </a:p>
          <a:p>
            <a:pPr marL="0" indent="0" algn="ctr">
              <a:buNone/>
            </a:pPr>
            <a:r>
              <a:rPr lang="de-DE" sz="3600" dirty="0" smtClean="0">
                <a:latin typeface="+mj-lt"/>
              </a:rPr>
              <a:t>(Alternative c.)</a:t>
            </a:r>
            <a:endParaRPr lang="de-DE" sz="3600" dirty="0">
              <a:latin typeface="+mj-lt"/>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3144" y="749299"/>
            <a:ext cx="1555270" cy="395939"/>
          </a:xfrm>
          <a:prstGeom prst="rect">
            <a:avLst/>
          </a:prstGeom>
        </p:spPr>
      </p:pic>
      <p:pic>
        <p:nvPicPr>
          <p:cNvPr id="5" name="Picture 12" descr="RGB_2c"/>
          <p:cNvPicPr>
            <a:picLocks noChangeAspect="1" noChangeArrowheads="1"/>
          </p:cNvPicPr>
          <p:nvPr/>
        </p:nvPicPr>
        <p:blipFill>
          <a:blip r:embed="rId3"/>
          <a:srcRect/>
          <a:stretch>
            <a:fillRect/>
          </a:stretch>
        </p:blipFill>
        <p:spPr bwMode="auto">
          <a:xfrm>
            <a:off x="7333143" y="333375"/>
            <a:ext cx="1555270" cy="301625"/>
          </a:xfrm>
          <a:prstGeom prst="rect">
            <a:avLst/>
          </a:prstGeom>
          <a:noFill/>
          <a:ln w="9525">
            <a:noFill/>
            <a:miter lim="800000"/>
            <a:headEnd/>
            <a:tailEnd/>
          </a:ln>
        </p:spPr>
      </p:pic>
      <p:sp>
        <p:nvSpPr>
          <p:cNvPr id="6" name="Textfeld 5"/>
          <p:cNvSpPr txBox="1"/>
          <p:nvPr/>
        </p:nvSpPr>
        <p:spPr>
          <a:xfrm>
            <a:off x="1043608" y="3140968"/>
            <a:ext cx="8100391" cy="2246769"/>
          </a:xfrm>
          <a:prstGeom prst="rect">
            <a:avLst/>
          </a:prstGeom>
          <a:noFill/>
        </p:spPr>
        <p:txBody>
          <a:bodyPr wrap="square" rtlCol="0">
            <a:spAutoFit/>
          </a:bodyPr>
          <a:lstStyle/>
          <a:p>
            <a:pPr marL="457200" indent="-457200">
              <a:buFont typeface="Symbol" panose="05050102010706020507" pitchFamily="18" charset="2"/>
              <a:buChar char="®"/>
            </a:pPr>
            <a:r>
              <a:rPr lang="en-US" sz="2800" dirty="0" err="1" smtClean="0">
                <a:sym typeface="Symbol" panose="05050102010706020507" pitchFamily="18" charset="2"/>
              </a:rPr>
              <a:t>nur</a:t>
            </a:r>
            <a:r>
              <a:rPr lang="en-US" sz="2800" dirty="0" smtClean="0">
                <a:sym typeface="Symbol" panose="05050102010706020507" pitchFamily="18" charset="2"/>
              </a:rPr>
              <a:t> </a:t>
            </a:r>
            <a:r>
              <a:rPr lang="en-US" sz="2800" dirty="0" err="1" smtClean="0">
                <a:sym typeface="Symbol" panose="05050102010706020507" pitchFamily="18" charset="2"/>
              </a:rPr>
              <a:t>bei</a:t>
            </a:r>
            <a:r>
              <a:rPr lang="en-US" sz="2800" dirty="0" smtClean="0">
                <a:sym typeface="Symbol" panose="05050102010706020507" pitchFamily="18" charset="2"/>
              </a:rPr>
              <a:t> </a:t>
            </a:r>
            <a:r>
              <a:rPr lang="en-US" sz="2800" dirty="0" err="1" smtClean="0">
                <a:sym typeface="Symbol" panose="05050102010706020507" pitchFamily="18" charset="2"/>
              </a:rPr>
              <a:t>energetischer</a:t>
            </a:r>
            <a:r>
              <a:rPr lang="en-US" sz="2800" dirty="0" smtClean="0">
                <a:sym typeface="Symbol" panose="05050102010706020507" pitchFamily="18" charset="2"/>
              </a:rPr>
              <a:t> </a:t>
            </a:r>
            <a:r>
              <a:rPr lang="en-US" sz="2800" dirty="0" err="1" smtClean="0">
                <a:sym typeface="Symbol" panose="05050102010706020507" pitchFamily="18" charset="2"/>
              </a:rPr>
              <a:t>Modernisierung</a:t>
            </a:r>
            <a:endParaRPr lang="en-US" sz="2800" dirty="0" smtClean="0">
              <a:sym typeface="Symbol" panose="05050102010706020507" pitchFamily="18" charset="2"/>
            </a:endParaRPr>
          </a:p>
          <a:p>
            <a:pPr marL="457200" indent="-457200">
              <a:buFont typeface="Symbol" panose="05050102010706020507" pitchFamily="18" charset="2"/>
              <a:buChar char="®"/>
            </a:pPr>
            <a:r>
              <a:rPr lang="en-US" sz="2800" dirty="0" err="1" smtClean="0">
                <a:sym typeface="Symbol" panose="05050102010706020507" pitchFamily="18" charset="2"/>
              </a:rPr>
              <a:t>d.h</a:t>
            </a:r>
            <a:r>
              <a:rPr lang="en-US" sz="2800" dirty="0" smtClean="0">
                <a:sym typeface="Symbol" panose="05050102010706020507" pitchFamily="18" charset="2"/>
              </a:rPr>
              <a:t>. </a:t>
            </a:r>
            <a:r>
              <a:rPr lang="en-US" sz="2800" dirty="0" err="1" smtClean="0">
                <a:sym typeface="Symbol" panose="05050102010706020507" pitchFamily="18" charset="2"/>
              </a:rPr>
              <a:t>Trennung</a:t>
            </a:r>
            <a:r>
              <a:rPr lang="en-US" sz="2800" dirty="0" smtClean="0">
                <a:sym typeface="Symbol" panose="05050102010706020507" pitchFamily="18" charset="2"/>
              </a:rPr>
              <a:t> der </a:t>
            </a:r>
            <a:r>
              <a:rPr lang="en-US" sz="2800" dirty="0" err="1" smtClean="0">
                <a:sym typeface="Symbol" panose="05050102010706020507" pitchFamily="18" charset="2"/>
              </a:rPr>
              <a:t>Finanzierung</a:t>
            </a:r>
            <a:r>
              <a:rPr lang="en-US" sz="2800" dirty="0" smtClean="0">
                <a:sym typeface="Symbol" panose="05050102010706020507" pitchFamily="18" charset="2"/>
              </a:rPr>
              <a:t> von </a:t>
            </a:r>
            <a:r>
              <a:rPr lang="en-US" sz="2800" dirty="0" err="1" smtClean="0">
                <a:sym typeface="Symbol" panose="05050102010706020507" pitchFamily="18" charset="2"/>
              </a:rPr>
              <a:t>energetischer</a:t>
            </a:r>
            <a:r>
              <a:rPr lang="en-US" sz="2800" dirty="0" smtClean="0">
                <a:sym typeface="Symbol" panose="05050102010706020507" pitchFamily="18" charset="2"/>
              </a:rPr>
              <a:t> und </a:t>
            </a:r>
            <a:r>
              <a:rPr lang="en-US" sz="2800" dirty="0" err="1" smtClean="0">
                <a:sym typeface="Symbol" panose="05050102010706020507" pitchFamily="18" charset="2"/>
              </a:rPr>
              <a:t>nicht</a:t>
            </a:r>
            <a:r>
              <a:rPr lang="en-US" sz="2800" dirty="0" smtClean="0">
                <a:sym typeface="Symbol" panose="05050102010706020507" pitchFamily="18" charset="2"/>
              </a:rPr>
              <a:t> </a:t>
            </a:r>
            <a:r>
              <a:rPr lang="en-US" sz="2800" dirty="0" err="1" smtClean="0">
                <a:sym typeface="Symbol" panose="05050102010706020507" pitchFamily="18" charset="2"/>
              </a:rPr>
              <a:t>energetischer</a:t>
            </a:r>
            <a:r>
              <a:rPr lang="en-US" sz="2800" dirty="0" smtClean="0">
                <a:sym typeface="Symbol" panose="05050102010706020507" pitchFamily="18" charset="2"/>
              </a:rPr>
              <a:t> </a:t>
            </a:r>
            <a:r>
              <a:rPr lang="en-US" sz="2800" dirty="0" err="1" smtClean="0">
                <a:sym typeface="Symbol" panose="05050102010706020507" pitchFamily="18" charset="2"/>
              </a:rPr>
              <a:t>Modernisierung</a:t>
            </a:r>
            <a:endParaRPr lang="en-US" sz="2800" dirty="0" smtClean="0">
              <a:sym typeface="Symbol" panose="05050102010706020507" pitchFamily="18" charset="2"/>
            </a:endParaRPr>
          </a:p>
          <a:p>
            <a:pPr marL="457200" indent="-457200">
              <a:buFont typeface="Symbol" panose="05050102010706020507" pitchFamily="18" charset="2"/>
              <a:buChar char="®"/>
            </a:pPr>
            <a:r>
              <a:rPr lang="en-US" sz="2800" dirty="0" err="1" smtClean="0">
                <a:sym typeface="Symbol" panose="05050102010706020507" pitchFamily="18" charset="2"/>
              </a:rPr>
              <a:t>Ziel</a:t>
            </a:r>
            <a:r>
              <a:rPr lang="en-US" sz="2800" dirty="0" smtClean="0">
                <a:sym typeface="Symbol" panose="05050102010706020507" pitchFamily="18" charset="2"/>
              </a:rPr>
              <a:t>: </a:t>
            </a:r>
            <a:r>
              <a:rPr lang="en-US" sz="2800" i="1" dirty="0" err="1" smtClean="0">
                <a:sym typeface="Symbol" panose="05050102010706020507" pitchFamily="18" charset="2"/>
              </a:rPr>
              <a:t>rechtl</a:t>
            </a:r>
            <a:r>
              <a:rPr lang="en-US" sz="2800" i="1" dirty="0" smtClean="0">
                <a:sym typeface="Symbol" panose="05050102010706020507" pitchFamily="18" charset="2"/>
              </a:rPr>
              <a:t>. </a:t>
            </a:r>
            <a:r>
              <a:rPr lang="en-US" sz="2800" dirty="0" err="1" smtClean="0">
                <a:sym typeface="Symbol" panose="05050102010706020507" pitchFamily="18" charset="2"/>
              </a:rPr>
              <a:t>Steuerung</a:t>
            </a:r>
            <a:r>
              <a:rPr lang="en-US" sz="2800" dirty="0" smtClean="0">
                <a:sym typeface="Symbol" panose="05050102010706020507" pitchFamily="18" charset="2"/>
              </a:rPr>
              <a:t> </a:t>
            </a:r>
            <a:r>
              <a:rPr lang="en-US" sz="2800" dirty="0" err="1" smtClean="0">
                <a:sym typeface="Symbol" panose="05050102010706020507" pitchFamily="18" charset="2"/>
              </a:rPr>
              <a:t>nach</a:t>
            </a:r>
            <a:r>
              <a:rPr lang="en-US" sz="2800" dirty="0" smtClean="0">
                <a:sym typeface="Symbol" panose="05050102010706020507" pitchFamily="18" charset="2"/>
              </a:rPr>
              <a:t> </a:t>
            </a:r>
            <a:r>
              <a:rPr lang="en-US" sz="2800" dirty="0" err="1" smtClean="0">
                <a:sym typeface="Symbol" panose="05050102010706020507" pitchFamily="18" charset="2"/>
              </a:rPr>
              <a:t>Erfolg</a:t>
            </a:r>
            <a:r>
              <a:rPr lang="en-US" sz="2800" dirty="0" smtClean="0">
                <a:sym typeface="Symbol" panose="05050102010706020507" pitchFamily="18" charset="2"/>
              </a:rPr>
              <a:t> </a:t>
            </a:r>
            <a:r>
              <a:rPr lang="en-US" sz="2800" dirty="0" err="1" smtClean="0">
                <a:sym typeface="Symbol" panose="05050102010706020507" pitchFamily="18" charset="2"/>
              </a:rPr>
              <a:t>statt</a:t>
            </a:r>
            <a:r>
              <a:rPr lang="en-US" sz="2800" dirty="0" smtClean="0">
                <a:sym typeface="Symbol" panose="05050102010706020507" pitchFamily="18" charset="2"/>
              </a:rPr>
              <a:t> </a:t>
            </a:r>
            <a:r>
              <a:rPr lang="en-US" sz="2800" dirty="0" err="1" smtClean="0">
                <a:sym typeface="Symbol" panose="05050102010706020507" pitchFamily="18" charset="2"/>
              </a:rPr>
              <a:t>Kosten</a:t>
            </a:r>
            <a:endParaRPr lang="en-US" sz="2800" dirty="0" smtClean="0">
              <a:sym typeface="Symbol" panose="05050102010706020507" pitchFamily="18" charset="2"/>
            </a:endParaRPr>
          </a:p>
        </p:txBody>
      </p:sp>
    </p:spTree>
    <p:extLst>
      <p:ext uri="{BB962C8B-B14F-4D97-AF65-F5344CB8AC3E}">
        <p14:creationId xmlns:p14="http://schemas.microsoft.com/office/powerpoint/2010/main" val="233161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11560" y="2204864"/>
            <a:ext cx="8532439" cy="3949874"/>
          </a:xfrm>
        </p:spPr>
        <p:txBody>
          <a:bodyPr/>
          <a:lstStyle/>
          <a:p>
            <a:pPr marL="0" indent="0" algn="ctr">
              <a:buNone/>
            </a:pPr>
            <a:r>
              <a:rPr lang="de-DE" sz="3600" dirty="0" smtClean="0">
                <a:latin typeface="+mj-lt"/>
              </a:rPr>
              <a:t>Mieterhöhung entsprechend Heizkostenersparnis </a:t>
            </a:r>
            <a:br>
              <a:rPr lang="de-DE" sz="3600" dirty="0" smtClean="0">
                <a:latin typeface="+mj-lt"/>
              </a:rPr>
            </a:br>
            <a:r>
              <a:rPr lang="de-DE" sz="3600" dirty="0" smtClean="0">
                <a:latin typeface="+mj-lt"/>
              </a:rPr>
              <a:t>(variabel, am tats. Verbrauch gemessen)</a:t>
            </a:r>
            <a:endParaRPr lang="de-DE" sz="3600" dirty="0">
              <a:latin typeface="+mj-lt"/>
            </a:endParaRPr>
          </a:p>
          <a:p>
            <a:pPr marL="0" indent="0" algn="ctr">
              <a:buNone/>
            </a:pPr>
            <a:endParaRPr lang="de-DE" sz="3600" dirty="0" smtClean="0">
              <a:latin typeface="+mj-lt"/>
            </a:endParaRPr>
          </a:p>
          <a:p>
            <a:pPr marL="0" indent="0" algn="ctr">
              <a:buNone/>
            </a:pPr>
            <a:endParaRPr lang="de-DE" sz="3600" dirty="0">
              <a:latin typeface="+mj-lt"/>
            </a:endParaRPr>
          </a:p>
          <a:p>
            <a:pPr marL="0" indent="0" algn="ctr">
              <a:buNone/>
            </a:pPr>
            <a:r>
              <a:rPr lang="de-DE" sz="3600" dirty="0" smtClean="0">
                <a:latin typeface="+mj-lt"/>
              </a:rPr>
              <a:t>(Alternative c., Variante 1)</a:t>
            </a:r>
            <a:endParaRPr lang="de-DE" sz="3600" dirty="0">
              <a:latin typeface="+mj-lt"/>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3144" y="749299"/>
            <a:ext cx="1555270" cy="395939"/>
          </a:xfrm>
          <a:prstGeom prst="rect">
            <a:avLst/>
          </a:prstGeom>
        </p:spPr>
      </p:pic>
      <p:pic>
        <p:nvPicPr>
          <p:cNvPr id="5" name="Picture 12" descr="RGB_2c"/>
          <p:cNvPicPr>
            <a:picLocks noChangeAspect="1" noChangeArrowheads="1"/>
          </p:cNvPicPr>
          <p:nvPr/>
        </p:nvPicPr>
        <p:blipFill>
          <a:blip r:embed="rId3"/>
          <a:srcRect/>
          <a:stretch>
            <a:fillRect/>
          </a:stretch>
        </p:blipFill>
        <p:spPr bwMode="auto">
          <a:xfrm>
            <a:off x="7333143" y="333375"/>
            <a:ext cx="1555270" cy="301625"/>
          </a:xfrm>
          <a:prstGeom prst="rect">
            <a:avLst/>
          </a:prstGeom>
          <a:noFill/>
          <a:ln w="9525">
            <a:noFill/>
            <a:miter lim="800000"/>
            <a:headEnd/>
            <a:tailEnd/>
          </a:ln>
        </p:spPr>
      </p:pic>
    </p:spTree>
    <p:extLst>
      <p:ext uri="{BB962C8B-B14F-4D97-AF65-F5344CB8AC3E}">
        <p14:creationId xmlns:p14="http://schemas.microsoft.com/office/powerpoint/2010/main" val="2062239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912" y="196850"/>
            <a:ext cx="7920607" cy="568325"/>
          </a:xfrm>
        </p:spPr>
        <p:txBody>
          <a:bodyPr/>
          <a:lstStyle/>
          <a:p>
            <a:r>
              <a:rPr lang="de-DE" sz="2400" dirty="0" smtClean="0">
                <a:solidFill>
                  <a:srgbClr val="000000"/>
                </a:solidFill>
              </a:rPr>
              <a:t>Warmmietverlauf</a:t>
            </a:r>
            <a:endParaRPr lang="de-DE" sz="2800" dirty="0"/>
          </a:p>
        </p:txBody>
      </p:sp>
      <p:cxnSp>
        <p:nvCxnSpPr>
          <p:cNvPr id="4" name="Gerade Verbindung mit Pfeil 3"/>
          <p:cNvCxnSpPr/>
          <p:nvPr/>
        </p:nvCxnSpPr>
        <p:spPr>
          <a:xfrm>
            <a:off x="2317573" y="5500806"/>
            <a:ext cx="6156000" cy="1"/>
          </a:xfrm>
          <a:prstGeom prst="straightConnector1">
            <a:avLst/>
          </a:prstGeom>
          <a:noFill/>
          <a:ln w="25400" cap="flat" cmpd="sng" algn="ctr">
            <a:solidFill>
              <a:sysClr val="windowText" lastClr="000000"/>
            </a:solidFill>
            <a:prstDash val="solid"/>
            <a:miter lim="800000"/>
            <a:tailEnd type="arrow" w="lg" len="lg"/>
          </a:ln>
          <a:effectLst/>
        </p:spPr>
      </p:cxnSp>
      <p:cxnSp>
        <p:nvCxnSpPr>
          <p:cNvPr id="7" name="Gerader Verbinder 6"/>
          <p:cNvCxnSpPr/>
          <p:nvPr/>
        </p:nvCxnSpPr>
        <p:spPr>
          <a:xfrm rot="5400000" flipH="1">
            <a:off x="3093976" y="5572950"/>
            <a:ext cx="124111" cy="0"/>
          </a:xfrm>
          <a:prstGeom prst="line">
            <a:avLst/>
          </a:prstGeom>
          <a:noFill/>
          <a:ln w="6350" cap="flat" cmpd="sng" algn="ctr">
            <a:solidFill>
              <a:sysClr val="windowText" lastClr="000000"/>
            </a:solidFill>
            <a:prstDash val="solid"/>
            <a:miter lim="800000"/>
          </a:ln>
          <a:effectLst/>
        </p:spPr>
      </p:cxnSp>
      <p:cxnSp>
        <p:nvCxnSpPr>
          <p:cNvPr id="9" name="Gerader Verbinder 8"/>
          <p:cNvCxnSpPr/>
          <p:nvPr/>
        </p:nvCxnSpPr>
        <p:spPr>
          <a:xfrm rot="5400000" flipH="1">
            <a:off x="2418194" y="4716000"/>
            <a:ext cx="1476000" cy="0"/>
          </a:xfrm>
          <a:prstGeom prst="line">
            <a:avLst/>
          </a:prstGeom>
          <a:noFill/>
          <a:ln w="6350" cap="flat" cmpd="sng" algn="ctr">
            <a:solidFill>
              <a:sysClr val="windowText" lastClr="000000"/>
            </a:solidFill>
            <a:prstDash val="dash"/>
            <a:miter lim="800000"/>
          </a:ln>
          <a:effectLst/>
        </p:spPr>
      </p:cxnSp>
      <mc:AlternateContent xmlns:mc="http://schemas.openxmlformats.org/markup-compatibility/2006" xmlns:a14="http://schemas.microsoft.com/office/drawing/2010/main">
        <mc:Choice Requires="a14">
          <p:sp>
            <p:nvSpPr>
              <p:cNvPr id="12" name="Textfeld 11"/>
              <p:cNvSpPr txBox="1"/>
              <p:nvPr/>
            </p:nvSpPr>
            <p:spPr>
              <a:xfrm>
                <a:off x="2977429" y="5675820"/>
                <a:ext cx="37702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prstClr val="black"/>
                          </a:solidFill>
                          <a:effectLst/>
                          <a:uLnTx/>
                          <a:uFillTx/>
                          <a:latin typeface="Cambria Math" panose="02040503050406030204" pitchFamily="18" charset="0"/>
                        </a:rPr>
                        <m:t>0</m:t>
                      </m:r>
                    </m:oMath>
                  </m:oMathPara>
                </a14:m>
                <a:endParaRPr kumimoji="0" lang="en-US" sz="1800" b="0" i="0" u="none" strike="noStrike" kern="0" cap="none" spc="0" normalizeH="0" baseline="0" noProof="0" dirty="0" smtClean="0">
                  <a:ln>
                    <a:noFill/>
                  </a:ln>
                  <a:solidFill>
                    <a:prstClr val="black"/>
                  </a:solidFill>
                  <a:effectLst/>
                  <a:uLnTx/>
                  <a:uFillTx/>
                </a:endParaRPr>
              </a:p>
            </p:txBody>
          </p:sp>
        </mc:Choice>
        <mc:Fallback xmlns="">
          <p:sp>
            <p:nvSpPr>
              <p:cNvPr id="12" name="Textfeld 11"/>
              <p:cNvSpPr txBox="1">
                <a:spLocks noRot="1" noChangeAspect="1" noMove="1" noResize="1" noEditPoints="1" noAdjustHandles="1" noChangeArrowheads="1" noChangeShapeType="1" noTextEdit="1"/>
              </p:cNvSpPr>
              <p:nvPr/>
            </p:nvSpPr>
            <p:spPr>
              <a:xfrm>
                <a:off x="2977429" y="5675820"/>
                <a:ext cx="377026" cy="369332"/>
              </a:xfrm>
              <a:prstGeom prst="rect">
                <a:avLst/>
              </a:prstGeom>
              <a:blipFill rotWithShape="0">
                <a:blip r:embed="rId3"/>
                <a:stretch>
                  <a:fillRect/>
                </a:stretch>
              </a:blipFill>
            </p:spPr>
            <p:txBody>
              <a:bodyPr/>
              <a:lstStyle/>
              <a:p>
                <a:r>
                  <a:rPr lang="de-DE">
                    <a:noFill/>
                  </a:rPr>
                  <a:t> </a:t>
                </a:r>
              </a:p>
            </p:txBody>
          </p:sp>
        </mc:Fallback>
      </mc:AlternateContent>
      <p:sp>
        <p:nvSpPr>
          <p:cNvPr id="35" name="Textfeld 34"/>
          <p:cNvSpPr txBox="1"/>
          <p:nvPr/>
        </p:nvSpPr>
        <p:spPr>
          <a:xfrm>
            <a:off x="8539116" y="5291916"/>
            <a:ext cx="569388"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Zeit</a:t>
            </a:r>
            <a:endParaRPr kumimoji="0" lang="de-DE" sz="1800" b="0" i="0" u="none" strike="noStrike" kern="0" cap="none" spc="0" normalizeH="0" baseline="0" dirty="0" smtClean="0">
              <a:ln>
                <a:noFill/>
              </a:ln>
              <a:solidFill>
                <a:prstClr val="black"/>
              </a:solidFill>
              <a:effectLst/>
              <a:uLnTx/>
              <a:uFillTx/>
            </a:endParaRPr>
          </a:p>
        </p:txBody>
      </p:sp>
      <p:sp>
        <p:nvSpPr>
          <p:cNvPr id="41" name="Bogen 40"/>
          <p:cNvSpPr/>
          <p:nvPr/>
        </p:nvSpPr>
        <p:spPr>
          <a:xfrm flipV="1">
            <a:off x="-4428665" y="-1959420"/>
            <a:ext cx="12961105" cy="6441924"/>
          </a:xfrm>
          <a:prstGeom prst="arc">
            <a:avLst>
              <a:gd name="adj1" fmla="val 16485684"/>
              <a:gd name="adj2" fmla="val 20808647"/>
            </a:avLst>
          </a:prstGeom>
          <a:noFill/>
          <a:ln w="25400" cap="flat" cmpd="sng" algn="ctr">
            <a:solidFill>
              <a:srgbClr val="5B9BD5"/>
            </a:solidFill>
            <a:prstDash val="solid"/>
            <a:miter lim="800000"/>
          </a:ln>
          <a:effectLst/>
        </p:spPr>
        <p:txBody>
          <a:bodyPr rtlCol="0" anchor="ctr"/>
          <a:lstStyle/>
          <a:p>
            <a:pPr algn="ctr" fontAlgn="auto">
              <a:spcBef>
                <a:spcPts val="0"/>
              </a:spcBef>
              <a:spcAft>
                <a:spcPts val="0"/>
              </a:spcAft>
              <a:defRPr/>
            </a:pPr>
            <a:endParaRPr lang="en-US" kern="0" dirty="0" smtClean="0">
              <a:solidFill>
                <a:prstClr val="black"/>
              </a:solidFill>
              <a:latin typeface="Calibri" panose="020F0502020204030204"/>
              <a:cs typeface="+mn-cs"/>
            </a:endParaRPr>
          </a:p>
        </p:txBody>
      </p:sp>
      <p:cxnSp>
        <p:nvCxnSpPr>
          <p:cNvPr id="36" name="Gerade Verbindung mit Pfeil 35"/>
          <p:cNvCxnSpPr/>
          <p:nvPr/>
        </p:nvCxnSpPr>
        <p:spPr>
          <a:xfrm flipV="1">
            <a:off x="2306300" y="2412000"/>
            <a:ext cx="0" cy="3096000"/>
          </a:xfrm>
          <a:prstGeom prst="straightConnector1">
            <a:avLst/>
          </a:prstGeom>
          <a:noFill/>
          <a:ln w="25400" cap="flat" cmpd="sng" algn="ctr">
            <a:solidFill>
              <a:sysClr val="windowText" lastClr="000000"/>
            </a:solidFill>
            <a:prstDash val="solid"/>
            <a:miter lim="800000"/>
            <a:tailEnd type="arrow" w="lg" len="lg"/>
          </a:ln>
          <a:effectLst/>
        </p:spPr>
      </p:cxnSp>
      <p:sp>
        <p:nvSpPr>
          <p:cNvPr id="37" name="Textfeld 36"/>
          <p:cNvSpPr txBox="1"/>
          <p:nvPr/>
        </p:nvSpPr>
        <p:spPr>
          <a:xfrm>
            <a:off x="1459902" y="2340000"/>
            <a:ext cx="748924"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Miete</a:t>
            </a:r>
            <a:endParaRPr kumimoji="0" lang="de-DE" sz="1800" b="0" i="0" u="none" strike="noStrike" kern="0" cap="none" spc="0" normalizeH="0" baseline="0" dirty="0" smtClean="0">
              <a:ln>
                <a:noFill/>
              </a:ln>
              <a:solidFill>
                <a:prstClr val="black"/>
              </a:solidFill>
              <a:effectLst/>
              <a:uLnTx/>
              <a:uFillTx/>
            </a:endParaRPr>
          </a:p>
        </p:txBody>
      </p:sp>
      <p:pic>
        <p:nvPicPr>
          <p:cNvPr id="39" name="Picture 12" descr="RGB_2c"/>
          <p:cNvPicPr>
            <a:picLocks noChangeAspect="1" noChangeArrowheads="1"/>
          </p:cNvPicPr>
          <p:nvPr/>
        </p:nvPicPr>
        <p:blipFill>
          <a:blip r:embed="rId4"/>
          <a:srcRect/>
          <a:stretch>
            <a:fillRect/>
          </a:stretch>
        </p:blipFill>
        <p:spPr bwMode="auto">
          <a:xfrm>
            <a:off x="7333143" y="333375"/>
            <a:ext cx="1555270" cy="301625"/>
          </a:xfrm>
          <a:prstGeom prst="rect">
            <a:avLst/>
          </a:prstGeom>
          <a:noFill/>
          <a:ln w="9525">
            <a:noFill/>
            <a:miter lim="800000"/>
            <a:headEnd/>
            <a:tailEnd/>
          </a:ln>
        </p:spPr>
      </p:pic>
      <p:sp>
        <p:nvSpPr>
          <p:cNvPr id="3" name="Freihandform 2"/>
          <p:cNvSpPr/>
          <p:nvPr/>
        </p:nvSpPr>
        <p:spPr>
          <a:xfrm>
            <a:off x="2306472" y="3971499"/>
            <a:ext cx="846161" cy="232011"/>
          </a:xfrm>
          <a:custGeom>
            <a:avLst/>
            <a:gdLst>
              <a:gd name="connsiteX0" fmla="*/ 0 w 846161"/>
              <a:gd name="connsiteY0" fmla="*/ 218364 h 232011"/>
              <a:gd name="connsiteX1" fmla="*/ 13647 w 846161"/>
              <a:gd name="connsiteY1" fmla="*/ 150125 h 232011"/>
              <a:gd name="connsiteX2" fmla="*/ 54591 w 846161"/>
              <a:gd name="connsiteY2" fmla="*/ 122829 h 232011"/>
              <a:gd name="connsiteX3" fmla="*/ 68238 w 846161"/>
              <a:gd name="connsiteY3" fmla="*/ 232011 h 232011"/>
              <a:gd name="connsiteX4" fmla="*/ 109182 w 846161"/>
              <a:gd name="connsiteY4" fmla="*/ 150125 h 232011"/>
              <a:gd name="connsiteX5" fmla="*/ 122829 w 846161"/>
              <a:gd name="connsiteY5" fmla="*/ 109182 h 232011"/>
              <a:gd name="connsiteX6" fmla="*/ 150125 w 846161"/>
              <a:gd name="connsiteY6" fmla="*/ 150125 h 232011"/>
              <a:gd name="connsiteX7" fmla="*/ 177421 w 846161"/>
              <a:gd name="connsiteY7" fmla="*/ 109182 h 232011"/>
              <a:gd name="connsiteX8" fmla="*/ 191068 w 846161"/>
              <a:gd name="connsiteY8" fmla="*/ 191068 h 232011"/>
              <a:gd name="connsiteX9" fmla="*/ 232012 w 846161"/>
              <a:gd name="connsiteY9" fmla="*/ 177420 h 232011"/>
              <a:gd name="connsiteX10" fmla="*/ 245659 w 846161"/>
              <a:gd name="connsiteY10" fmla="*/ 109182 h 232011"/>
              <a:gd name="connsiteX11" fmla="*/ 259307 w 846161"/>
              <a:gd name="connsiteY11" fmla="*/ 68238 h 232011"/>
              <a:gd name="connsiteX12" fmla="*/ 382137 w 846161"/>
              <a:gd name="connsiteY12" fmla="*/ 109182 h 232011"/>
              <a:gd name="connsiteX13" fmla="*/ 395785 w 846161"/>
              <a:gd name="connsiteY13" fmla="*/ 191068 h 232011"/>
              <a:gd name="connsiteX14" fmla="*/ 409432 w 846161"/>
              <a:gd name="connsiteY14" fmla="*/ 150125 h 232011"/>
              <a:gd name="connsiteX15" fmla="*/ 450376 w 846161"/>
              <a:gd name="connsiteY15" fmla="*/ 122829 h 232011"/>
              <a:gd name="connsiteX16" fmla="*/ 477671 w 846161"/>
              <a:gd name="connsiteY16" fmla="*/ 81886 h 232011"/>
              <a:gd name="connsiteX17" fmla="*/ 491319 w 846161"/>
              <a:gd name="connsiteY17" fmla="*/ 177420 h 232011"/>
              <a:gd name="connsiteX18" fmla="*/ 532262 w 846161"/>
              <a:gd name="connsiteY18" fmla="*/ 163773 h 232011"/>
              <a:gd name="connsiteX19" fmla="*/ 559558 w 846161"/>
              <a:gd name="connsiteY19" fmla="*/ 81886 h 232011"/>
              <a:gd name="connsiteX20" fmla="*/ 600501 w 846161"/>
              <a:gd name="connsiteY20" fmla="*/ 109182 h 232011"/>
              <a:gd name="connsiteX21" fmla="*/ 641444 w 846161"/>
              <a:gd name="connsiteY21" fmla="*/ 218364 h 232011"/>
              <a:gd name="connsiteX22" fmla="*/ 682388 w 846161"/>
              <a:gd name="connsiteY22" fmla="*/ 95534 h 232011"/>
              <a:gd name="connsiteX23" fmla="*/ 696035 w 846161"/>
              <a:gd name="connsiteY23" fmla="*/ 54591 h 232011"/>
              <a:gd name="connsiteX24" fmla="*/ 750627 w 846161"/>
              <a:gd name="connsiteY24" fmla="*/ 81886 h 232011"/>
              <a:gd name="connsiteX25" fmla="*/ 777922 w 846161"/>
              <a:gd name="connsiteY25" fmla="*/ 0 h 232011"/>
              <a:gd name="connsiteX26" fmla="*/ 791570 w 846161"/>
              <a:gd name="connsiteY26" fmla="*/ 109182 h 232011"/>
              <a:gd name="connsiteX27" fmla="*/ 818865 w 846161"/>
              <a:gd name="connsiteY27" fmla="*/ 68238 h 232011"/>
              <a:gd name="connsiteX28" fmla="*/ 832513 w 846161"/>
              <a:gd name="connsiteY28" fmla="*/ 27295 h 232011"/>
              <a:gd name="connsiteX29" fmla="*/ 846161 w 846161"/>
              <a:gd name="connsiteY29" fmla="*/ 68238 h 23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6161" h="232011">
                <a:moveTo>
                  <a:pt x="0" y="218364"/>
                </a:moveTo>
                <a:cubicBezTo>
                  <a:pt x="4549" y="195618"/>
                  <a:pt x="2138" y="170265"/>
                  <a:pt x="13647" y="150125"/>
                </a:cubicBezTo>
                <a:cubicBezTo>
                  <a:pt x="21785" y="135883"/>
                  <a:pt x="45492" y="109181"/>
                  <a:pt x="54591" y="122829"/>
                </a:cubicBezTo>
                <a:cubicBezTo>
                  <a:pt x="74936" y="153346"/>
                  <a:pt x="63689" y="195617"/>
                  <a:pt x="68238" y="232011"/>
                </a:cubicBezTo>
                <a:cubicBezTo>
                  <a:pt x="102545" y="129093"/>
                  <a:pt x="56265" y="255958"/>
                  <a:pt x="109182" y="150125"/>
                </a:cubicBezTo>
                <a:cubicBezTo>
                  <a:pt x="115616" y="137258"/>
                  <a:pt x="118280" y="122830"/>
                  <a:pt x="122829" y="109182"/>
                </a:cubicBezTo>
                <a:cubicBezTo>
                  <a:pt x="131928" y="122830"/>
                  <a:pt x="133722" y="150125"/>
                  <a:pt x="150125" y="150125"/>
                </a:cubicBezTo>
                <a:cubicBezTo>
                  <a:pt x="166528" y="150125"/>
                  <a:pt x="165823" y="97584"/>
                  <a:pt x="177421" y="109182"/>
                </a:cubicBezTo>
                <a:cubicBezTo>
                  <a:pt x="196988" y="128749"/>
                  <a:pt x="186519" y="163773"/>
                  <a:pt x="191068" y="191068"/>
                </a:cubicBezTo>
                <a:cubicBezTo>
                  <a:pt x="204716" y="186519"/>
                  <a:pt x="224032" y="189390"/>
                  <a:pt x="232012" y="177420"/>
                </a:cubicBezTo>
                <a:cubicBezTo>
                  <a:pt x="244879" y="158119"/>
                  <a:pt x="240033" y="131686"/>
                  <a:pt x="245659" y="109182"/>
                </a:cubicBezTo>
                <a:cubicBezTo>
                  <a:pt x="249148" y="95225"/>
                  <a:pt x="254758" y="81886"/>
                  <a:pt x="259307" y="68238"/>
                </a:cubicBezTo>
                <a:cubicBezTo>
                  <a:pt x="278889" y="71502"/>
                  <a:pt x="364691" y="74290"/>
                  <a:pt x="382137" y="109182"/>
                </a:cubicBezTo>
                <a:cubicBezTo>
                  <a:pt x="394512" y="133932"/>
                  <a:pt x="391236" y="163773"/>
                  <a:pt x="395785" y="191068"/>
                </a:cubicBezTo>
                <a:cubicBezTo>
                  <a:pt x="400334" y="177420"/>
                  <a:pt x="400445" y="161358"/>
                  <a:pt x="409432" y="150125"/>
                </a:cubicBezTo>
                <a:cubicBezTo>
                  <a:pt x="419679" y="137317"/>
                  <a:pt x="438777" y="134428"/>
                  <a:pt x="450376" y="122829"/>
                </a:cubicBezTo>
                <a:cubicBezTo>
                  <a:pt x="461974" y="111231"/>
                  <a:pt x="468573" y="95534"/>
                  <a:pt x="477671" y="81886"/>
                </a:cubicBezTo>
                <a:cubicBezTo>
                  <a:pt x="482220" y="113731"/>
                  <a:pt x="473475" y="150655"/>
                  <a:pt x="491319" y="177420"/>
                </a:cubicBezTo>
                <a:cubicBezTo>
                  <a:pt x="499299" y="189390"/>
                  <a:pt x="523900" y="175479"/>
                  <a:pt x="532262" y="163773"/>
                </a:cubicBezTo>
                <a:cubicBezTo>
                  <a:pt x="548986" y="140360"/>
                  <a:pt x="559558" y="81886"/>
                  <a:pt x="559558" y="81886"/>
                </a:cubicBezTo>
                <a:cubicBezTo>
                  <a:pt x="573206" y="90985"/>
                  <a:pt x="588903" y="97584"/>
                  <a:pt x="600501" y="109182"/>
                </a:cubicBezTo>
                <a:cubicBezTo>
                  <a:pt x="635645" y="144326"/>
                  <a:pt x="631679" y="169538"/>
                  <a:pt x="641444" y="218364"/>
                </a:cubicBezTo>
                <a:lnTo>
                  <a:pt x="682388" y="95534"/>
                </a:lnTo>
                <a:lnTo>
                  <a:pt x="696035" y="54591"/>
                </a:lnTo>
                <a:cubicBezTo>
                  <a:pt x="700998" y="69480"/>
                  <a:pt x="709270" y="139786"/>
                  <a:pt x="750627" y="81886"/>
                </a:cubicBezTo>
                <a:cubicBezTo>
                  <a:pt x="767350" y="58473"/>
                  <a:pt x="777922" y="0"/>
                  <a:pt x="777922" y="0"/>
                </a:cubicBezTo>
                <a:cubicBezTo>
                  <a:pt x="782471" y="36394"/>
                  <a:pt x="772700" y="77732"/>
                  <a:pt x="791570" y="109182"/>
                </a:cubicBezTo>
                <a:cubicBezTo>
                  <a:pt x="800009" y="123247"/>
                  <a:pt x="811530" y="82909"/>
                  <a:pt x="818865" y="68238"/>
                </a:cubicBezTo>
                <a:cubicBezTo>
                  <a:pt x="825299" y="55371"/>
                  <a:pt x="827964" y="40943"/>
                  <a:pt x="832513" y="27295"/>
                </a:cubicBezTo>
                <a:lnTo>
                  <a:pt x="846161" y="6823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ihandform 7"/>
          <p:cNvSpPr/>
          <p:nvPr/>
        </p:nvSpPr>
        <p:spPr>
          <a:xfrm>
            <a:off x="3152633" y="2156346"/>
            <a:ext cx="4657006" cy="1924335"/>
          </a:xfrm>
          <a:custGeom>
            <a:avLst/>
            <a:gdLst>
              <a:gd name="connsiteX0" fmla="*/ 0 w 4657006"/>
              <a:gd name="connsiteY0" fmla="*/ 1828800 h 1924335"/>
              <a:gd name="connsiteX1" fmla="*/ 109182 w 4657006"/>
              <a:gd name="connsiteY1" fmla="*/ 1883391 h 1924335"/>
              <a:gd name="connsiteX2" fmla="*/ 136477 w 4657006"/>
              <a:gd name="connsiteY2" fmla="*/ 1924335 h 1924335"/>
              <a:gd name="connsiteX3" fmla="*/ 204716 w 4657006"/>
              <a:gd name="connsiteY3" fmla="*/ 1842448 h 1924335"/>
              <a:gd name="connsiteX4" fmla="*/ 218364 w 4657006"/>
              <a:gd name="connsiteY4" fmla="*/ 1801505 h 1924335"/>
              <a:gd name="connsiteX5" fmla="*/ 286603 w 4657006"/>
              <a:gd name="connsiteY5" fmla="*/ 1815153 h 1924335"/>
              <a:gd name="connsiteX6" fmla="*/ 300251 w 4657006"/>
              <a:gd name="connsiteY6" fmla="*/ 1869744 h 1924335"/>
              <a:gd name="connsiteX7" fmla="*/ 341194 w 4657006"/>
              <a:gd name="connsiteY7" fmla="*/ 1842448 h 1924335"/>
              <a:gd name="connsiteX8" fmla="*/ 382137 w 4657006"/>
              <a:gd name="connsiteY8" fmla="*/ 1828800 h 1924335"/>
              <a:gd name="connsiteX9" fmla="*/ 395785 w 4657006"/>
              <a:gd name="connsiteY9" fmla="*/ 1760561 h 1924335"/>
              <a:gd name="connsiteX10" fmla="*/ 477671 w 4657006"/>
              <a:gd name="connsiteY10" fmla="*/ 1787857 h 1924335"/>
              <a:gd name="connsiteX11" fmla="*/ 518615 w 4657006"/>
              <a:gd name="connsiteY11" fmla="*/ 1801505 h 1924335"/>
              <a:gd name="connsiteX12" fmla="*/ 586854 w 4657006"/>
              <a:gd name="connsiteY12" fmla="*/ 1787857 h 1924335"/>
              <a:gd name="connsiteX13" fmla="*/ 600501 w 4657006"/>
              <a:gd name="connsiteY13" fmla="*/ 1746914 h 1924335"/>
              <a:gd name="connsiteX14" fmla="*/ 641445 w 4657006"/>
              <a:gd name="connsiteY14" fmla="*/ 1719618 h 1924335"/>
              <a:gd name="connsiteX15" fmla="*/ 696036 w 4657006"/>
              <a:gd name="connsiteY15" fmla="*/ 1746914 h 1924335"/>
              <a:gd name="connsiteX16" fmla="*/ 764274 w 4657006"/>
              <a:gd name="connsiteY16" fmla="*/ 1801505 h 1924335"/>
              <a:gd name="connsiteX17" fmla="*/ 777922 w 4657006"/>
              <a:gd name="connsiteY17" fmla="*/ 1746914 h 1924335"/>
              <a:gd name="connsiteX18" fmla="*/ 818866 w 4657006"/>
              <a:gd name="connsiteY18" fmla="*/ 1665027 h 1924335"/>
              <a:gd name="connsiteX19" fmla="*/ 859809 w 4657006"/>
              <a:gd name="connsiteY19" fmla="*/ 1637732 h 1924335"/>
              <a:gd name="connsiteX20" fmla="*/ 900752 w 4657006"/>
              <a:gd name="connsiteY20" fmla="*/ 1678675 h 1924335"/>
              <a:gd name="connsiteX21" fmla="*/ 941695 w 4657006"/>
              <a:gd name="connsiteY21" fmla="*/ 1692323 h 1924335"/>
              <a:gd name="connsiteX22" fmla="*/ 1064525 w 4657006"/>
              <a:gd name="connsiteY22" fmla="*/ 1637732 h 1924335"/>
              <a:gd name="connsiteX23" fmla="*/ 1091821 w 4657006"/>
              <a:gd name="connsiteY23" fmla="*/ 1719618 h 1924335"/>
              <a:gd name="connsiteX24" fmla="*/ 1132764 w 4657006"/>
              <a:gd name="connsiteY24" fmla="*/ 1733266 h 1924335"/>
              <a:gd name="connsiteX25" fmla="*/ 1201003 w 4657006"/>
              <a:gd name="connsiteY25" fmla="*/ 1637732 h 1924335"/>
              <a:gd name="connsiteX26" fmla="*/ 1241946 w 4657006"/>
              <a:gd name="connsiteY26" fmla="*/ 1637732 h 1924335"/>
              <a:gd name="connsiteX27" fmla="*/ 1296537 w 4657006"/>
              <a:gd name="connsiteY27" fmla="*/ 1665027 h 1924335"/>
              <a:gd name="connsiteX28" fmla="*/ 1337480 w 4657006"/>
              <a:gd name="connsiteY28" fmla="*/ 1624084 h 1924335"/>
              <a:gd name="connsiteX29" fmla="*/ 1378424 w 4657006"/>
              <a:gd name="connsiteY29" fmla="*/ 1637732 h 1924335"/>
              <a:gd name="connsiteX30" fmla="*/ 1405719 w 4657006"/>
              <a:gd name="connsiteY30" fmla="*/ 1596788 h 1924335"/>
              <a:gd name="connsiteX31" fmla="*/ 1446663 w 4657006"/>
              <a:gd name="connsiteY31" fmla="*/ 1555845 h 1924335"/>
              <a:gd name="connsiteX32" fmla="*/ 1460310 w 4657006"/>
              <a:gd name="connsiteY32" fmla="*/ 1596788 h 1924335"/>
              <a:gd name="connsiteX33" fmla="*/ 1542197 w 4657006"/>
              <a:gd name="connsiteY33" fmla="*/ 1596788 h 1924335"/>
              <a:gd name="connsiteX34" fmla="*/ 1596788 w 4657006"/>
              <a:gd name="connsiteY34" fmla="*/ 1583141 h 1924335"/>
              <a:gd name="connsiteX35" fmla="*/ 1637731 w 4657006"/>
              <a:gd name="connsiteY35" fmla="*/ 1596788 h 1924335"/>
              <a:gd name="connsiteX36" fmla="*/ 1678674 w 4657006"/>
              <a:gd name="connsiteY36" fmla="*/ 1501254 h 1924335"/>
              <a:gd name="connsiteX37" fmla="*/ 1719618 w 4657006"/>
              <a:gd name="connsiteY37" fmla="*/ 1405720 h 1924335"/>
              <a:gd name="connsiteX38" fmla="*/ 1733266 w 4657006"/>
              <a:gd name="connsiteY38" fmla="*/ 1446663 h 1924335"/>
              <a:gd name="connsiteX39" fmla="*/ 1774209 w 4657006"/>
              <a:gd name="connsiteY39" fmla="*/ 1473958 h 1924335"/>
              <a:gd name="connsiteX40" fmla="*/ 1787857 w 4657006"/>
              <a:gd name="connsiteY40" fmla="*/ 1542197 h 1924335"/>
              <a:gd name="connsiteX41" fmla="*/ 1842448 w 4657006"/>
              <a:gd name="connsiteY41" fmla="*/ 1460311 h 1924335"/>
              <a:gd name="connsiteX42" fmla="*/ 1924334 w 4657006"/>
              <a:gd name="connsiteY42" fmla="*/ 1433015 h 1924335"/>
              <a:gd name="connsiteX43" fmla="*/ 2033516 w 4657006"/>
              <a:gd name="connsiteY43" fmla="*/ 1433015 h 1924335"/>
              <a:gd name="connsiteX44" fmla="*/ 2060812 w 4657006"/>
              <a:gd name="connsiteY44" fmla="*/ 1378424 h 1924335"/>
              <a:gd name="connsiteX45" fmla="*/ 2101755 w 4657006"/>
              <a:gd name="connsiteY45" fmla="*/ 1351129 h 1924335"/>
              <a:gd name="connsiteX46" fmla="*/ 2129051 w 4657006"/>
              <a:gd name="connsiteY46" fmla="*/ 1296538 h 1924335"/>
              <a:gd name="connsiteX47" fmla="*/ 2156346 w 4657006"/>
              <a:gd name="connsiteY47" fmla="*/ 1378424 h 1924335"/>
              <a:gd name="connsiteX48" fmla="*/ 2265528 w 4657006"/>
              <a:gd name="connsiteY48" fmla="*/ 1282890 h 1924335"/>
              <a:gd name="connsiteX49" fmla="*/ 2292824 w 4657006"/>
              <a:gd name="connsiteY49" fmla="*/ 1323833 h 1924335"/>
              <a:gd name="connsiteX50" fmla="*/ 2361063 w 4657006"/>
              <a:gd name="connsiteY50" fmla="*/ 1337481 h 1924335"/>
              <a:gd name="connsiteX51" fmla="*/ 2388358 w 4657006"/>
              <a:gd name="connsiteY51" fmla="*/ 1419367 h 1924335"/>
              <a:gd name="connsiteX52" fmla="*/ 2470245 w 4657006"/>
              <a:gd name="connsiteY52" fmla="*/ 1392072 h 1924335"/>
              <a:gd name="connsiteX53" fmla="*/ 2538483 w 4657006"/>
              <a:gd name="connsiteY53" fmla="*/ 1296538 h 1924335"/>
              <a:gd name="connsiteX54" fmla="*/ 2565779 w 4657006"/>
              <a:gd name="connsiteY54" fmla="*/ 1310185 h 1924335"/>
              <a:gd name="connsiteX55" fmla="*/ 2674961 w 4657006"/>
              <a:gd name="connsiteY55" fmla="*/ 1296538 h 1924335"/>
              <a:gd name="connsiteX56" fmla="*/ 2770495 w 4657006"/>
              <a:gd name="connsiteY56" fmla="*/ 1228299 h 1924335"/>
              <a:gd name="connsiteX57" fmla="*/ 2866030 w 4657006"/>
              <a:gd name="connsiteY57" fmla="*/ 1173708 h 1924335"/>
              <a:gd name="connsiteX58" fmla="*/ 2906973 w 4657006"/>
              <a:gd name="connsiteY58" fmla="*/ 1160060 h 1924335"/>
              <a:gd name="connsiteX59" fmla="*/ 3029803 w 4657006"/>
              <a:gd name="connsiteY59" fmla="*/ 1146412 h 1924335"/>
              <a:gd name="connsiteX60" fmla="*/ 3070746 w 4657006"/>
              <a:gd name="connsiteY60" fmla="*/ 1064526 h 1924335"/>
              <a:gd name="connsiteX61" fmla="*/ 3084394 w 4657006"/>
              <a:gd name="connsiteY61" fmla="*/ 1105469 h 1924335"/>
              <a:gd name="connsiteX62" fmla="*/ 3111689 w 4657006"/>
              <a:gd name="connsiteY62" fmla="*/ 1146412 h 1924335"/>
              <a:gd name="connsiteX63" fmla="*/ 3166280 w 4657006"/>
              <a:gd name="connsiteY63" fmla="*/ 1132764 h 1924335"/>
              <a:gd name="connsiteX64" fmla="*/ 3179928 w 4657006"/>
              <a:gd name="connsiteY64" fmla="*/ 1091821 h 1924335"/>
              <a:gd name="connsiteX65" fmla="*/ 3207224 w 4657006"/>
              <a:gd name="connsiteY65" fmla="*/ 1050878 h 1924335"/>
              <a:gd name="connsiteX66" fmla="*/ 3248167 w 4657006"/>
              <a:gd name="connsiteY66" fmla="*/ 1078173 h 1924335"/>
              <a:gd name="connsiteX67" fmla="*/ 3275463 w 4657006"/>
              <a:gd name="connsiteY67" fmla="*/ 1037230 h 1924335"/>
              <a:gd name="connsiteX68" fmla="*/ 3343701 w 4657006"/>
              <a:gd name="connsiteY68" fmla="*/ 928048 h 1924335"/>
              <a:gd name="connsiteX69" fmla="*/ 3370997 w 4657006"/>
              <a:gd name="connsiteY69" fmla="*/ 968991 h 1924335"/>
              <a:gd name="connsiteX70" fmla="*/ 3425588 w 4657006"/>
              <a:gd name="connsiteY70" fmla="*/ 887105 h 1924335"/>
              <a:gd name="connsiteX71" fmla="*/ 3521122 w 4657006"/>
              <a:gd name="connsiteY71" fmla="*/ 859809 h 1924335"/>
              <a:gd name="connsiteX72" fmla="*/ 3548418 w 4657006"/>
              <a:gd name="connsiteY72" fmla="*/ 777923 h 1924335"/>
              <a:gd name="connsiteX73" fmla="*/ 3657600 w 4657006"/>
              <a:gd name="connsiteY73" fmla="*/ 764275 h 1924335"/>
              <a:gd name="connsiteX74" fmla="*/ 3698543 w 4657006"/>
              <a:gd name="connsiteY74" fmla="*/ 736979 h 1924335"/>
              <a:gd name="connsiteX75" fmla="*/ 3725839 w 4657006"/>
              <a:gd name="connsiteY75" fmla="*/ 777923 h 1924335"/>
              <a:gd name="connsiteX76" fmla="*/ 3780430 w 4657006"/>
              <a:gd name="connsiteY76" fmla="*/ 709684 h 1924335"/>
              <a:gd name="connsiteX77" fmla="*/ 3821373 w 4657006"/>
              <a:gd name="connsiteY77" fmla="*/ 696036 h 1924335"/>
              <a:gd name="connsiteX78" fmla="*/ 3835021 w 4657006"/>
              <a:gd name="connsiteY78" fmla="*/ 600502 h 1924335"/>
              <a:gd name="connsiteX79" fmla="*/ 3848668 w 4657006"/>
              <a:gd name="connsiteY79" fmla="*/ 559558 h 1924335"/>
              <a:gd name="connsiteX80" fmla="*/ 3889612 w 4657006"/>
              <a:gd name="connsiteY80" fmla="*/ 545911 h 1924335"/>
              <a:gd name="connsiteX81" fmla="*/ 3957851 w 4657006"/>
              <a:gd name="connsiteY81" fmla="*/ 600502 h 1924335"/>
              <a:gd name="connsiteX82" fmla="*/ 3998794 w 4657006"/>
              <a:gd name="connsiteY82" fmla="*/ 559558 h 1924335"/>
              <a:gd name="connsiteX83" fmla="*/ 4012442 w 4657006"/>
              <a:gd name="connsiteY83" fmla="*/ 518615 h 1924335"/>
              <a:gd name="connsiteX84" fmla="*/ 4107976 w 4657006"/>
              <a:gd name="connsiteY84" fmla="*/ 518615 h 1924335"/>
              <a:gd name="connsiteX85" fmla="*/ 4135271 w 4657006"/>
              <a:gd name="connsiteY85" fmla="*/ 436729 h 1924335"/>
              <a:gd name="connsiteX86" fmla="*/ 4176215 w 4657006"/>
              <a:gd name="connsiteY86" fmla="*/ 354842 h 1924335"/>
              <a:gd name="connsiteX87" fmla="*/ 4217158 w 4657006"/>
              <a:gd name="connsiteY87" fmla="*/ 341194 h 1924335"/>
              <a:gd name="connsiteX88" fmla="*/ 4285397 w 4657006"/>
              <a:gd name="connsiteY88" fmla="*/ 368490 h 1924335"/>
              <a:gd name="connsiteX89" fmla="*/ 4312692 w 4657006"/>
              <a:gd name="connsiteY89" fmla="*/ 286603 h 1924335"/>
              <a:gd name="connsiteX90" fmla="*/ 4326340 w 4657006"/>
              <a:gd name="connsiteY90" fmla="*/ 245660 h 1924335"/>
              <a:gd name="connsiteX91" fmla="*/ 4367283 w 4657006"/>
              <a:gd name="connsiteY91" fmla="*/ 259308 h 1924335"/>
              <a:gd name="connsiteX92" fmla="*/ 4449170 w 4657006"/>
              <a:gd name="connsiteY92" fmla="*/ 191069 h 1924335"/>
              <a:gd name="connsiteX93" fmla="*/ 4490113 w 4657006"/>
              <a:gd name="connsiteY93" fmla="*/ 218364 h 1924335"/>
              <a:gd name="connsiteX94" fmla="*/ 4517409 w 4657006"/>
              <a:gd name="connsiteY94" fmla="*/ 177421 h 1924335"/>
              <a:gd name="connsiteX95" fmla="*/ 4558352 w 4657006"/>
              <a:gd name="connsiteY95" fmla="*/ 122830 h 1924335"/>
              <a:gd name="connsiteX96" fmla="*/ 4572000 w 4657006"/>
              <a:gd name="connsiteY96" fmla="*/ 81887 h 1924335"/>
              <a:gd name="connsiteX97" fmla="*/ 4653886 w 4657006"/>
              <a:gd name="connsiteY97" fmla="*/ 40944 h 1924335"/>
              <a:gd name="connsiteX98" fmla="*/ 4653886 w 4657006"/>
              <a:gd name="connsiteY98" fmla="*/ 0 h 192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4657006" h="1924335">
                <a:moveTo>
                  <a:pt x="0" y="1828800"/>
                </a:moveTo>
                <a:cubicBezTo>
                  <a:pt x="32578" y="1841831"/>
                  <a:pt x="81927" y="1856136"/>
                  <a:pt x="109182" y="1883391"/>
                </a:cubicBezTo>
                <a:cubicBezTo>
                  <a:pt x="120780" y="1894990"/>
                  <a:pt x="127379" y="1910687"/>
                  <a:pt x="136477" y="1924335"/>
                </a:cubicBezTo>
                <a:cubicBezTo>
                  <a:pt x="166661" y="1894151"/>
                  <a:pt x="185715" y="1880451"/>
                  <a:pt x="204716" y="1842448"/>
                </a:cubicBezTo>
                <a:cubicBezTo>
                  <a:pt x="211150" y="1829581"/>
                  <a:pt x="213815" y="1815153"/>
                  <a:pt x="218364" y="1801505"/>
                </a:cubicBezTo>
                <a:cubicBezTo>
                  <a:pt x="241110" y="1806054"/>
                  <a:pt x="268783" y="1800303"/>
                  <a:pt x="286603" y="1815153"/>
                </a:cubicBezTo>
                <a:cubicBezTo>
                  <a:pt x="301013" y="1827161"/>
                  <a:pt x="283474" y="1861356"/>
                  <a:pt x="300251" y="1869744"/>
                </a:cubicBezTo>
                <a:cubicBezTo>
                  <a:pt x="314922" y="1877079"/>
                  <a:pt x="326523" y="1849784"/>
                  <a:pt x="341194" y="1842448"/>
                </a:cubicBezTo>
                <a:cubicBezTo>
                  <a:pt x="354061" y="1836014"/>
                  <a:pt x="368489" y="1833349"/>
                  <a:pt x="382137" y="1828800"/>
                </a:cubicBezTo>
                <a:cubicBezTo>
                  <a:pt x="386686" y="1806054"/>
                  <a:pt x="374464" y="1769699"/>
                  <a:pt x="395785" y="1760561"/>
                </a:cubicBezTo>
                <a:cubicBezTo>
                  <a:pt x="422231" y="1749227"/>
                  <a:pt x="450376" y="1778758"/>
                  <a:pt x="477671" y="1787857"/>
                </a:cubicBezTo>
                <a:lnTo>
                  <a:pt x="518615" y="1801505"/>
                </a:lnTo>
                <a:cubicBezTo>
                  <a:pt x="541361" y="1796956"/>
                  <a:pt x="567553" y="1800724"/>
                  <a:pt x="586854" y="1787857"/>
                </a:cubicBezTo>
                <a:cubicBezTo>
                  <a:pt x="598824" y="1779877"/>
                  <a:pt x="591514" y="1758147"/>
                  <a:pt x="600501" y="1746914"/>
                </a:cubicBezTo>
                <a:cubicBezTo>
                  <a:pt x="610748" y="1734106"/>
                  <a:pt x="627797" y="1728717"/>
                  <a:pt x="641445" y="1719618"/>
                </a:cubicBezTo>
                <a:cubicBezTo>
                  <a:pt x="659642" y="1728717"/>
                  <a:pt x="680407" y="1733889"/>
                  <a:pt x="696036" y="1746914"/>
                </a:cubicBezTo>
                <a:cubicBezTo>
                  <a:pt x="778345" y="1815505"/>
                  <a:pt x="666519" y="1768919"/>
                  <a:pt x="764274" y="1801505"/>
                </a:cubicBezTo>
                <a:cubicBezTo>
                  <a:pt x="768823" y="1783308"/>
                  <a:pt x="772769" y="1764949"/>
                  <a:pt x="777922" y="1746914"/>
                </a:cubicBezTo>
                <a:cubicBezTo>
                  <a:pt x="786802" y="1715833"/>
                  <a:pt x="794939" y="1688953"/>
                  <a:pt x="818866" y="1665027"/>
                </a:cubicBezTo>
                <a:cubicBezTo>
                  <a:pt x="830464" y="1653429"/>
                  <a:pt x="846161" y="1646830"/>
                  <a:pt x="859809" y="1637732"/>
                </a:cubicBezTo>
                <a:cubicBezTo>
                  <a:pt x="873457" y="1651380"/>
                  <a:pt x="884693" y="1667969"/>
                  <a:pt x="900752" y="1678675"/>
                </a:cubicBezTo>
                <a:cubicBezTo>
                  <a:pt x="912722" y="1686655"/>
                  <a:pt x="927397" y="1693912"/>
                  <a:pt x="941695" y="1692323"/>
                </a:cubicBezTo>
                <a:cubicBezTo>
                  <a:pt x="1000162" y="1685827"/>
                  <a:pt x="1021864" y="1666173"/>
                  <a:pt x="1064525" y="1637732"/>
                </a:cubicBezTo>
                <a:cubicBezTo>
                  <a:pt x="1073624" y="1665027"/>
                  <a:pt x="1075098" y="1696205"/>
                  <a:pt x="1091821" y="1719618"/>
                </a:cubicBezTo>
                <a:cubicBezTo>
                  <a:pt x="1100183" y="1731324"/>
                  <a:pt x="1119897" y="1739700"/>
                  <a:pt x="1132764" y="1733266"/>
                </a:cubicBezTo>
                <a:cubicBezTo>
                  <a:pt x="1141226" y="1729035"/>
                  <a:pt x="1191609" y="1651823"/>
                  <a:pt x="1201003" y="1637732"/>
                </a:cubicBezTo>
                <a:cubicBezTo>
                  <a:pt x="1225219" y="1565084"/>
                  <a:pt x="1200536" y="1603223"/>
                  <a:pt x="1241946" y="1637732"/>
                </a:cubicBezTo>
                <a:cubicBezTo>
                  <a:pt x="1257575" y="1650756"/>
                  <a:pt x="1278340" y="1655929"/>
                  <a:pt x="1296537" y="1665027"/>
                </a:cubicBezTo>
                <a:cubicBezTo>
                  <a:pt x="1310185" y="1651379"/>
                  <a:pt x="1319170" y="1630187"/>
                  <a:pt x="1337480" y="1624084"/>
                </a:cubicBezTo>
                <a:cubicBezTo>
                  <a:pt x="1351128" y="1619535"/>
                  <a:pt x="1365067" y="1643075"/>
                  <a:pt x="1378424" y="1637732"/>
                </a:cubicBezTo>
                <a:cubicBezTo>
                  <a:pt x="1393653" y="1631640"/>
                  <a:pt x="1395218" y="1609389"/>
                  <a:pt x="1405719" y="1596788"/>
                </a:cubicBezTo>
                <a:cubicBezTo>
                  <a:pt x="1418075" y="1581961"/>
                  <a:pt x="1433015" y="1569493"/>
                  <a:pt x="1446663" y="1555845"/>
                </a:cubicBezTo>
                <a:cubicBezTo>
                  <a:pt x="1451212" y="1569493"/>
                  <a:pt x="1450138" y="1586616"/>
                  <a:pt x="1460310" y="1596788"/>
                </a:cubicBezTo>
                <a:cubicBezTo>
                  <a:pt x="1487606" y="1624084"/>
                  <a:pt x="1514901" y="1605887"/>
                  <a:pt x="1542197" y="1596788"/>
                </a:cubicBezTo>
                <a:cubicBezTo>
                  <a:pt x="1588791" y="1503599"/>
                  <a:pt x="1548562" y="1544560"/>
                  <a:pt x="1596788" y="1583141"/>
                </a:cubicBezTo>
                <a:cubicBezTo>
                  <a:pt x="1608021" y="1592128"/>
                  <a:pt x="1624083" y="1592239"/>
                  <a:pt x="1637731" y="1596788"/>
                </a:cubicBezTo>
                <a:cubicBezTo>
                  <a:pt x="1676914" y="1440060"/>
                  <a:pt x="1622124" y="1633204"/>
                  <a:pt x="1678674" y="1501254"/>
                </a:cubicBezTo>
                <a:cubicBezTo>
                  <a:pt x="1731549" y="1377878"/>
                  <a:pt x="1651093" y="1508505"/>
                  <a:pt x="1719618" y="1405720"/>
                </a:cubicBezTo>
                <a:cubicBezTo>
                  <a:pt x="1724167" y="1419368"/>
                  <a:pt x="1724279" y="1435430"/>
                  <a:pt x="1733266" y="1446663"/>
                </a:cubicBezTo>
                <a:cubicBezTo>
                  <a:pt x="1743513" y="1459471"/>
                  <a:pt x="1766071" y="1459717"/>
                  <a:pt x="1774209" y="1473958"/>
                </a:cubicBezTo>
                <a:cubicBezTo>
                  <a:pt x="1785718" y="1494098"/>
                  <a:pt x="1783308" y="1519451"/>
                  <a:pt x="1787857" y="1542197"/>
                </a:cubicBezTo>
                <a:cubicBezTo>
                  <a:pt x="1800681" y="1503723"/>
                  <a:pt x="1800624" y="1483546"/>
                  <a:pt x="1842448" y="1460311"/>
                </a:cubicBezTo>
                <a:cubicBezTo>
                  <a:pt x="1867599" y="1446338"/>
                  <a:pt x="1924334" y="1433015"/>
                  <a:pt x="1924334" y="1433015"/>
                </a:cubicBezTo>
                <a:cubicBezTo>
                  <a:pt x="1962214" y="1445642"/>
                  <a:pt x="1991594" y="1462959"/>
                  <a:pt x="2033516" y="1433015"/>
                </a:cubicBezTo>
                <a:cubicBezTo>
                  <a:pt x="2050071" y="1421190"/>
                  <a:pt x="2047787" y="1394053"/>
                  <a:pt x="2060812" y="1378424"/>
                </a:cubicBezTo>
                <a:cubicBezTo>
                  <a:pt x="2071313" y="1365823"/>
                  <a:pt x="2088107" y="1360227"/>
                  <a:pt x="2101755" y="1351129"/>
                </a:cubicBezTo>
                <a:cubicBezTo>
                  <a:pt x="2110854" y="1332932"/>
                  <a:pt x="2110854" y="1287440"/>
                  <a:pt x="2129051" y="1296538"/>
                </a:cubicBezTo>
                <a:cubicBezTo>
                  <a:pt x="2154785" y="1309405"/>
                  <a:pt x="2156346" y="1378424"/>
                  <a:pt x="2156346" y="1378424"/>
                </a:cubicBezTo>
                <a:cubicBezTo>
                  <a:pt x="2251881" y="1314735"/>
                  <a:pt x="2220036" y="1351129"/>
                  <a:pt x="2265528" y="1282890"/>
                </a:cubicBezTo>
                <a:cubicBezTo>
                  <a:pt x="2274627" y="1296538"/>
                  <a:pt x="2278583" y="1315695"/>
                  <a:pt x="2292824" y="1323833"/>
                </a:cubicBezTo>
                <a:cubicBezTo>
                  <a:pt x="2312965" y="1335342"/>
                  <a:pt x="2344660" y="1321078"/>
                  <a:pt x="2361063" y="1337481"/>
                </a:cubicBezTo>
                <a:cubicBezTo>
                  <a:pt x="2381408" y="1357826"/>
                  <a:pt x="2388358" y="1419367"/>
                  <a:pt x="2388358" y="1419367"/>
                </a:cubicBezTo>
                <a:cubicBezTo>
                  <a:pt x="2415654" y="1410269"/>
                  <a:pt x="2461147" y="1419368"/>
                  <a:pt x="2470245" y="1392072"/>
                </a:cubicBezTo>
                <a:cubicBezTo>
                  <a:pt x="2502089" y="1296537"/>
                  <a:pt x="2470244" y="1319283"/>
                  <a:pt x="2538483" y="1296538"/>
                </a:cubicBezTo>
                <a:cubicBezTo>
                  <a:pt x="2572520" y="1194426"/>
                  <a:pt x="2529791" y="1298189"/>
                  <a:pt x="2565779" y="1310185"/>
                </a:cubicBezTo>
                <a:cubicBezTo>
                  <a:pt x="2600574" y="1321784"/>
                  <a:pt x="2638567" y="1301087"/>
                  <a:pt x="2674961" y="1296538"/>
                </a:cubicBezTo>
                <a:cubicBezTo>
                  <a:pt x="2737532" y="1202681"/>
                  <a:pt x="2698430" y="1204277"/>
                  <a:pt x="2770495" y="1228299"/>
                </a:cubicBezTo>
                <a:cubicBezTo>
                  <a:pt x="2921082" y="1198181"/>
                  <a:pt x="2779011" y="1243323"/>
                  <a:pt x="2866030" y="1173708"/>
                </a:cubicBezTo>
                <a:cubicBezTo>
                  <a:pt x="2877264" y="1164721"/>
                  <a:pt x="2892783" y="1162425"/>
                  <a:pt x="2906973" y="1160060"/>
                </a:cubicBezTo>
                <a:cubicBezTo>
                  <a:pt x="2947608" y="1153287"/>
                  <a:pt x="2988860" y="1150961"/>
                  <a:pt x="3029803" y="1146412"/>
                </a:cubicBezTo>
                <a:cubicBezTo>
                  <a:pt x="3033168" y="1136316"/>
                  <a:pt x="3053109" y="1064526"/>
                  <a:pt x="3070746" y="1064526"/>
                </a:cubicBezTo>
                <a:cubicBezTo>
                  <a:pt x="3085132" y="1064526"/>
                  <a:pt x="3077960" y="1092602"/>
                  <a:pt x="3084394" y="1105469"/>
                </a:cubicBezTo>
                <a:cubicBezTo>
                  <a:pt x="3091729" y="1120140"/>
                  <a:pt x="3102591" y="1132764"/>
                  <a:pt x="3111689" y="1146412"/>
                </a:cubicBezTo>
                <a:cubicBezTo>
                  <a:pt x="3129886" y="1141863"/>
                  <a:pt x="3151633" y="1144481"/>
                  <a:pt x="3166280" y="1132764"/>
                </a:cubicBezTo>
                <a:cubicBezTo>
                  <a:pt x="3177514" y="1123777"/>
                  <a:pt x="3173494" y="1104688"/>
                  <a:pt x="3179928" y="1091821"/>
                </a:cubicBezTo>
                <a:cubicBezTo>
                  <a:pt x="3187264" y="1077150"/>
                  <a:pt x="3198125" y="1064526"/>
                  <a:pt x="3207224" y="1050878"/>
                </a:cubicBezTo>
                <a:cubicBezTo>
                  <a:pt x="3220872" y="1059976"/>
                  <a:pt x="3232083" y="1081390"/>
                  <a:pt x="3248167" y="1078173"/>
                </a:cubicBezTo>
                <a:cubicBezTo>
                  <a:pt x="3264251" y="1074956"/>
                  <a:pt x="3268801" y="1052219"/>
                  <a:pt x="3275463" y="1037230"/>
                </a:cubicBezTo>
                <a:cubicBezTo>
                  <a:pt x="3323332" y="929525"/>
                  <a:pt x="3270046" y="977152"/>
                  <a:pt x="3343701" y="928048"/>
                </a:cubicBezTo>
                <a:cubicBezTo>
                  <a:pt x="3352800" y="941696"/>
                  <a:pt x="3356326" y="976326"/>
                  <a:pt x="3370997" y="968991"/>
                </a:cubicBezTo>
                <a:cubicBezTo>
                  <a:pt x="3400339" y="954320"/>
                  <a:pt x="3425588" y="887105"/>
                  <a:pt x="3425588" y="887105"/>
                </a:cubicBezTo>
                <a:cubicBezTo>
                  <a:pt x="3464636" y="769961"/>
                  <a:pt x="3393020" y="939872"/>
                  <a:pt x="3521122" y="859809"/>
                </a:cubicBezTo>
                <a:cubicBezTo>
                  <a:pt x="3545521" y="844560"/>
                  <a:pt x="3548418" y="777923"/>
                  <a:pt x="3548418" y="777923"/>
                </a:cubicBezTo>
                <a:cubicBezTo>
                  <a:pt x="3674316" y="819889"/>
                  <a:pt x="3598124" y="823751"/>
                  <a:pt x="3657600" y="764275"/>
                </a:cubicBezTo>
                <a:cubicBezTo>
                  <a:pt x="3669198" y="752677"/>
                  <a:pt x="3684895" y="746078"/>
                  <a:pt x="3698543" y="736979"/>
                </a:cubicBezTo>
                <a:cubicBezTo>
                  <a:pt x="3707642" y="750627"/>
                  <a:pt x="3709755" y="774706"/>
                  <a:pt x="3725839" y="777923"/>
                </a:cubicBezTo>
                <a:cubicBezTo>
                  <a:pt x="3776327" y="788021"/>
                  <a:pt x="3763721" y="726393"/>
                  <a:pt x="3780430" y="709684"/>
                </a:cubicBezTo>
                <a:cubicBezTo>
                  <a:pt x="3790602" y="699512"/>
                  <a:pt x="3807725" y="700585"/>
                  <a:pt x="3821373" y="696036"/>
                </a:cubicBezTo>
                <a:cubicBezTo>
                  <a:pt x="3825922" y="664191"/>
                  <a:pt x="3828712" y="632045"/>
                  <a:pt x="3835021" y="600502"/>
                </a:cubicBezTo>
                <a:cubicBezTo>
                  <a:pt x="3837842" y="586395"/>
                  <a:pt x="3838495" y="569731"/>
                  <a:pt x="3848668" y="559558"/>
                </a:cubicBezTo>
                <a:cubicBezTo>
                  <a:pt x="3858841" y="549385"/>
                  <a:pt x="3875964" y="550460"/>
                  <a:pt x="3889612" y="545911"/>
                </a:cubicBezTo>
                <a:cubicBezTo>
                  <a:pt x="3901460" y="563684"/>
                  <a:pt x="3921893" y="612488"/>
                  <a:pt x="3957851" y="600502"/>
                </a:cubicBezTo>
                <a:cubicBezTo>
                  <a:pt x="3976161" y="594398"/>
                  <a:pt x="3985146" y="573206"/>
                  <a:pt x="3998794" y="559558"/>
                </a:cubicBezTo>
                <a:cubicBezTo>
                  <a:pt x="4003343" y="545910"/>
                  <a:pt x="4002270" y="528787"/>
                  <a:pt x="4012442" y="518615"/>
                </a:cubicBezTo>
                <a:cubicBezTo>
                  <a:pt x="4039853" y="491204"/>
                  <a:pt x="4080273" y="511689"/>
                  <a:pt x="4107976" y="518615"/>
                </a:cubicBezTo>
                <a:lnTo>
                  <a:pt x="4135271" y="436729"/>
                </a:lnTo>
                <a:cubicBezTo>
                  <a:pt x="4144262" y="409756"/>
                  <a:pt x="4152163" y="374084"/>
                  <a:pt x="4176215" y="354842"/>
                </a:cubicBezTo>
                <a:cubicBezTo>
                  <a:pt x="4187449" y="345855"/>
                  <a:pt x="4203510" y="345743"/>
                  <a:pt x="4217158" y="341194"/>
                </a:cubicBezTo>
                <a:cubicBezTo>
                  <a:pt x="4228737" y="358562"/>
                  <a:pt x="4249676" y="418500"/>
                  <a:pt x="4285397" y="368490"/>
                </a:cubicBezTo>
                <a:cubicBezTo>
                  <a:pt x="4302120" y="345077"/>
                  <a:pt x="4303594" y="313899"/>
                  <a:pt x="4312692" y="286603"/>
                </a:cubicBezTo>
                <a:lnTo>
                  <a:pt x="4326340" y="245660"/>
                </a:lnTo>
                <a:cubicBezTo>
                  <a:pt x="4339988" y="250209"/>
                  <a:pt x="4353093" y="261673"/>
                  <a:pt x="4367283" y="259308"/>
                </a:cubicBezTo>
                <a:cubicBezTo>
                  <a:pt x="4390084" y="255508"/>
                  <a:pt x="4436873" y="203366"/>
                  <a:pt x="4449170" y="191069"/>
                </a:cubicBezTo>
                <a:cubicBezTo>
                  <a:pt x="4462818" y="200167"/>
                  <a:pt x="4474029" y="221581"/>
                  <a:pt x="4490113" y="218364"/>
                </a:cubicBezTo>
                <a:cubicBezTo>
                  <a:pt x="4506197" y="215147"/>
                  <a:pt x="4507875" y="190768"/>
                  <a:pt x="4517409" y="177421"/>
                </a:cubicBezTo>
                <a:cubicBezTo>
                  <a:pt x="4530630" y="158912"/>
                  <a:pt x="4544704" y="141027"/>
                  <a:pt x="4558352" y="122830"/>
                </a:cubicBezTo>
                <a:cubicBezTo>
                  <a:pt x="4562901" y="109182"/>
                  <a:pt x="4561828" y="92059"/>
                  <a:pt x="4572000" y="81887"/>
                </a:cubicBezTo>
                <a:cubicBezTo>
                  <a:pt x="4615393" y="38494"/>
                  <a:pt x="4615921" y="104219"/>
                  <a:pt x="4653886" y="40944"/>
                </a:cubicBezTo>
                <a:cubicBezTo>
                  <a:pt x="4660908" y="29241"/>
                  <a:pt x="4653886" y="13648"/>
                  <a:pt x="465388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ogen 31"/>
          <p:cNvSpPr/>
          <p:nvPr/>
        </p:nvSpPr>
        <p:spPr>
          <a:xfrm rot="-120000" flipV="1">
            <a:off x="-4428665" y="-2331640"/>
            <a:ext cx="12961105" cy="6441924"/>
          </a:xfrm>
          <a:prstGeom prst="arc">
            <a:avLst>
              <a:gd name="adj1" fmla="val 16368624"/>
              <a:gd name="adj2" fmla="val 20617328"/>
            </a:avLst>
          </a:prstGeom>
          <a:noFill/>
          <a:ln w="25400" cap="flat" cmpd="sng" algn="ctr">
            <a:solidFill>
              <a:srgbClr val="89A4A7"/>
            </a:solidFill>
            <a:prstDash val="solid"/>
            <a:miter lim="800000"/>
          </a:ln>
          <a:effectLst/>
        </p:spPr>
        <p:txBody>
          <a:bodyPr rtlCol="0" anchor="ctr"/>
          <a:lstStyle/>
          <a:p>
            <a:pPr algn="ctr" fontAlgn="auto">
              <a:spcBef>
                <a:spcPts val="0"/>
              </a:spcBef>
              <a:spcAft>
                <a:spcPts val="0"/>
              </a:spcAft>
              <a:defRPr/>
            </a:pPr>
            <a:endParaRPr lang="en-US" kern="0" dirty="0" smtClean="0">
              <a:solidFill>
                <a:prstClr val="black"/>
              </a:solidFill>
              <a:latin typeface="Calibri" panose="020F0502020204030204"/>
              <a:cs typeface="+mn-cs"/>
            </a:endParaRPr>
          </a:p>
        </p:txBody>
      </p:sp>
      <p:pic>
        <p:nvPicPr>
          <p:cNvPr id="5" name="Grafik 4"/>
          <p:cNvPicPr>
            <a:picLocks noChangeAspect="1"/>
          </p:cNvPicPr>
          <p:nvPr/>
        </p:nvPicPr>
        <p:blipFill>
          <a:blip r:embed="rId5">
            <a:clrChange>
              <a:clrFrom>
                <a:srgbClr val="FFFFFF"/>
              </a:clrFrom>
              <a:clrTo>
                <a:srgbClr val="FFFFFF">
                  <a:alpha val="0"/>
                </a:srgbClr>
              </a:clrTo>
            </a:clrChange>
          </a:blip>
          <a:stretch>
            <a:fillRect/>
          </a:stretch>
        </p:blipFill>
        <p:spPr>
          <a:xfrm>
            <a:off x="3166827" y="2231504"/>
            <a:ext cx="4602480" cy="2133600"/>
          </a:xfrm>
          <a:prstGeom prst="rect">
            <a:avLst/>
          </a:prstGeom>
        </p:spPr>
      </p:pic>
      <p:sp>
        <p:nvSpPr>
          <p:cNvPr id="31" name="Freihandform 30"/>
          <p:cNvSpPr/>
          <p:nvPr/>
        </p:nvSpPr>
        <p:spPr>
          <a:xfrm rot="21443244">
            <a:off x="3138068" y="2598636"/>
            <a:ext cx="4671859" cy="1635891"/>
          </a:xfrm>
          <a:custGeom>
            <a:avLst/>
            <a:gdLst>
              <a:gd name="connsiteX0" fmla="*/ 0 w 4657006"/>
              <a:gd name="connsiteY0" fmla="*/ 1828800 h 1924335"/>
              <a:gd name="connsiteX1" fmla="*/ 109182 w 4657006"/>
              <a:gd name="connsiteY1" fmla="*/ 1883391 h 1924335"/>
              <a:gd name="connsiteX2" fmla="*/ 136477 w 4657006"/>
              <a:gd name="connsiteY2" fmla="*/ 1924335 h 1924335"/>
              <a:gd name="connsiteX3" fmla="*/ 204716 w 4657006"/>
              <a:gd name="connsiteY3" fmla="*/ 1842448 h 1924335"/>
              <a:gd name="connsiteX4" fmla="*/ 218364 w 4657006"/>
              <a:gd name="connsiteY4" fmla="*/ 1801505 h 1924335"/>
              <a:gd name="connsiteX5" fmla="*/ 286603 w 4657006"/>
              <a:gd name="connsiteY5" fmla="*/ 1815153 h 1924335"/>
              <a:gd name="connsiteX6" fmla="*/ 300251 w 4657006"/>
              <a:gd name="connsiteY6" fmla="*/ 1869744 h 1924335"/>
              <a:gd name="connsiteX7" fmla="*/ 341194 w 4657006"/>
              <a:gd name="connsiteY7" fmla="*/ 1842448 h 1924335"/>
              <a:gd name="connsiteX8" fmla="*/ 382137 w 4657006"/>
              <a:gd name="connsiteY8" fmla="*/ 1828800 h 1924335"/>
              <a:gd name="connsiteX9" fmla="*/ 395785 w 4657006"/>
              <a:gd name="connsiteY9" fmla="*/ 1760561 h 1924335"/>
              <a:gd name="connsiteX10" fmla="*/ 477671 w 4657006"/>
              <a:gd name="connsiteY10" fmla="*/ 1787857 h 1924335"/>
              <a:gd name="connsiteX11" fmla="*/ 518615 w 4657006"/>
              <a:gd name="connsiteY11" fmla="*/ 1801505 h 1924335"/>
              <a:gd name="connsiteX12" fmla="*/ 586854 w 4657006"/>
              <a:gd name="connsiteY12" fmla="*/ 1787857 h 1924335"/>
              <a:gd name="connsiteX13" fmla="*/ 600501 w 4657006"/>
              <a:gd name="connsiteY13" fmla="*/ 1746914 h 1924335"/>
              <a:gd name="connsiteX14" fmla="*/ 641445 w 4657006"/>
              <a:gd name="connsiteY14" fmla="*/ 1719618 h 1924335"/>
              <a:gd name="connsiteX15" fmla="*/ 696036 w 4657006"/>
              <a:gd name="connsiteY15" fmla="*/ 1746914 h 1924335"/>
              <a:gd name="connsiteX16" fmla="*/ 764274 w 4657006"/>
              <a:gd name="connsiteY16" fmla="*/ 1801505 h 1924335"/>
              <a:gd name="connsiteX17" fmla="*/ 777922 w 4657006"/>
              <a:gd name="connsiteY17" fmla="*/ 1746914 h 1924335"/>
              <a:gd name="connsiteX18" fmla="*/ 818866 w 4657006"/>
              <a:gd name="connsiteY18" fmla="*/ 1665027 h 1924335"/>
              <a:gd name="connsiteX19" fmla="*/ 859809 w 4657006"/>
              <a:gd name="connsiteY19" fmla="*/ 1637732 h 1924335"/>
              <a:gd name="connsiteX20" fmla="*/ 900752 w 4657006"/>
              <a:gd name="connsiteY20" fmla="*/ 1678675 h 1924335"/>
              <a:gd name="connsiteX21" fmla="*/ 941695 w 4657006"/>
              <a:gd name="connsiteY21" fmla="*/ 1692323 h 1924335"/>
              <a:gd name="connsiteX22" fmla="*/ 1064525 w 4657006"/>
              <a:gd name="connsiteY22" fmla="*/ 1637732 h 1924335"/>
              <a:gd name="connsiteX23" fmla="*/ 1091821 w 4657006"/>
              <a:gd name="connsiteY23" fmla="*/ 1719618 h 1924335"/>
              <a:gd name="connsiteX24" fmla="*/ 1132764 w 4657006"/>
              <a:gd name="connsiteY24" fmla="*/ 1733266 h 1924335"/>
              <a:gd name="connsiteX25" fmla="*/ 1201003 w 4657006"/>
              <a:gd name="connsiteY25" fmla="*/ 1637732 h 1924335"/>
              <a:gd name="connsiteX26" fmla="*/ 1241946 w 4657006"/>
              <a:gd name="connsiteY26" fmla="*/ 1637732 h 1924335"/>
              <a:gd name="connsiteX27" fmla="*/ 1296537 w 4657006"/>
              <a:gd name="connsiteY27" fmla="*/ 1665027 h 1924335"/>
              <a:gd name="connsiteX28" fmla="*/ 1337480 w 4657006"/>
              <a:gd name="connsiteY28" fmla="*/ 1624084 h 1924335"/>
              <a:gd name="connsiteX29" fmla="*/ 1378424 w 4657006"/>
              <a:gd name="connsiteY29" fmla="*/ 1637732 h 1924335"/>
              <a:gd name="connsiteX30" fmla="*/ 1405719 w 4657006"/>
              <a:gd name="connsiteY30" fmla="*/ 1596788 h 1924335"/>
              <a:gd name="connsiteX31" fmla="*/ 1446663 w 4657006"/>
              <a:gd name="connsiteY31" fmla="*/ 1555845 h 1924335"/>
              <a:gd name="connsiteX32" fmla="*/ 1460310 w 4657006"/>
              <a:gd name="connsiteY32" fmla="*/ 1596788 h 1924335"/>
              <a:gd name="connsiteX33" fmla="*/ 1542197 w 4657006"/>
              <a:gd name="connsiteY33" fmla="*/ 1596788 h 1924335"/>
              <a:gd name="connsiteX34" fmla="*/ 1596788 w 4657006"/>
              <a:gd name="connsiteY34" fmla="*/ 1583141 h 1924335"/>
              <a:gd name="connsiteX35" fmla="*/ 1637731 w 4657006"/>
              <a:gd name="connsiteY35" fmla="*/ 1596788 h 1924335"/>
              <a:gd name="connsiteX36" fmla="*/ 1678674 w 4657006"/>
              <a:gd name="connsiteY36" fmla="*/ 1501254 h 1924335"/>
              <a:gd name="connsiteX37" fmla="*/ 1719618 w 4657006"/>
              <a:gd name="connsiteY37" fmla="*/ 1405720 h 1924335"/>
              <a:gd name="connsiteX38" fmla="*/ 1733266 w 4657006"/>
              <a:gd name="connsiteY38" fmla="*/ 1446663 h 1924335"/>
              <a:gd name="connsiteX39" fmla="*/ 1774209 w 4657006"/>
              <a:gd name="connsiteY39" fmla="*/ 1473958 h 1924335"/>
              <a:gd name="connsiteX40" fmla="*/ 1787857 w 4657006"/>
              <a:gd name="connsiteY40" fmla="*/ 1542197 h 1924335"/>
              <a:gd name="connsiteX41" fmla="*/ 1842448 w 4657006"/>
              <a:gd name="connsiteY41" fmla="*/ 1460311 h 1924335"/>
              <a:gd name="connsiteX42" fmla="*/ 1924334 w 4657006"/>
              <a:gd name="connsiteY42" fmla="*/ 1433015 h 1924335"/>
              <a:gd name="connsiteX43" fmla="*/ 2033516 w 4657006"/>
              <a:gd name="connsiteY43" fmla="*/ 1433015 h 1924335"/>
              <a:gd name="connsiteX44" fmla="*/ 2060812 w 4657006"/>
              <a:gd name="connsiteY44" fmla="*/ 1378424 h 1924335"/>
              <a:gd name="connsiteX45" fmla="*/ 2101755 w 4657006"/>
              <a:gd name="connsiteY45" fmla="*/ 1351129 h 1924335"/>
              <a:gd name="connsiteX46" fmla="*/ 2129051 w 4657006"/>
              <a:gd name="connsiteY46" fmla="*/ 1296538 h 1924335"/>
              <a:gd name="connsiteX47" fmla="*/ 2156346 w 4657006"/>
              <a:gd name="connsiteY47" fmla="*/ 1378424 h 1924335"/>
              <a:gd name="connsiteX48" fmla="*/ 2265528 w 4657006"/>
              <a:gd name="connsiteY48" fmla="*/ 1282890 h 1924335"/>
              <a:gd name="connsiteX49" fmla="*/ 2292824 w 4657006"/>
              <a:gd name="connsiteY49" fmla="*/ 1323833 h 1924335"/>
              <a:gd name="connsiteX50" fmla="*/ 2361063 w 4657006"/>
              <a:gd name="connsiteY50" fmla="*/ 1337481 h 1924335"/>
              <a:gd name="connsiteX51" fmla="*/ 2388358 w 4657006"/>
              <a:gd name="connsiteY51" fmla="*/ 1419367 h 1924335"/>
              <a:gd name="connsiteX52" fmla="*/ 2470245 w 4657006"/>
              <a:gd name="connsiteY52" fmla="*/ 1392072 h 1924335"/>
              <a:gd name="connsiteX53" fmla="*/ 2538483 w 4657006"/>
              <a:gd name="connsiteY53" fmla="*/ 1296538 h 1924335"/>
              <a:gd name="connsiteX54" fmla="*/ 2565779 w 4657006"/>
              <a:gd name="connsiteY54" fmla="*/ 1310185 h 1924335"/>
              <a:gd name="connsiteX55" fmla="*/ 2674961 w 4657006"/>
              <a:gd name="connsiteY55" fmla="*/ 1296538 h 1924335"/>
              <a:gd name="connsiteX56" fmla="*/ 2770495 w 4657006"/>
              <a:gd name="connsiteY56" fmla="*/ 1228299 h 1924335"/>
              <a:gd name="connsiteX57" fmla="*/ 2866030 w 4657006"/>
              <a:gd name="connsiteY57" fmla="*/ 1173708 h 1924335"/>
              <a:gd name="connsiteX58" fmla="*/ 2906973 w 4657006"/>
              <a:gd name="connsiteY58" fmla="*/ 1160060 h 1924335"/>
              <a:gd name="connsiteX59" fmla="*/ 3029803 w 4657006"/>
              <a:gd name="connsiteY59" fmla="*/ 1146412 h 1924335"/>
              <a:gd name="connsiteX60" fmla="*/ 3070746 w 4657006"/>
              <a:gd name="connsiteY60" fmla="*/ 1064526 h 1924335"/>
              <a:gd name="connsiteX61" fmla="*/ 3084394 w 4657006"/>
              <a:gd name="connsiteY61" fmla="*/ 1105469 h 1924335"/>
              <a:gd name="connsiteX62" fmla="*/ 3111689 w 4657006"/>
              <a:gd name="connsiteY62" fmla="*/ 1146412 h 1924335"/>
              <a:gd name="connsiteX63" fmla="*/ 3166280 w 4657006"/>
              <a:gd name="connsiteY63" fmla="*/ 1132764 h 1924335"/>
              <a:gd name="connsiteX64" fmla="*/ 3179928 w 4657006"/>
              <a:gd name="connsiteY64" fmla="*/ 1091821 h 1924335"/>
              <a:gd name="connsiteX65" fmla="*/ 3207224 w 4657006"/>
              <a:gd name="connsiteY65" fmla="*/ 1050878 h 1924335"/>
              <a:gd name="connsiteX66" fmla="*/ 3248167 w 4657006"/>
              <a:gd name="connsiteY66" fmla="*/ 1078173 h 1924335"/>
              <a:gd name="connsiteX67" fmla="*/ 3275463 w 4657006"/>
              <a:gd name="connsiteY67" fmla="*/ 1037230 h 1924335"/>
              <a:gd name="connsiteX68" fmla="*/ 3343701 w 4657006"/>
              <a:gd name="connsiteY68" fmla="*/ 928048 h 1924335"/>
              <a:gd name="connsiteX69" fmla="*/ 3370997 w 4657006"/>
              <a:gd name="connsiteY69" fmla="*/ 968991 h 1924335"/>
              <a:gd name="connsiteX70" fmla="*/ 3425588 w 4657006"/>
              <a:gd name="connsiteY70" fmla="*/ 887105 h 1924335"/>
              <a:gd name="connsiteX71" fmla="*/ 3521122 w 4657006"/>
              <a:gd name="connsiteY71" fmla="*/ 859809 h 1924335"/>
              <a:gd name="connsiteX72" fmla="*/ 3548418 w 4657006"/>
              <a:gd name="connsiteY72" fmla="*/ 777923 h 1924335"/>
              <a:gd name="connsiteX73" fmla="*/ 3657600 w 4657006"/>
              <a:gd name="connsiteY73" fmla="*/ 764275 h 1924335"/>
              <a:gd name="connsiteX74" fmla="*/ 3698543 w 4657006"/>
              <a:gd name="connsiteY74" fmla="*/ 736979 h 1924335"/>
              <a:gd name="connsiteX75" fmla="*/ 3725839 w 4657006"/>
              <a:gd name="connsiteY75" fmla="*/ 777923 h 1924335"/>
              <a:gd name="connsiteX76" fmla="*/ 3780430 w 4657006"/>
              <a:gd name="connsiteY76" fmla="*/ 709684 h 1924335"/>
              <a:gd name="connsiteX77" fmla="*/ 3821373 w 4657006"/>
              <a:gd name="connsiteY77" fmla="*/ 696036 h 1924335"/>
              <a:gd name="connsiteX78" fmla="*/ 3835021 w 4657006"/>
              <a:gd name="connsiteY78" fmla="*/ 600502 h 1924335"/>
              <a:gd name="connsiteX79" fmla="*/ 3848668 w 4657006"/>
              <a:gd name="connsiteY79" fmla="*/ 559558 h 1924335"/>
              <a:gd name="connsiteX80" fmla="*/ 3889612 w 4657006"/>
              <a:gd name="connsiteY80" fmla="*/ 545911 h 1924335"/>
              <a:gd name="connsiteX81" fmla="*/ 3957851 w 4657006"/>
              <a:gd name="connsiteY81" fmla="*/ 600502 h 1924335"/>
              <a:gd name="connsiteX82" fmla="*/ 3998794 w 4657006"/>
              <a:gd name="connsiteY82" fmla="*/ 559558 h 1924335"/>
              <a:gd name="connsiteX83" fmla="*/ 4012442 w 4657006"/>
              <a:gd name="connsiteY83" fmla="*/ 518615 h 1924335"/>
              <a:gd name="connsiteX84" fmla="*/ 4107976 w 4657006"/>
              <a:gd name="connsiteY84" fmla="*/ 518615 h 1924335"/>
              <a:gd name="connsiteX85" fmla="*/ 4135271 w 4657006"/>
              <a:gd name="connsiteY85" fmla="*/ 436729 h 1924335"/>
              <a:gd name="connsiteX86" fmla="*/ 4176215 w 4657006"/>
              <a:gd name="connsiteY86" fmla="*/ 354842 h 1924335"/>
              <a:gd name="connsiteX87" fmla="*/ 4217158 w 4657006"/>
              <a:gd name="connsiteY87" fmla="*/ 341194 h 1924335"/>
              <a:gd name="connsiteX88" fmla="*/ 4285397 w 4657006"/>
              <a:gd name="connsiteY88" fmla="*/ 368490 h 1924335"/>
              <a:gd name="connsiteX89" fmla="*/ 4312692 w 4657006"/>
              <a:gd name="connsiteY89" fmla="*/ 286603 h 1924335"/>
              <a:gd name="connsiteX90" fmla="*/ 4326340 w 4657006"/>
              <a:gd name="connsiteY90" fmla="*/ 245660 h 1924335"/>
              <a:gd name="connsiteX91" fmla="*/ 4367283 w 4657006"/>
              <a:gd name="connsiteY91" fmla="*/ 259308 h 1924335"/>
              <a:gd name="connsiteX92" fmla="*/ 4449170 w 4657006"/>
              <a:gd name="connsiteY92" fmla="*/ 191069 h 1924335"/>
              <a:gd name="connsiteX93" fmla="*/ 4490113 w 4657006"/>
              <a:gd name="connsiteY93" fmla="*/ 218364 h 1924335"/>
              <a:gd name="connsiteX94" fmla="*/ 4517409 w 4657006"/>
              <a:gd name="connsiteY94" fmla="*/ 177421 h 1924335"/>
              <a:gd name="connsiteX95" fmla="*/ 4558352 w 4657006"/>
              <a:gd name="connsiteY95" fmla="*/ 122830 h 1924335"/>
              <a:gd name="connsiteX96" fmla="*/ 4572000 w 4657006"/>
              <a:gd name="connsiteY96" fmla="*/ 81887 h 1924335"/>
              <a:gd name="connsiteX97" fmla="*/ 4653886 w 4657006"/>
              <a:gd name="connsiteY97" fmla="*/ 40944 h 1924335"/>
              <a:gd name="connsiteX98" fmla="*/ 4653886 w 4657006"/>
              <a:gd name="connsiteY98" fmla="*/ 0 h 192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4657006" h="1924335">
                <a:moveTo>
                  <a:pt x="0" y="1828800"/>
                </a:moveTo>
                <a:cubicBezTo>
                  <a:pt x="32578" y="1841831"/>
                  <a:pt x="81927" y="1856136"/>
                  <a:pt x="109182" y="1883391"/>
                </a:cubicBezTo>
                <a:cubicBezTo>
                  <a:pt x="120780" y="1894990"/>
                  <a:pt x="127379" y="1910687"/>
                  <a:pt x="136477" y="1924335"/>
                </a:cubicBezTo>
                <a:cubicBezTo>
                  <a:pt x="166661" y="1894151"/>
                  <a:pt x="185715" y="1880451"/>
                  <a:pt x="204716" y="1842448"/>
                </a:cubicBezTo>
                <a:cubicBezTo>
                  <a:pt x="211150" y="1829581"/>
                  <a:pt x="213815" y="1815153"/>
                  <a:pt x="218364" y="1801505"/>
                </a:cubicBezTo>
                <a:cubicBezTo>
                  <a:pt x="241110" y="1806054"/>
                  <a:pt x="268783" y="1800303"/>
                  <a:pt x="286603" y="1815153"/>
                </a:cubicBezTo>
                <a:cubicBezTo>
                  <a:pt x="301013" y="1827161"/>
                  <a:pt x="283474" y="1861356"/>
                  <a:pt x="300251" y="1869744"/>
                </a:cubicBezTo>
                <a:cubicBezTo>
                  <a:pt x="314922" y="1877079"/>
                  <a:pt x="326523" y="1849784"/>
                  <a:pt x="341194" y="1842448"/>
                </a:cubicBezTo>
                <a:cubicBezTo>
                  <a:pt x="354061" y="1836014"/>
                  <a:pt x="368489" y="1833349"/>
                  <a:pt x="382137" y="1828800"/>
                </a:cubicBezTo>
                <a:cubicBezTo>
                  <a:pt x="386686" y="1806054"/>
                  <a:pt x="374464" y="1769699"/>
                  <a:pt x="395785" y="1760561"/>
                </a:cubicBezTo>
                <a:cubicBezTo>
                  <a:pt x="422231" y="1749227"/>
                  <a:pt x="450376" y="1778758"/>
                  <a:pt x="477671" y="1787857"/>
                </a:cubicBezTo>
                <a:lnTo>
                  <a:pt x="518615" y="1801505"/>
                </a:lnTo>
                <a:cubicBezTo>
                  <a:pt x="541361" y="1796956"/>
                  <a:pt x="567553" y="1800724"/>
                  <a:pt x="586854" y="1787857"/>
                </a:cubicBezTo>
                <a:cubicBezTo>
                  <a:pt x="598824" y="1779877"/>
                  <a:pt x="591514" y="1758147"/>
                  <a:pt x="600501" y="1746914"/>
                </a:cubicBezTo>
                <a:cubicBezTo>
                  <a:pt x="610748" y="1734106"/>
                  <a:pt x="627797" y="1728717"/>
                  <a:pt x="641445" y="1719618"/>
                </a:cubicBezTo>
                <a:cubicBezTo>
                  <a:pt x="659642" y="1728717"/>
                  <a:pt x="680407" y="1733889"/>
                  <a:pt x="696036" y="1746914"/>
                </a:cubicBezTo>
                <a:cubicBezTo>
                  <a:pt x="778345" y="1815505"/>
                  <a:pt x="666519" y="1768919"/>
                  <a:pt x="764274" y="1801505"/>
                </a:cubicBezTo>
                <a:cubicBezTo>
                  <a:pt x="768823" y="1783308"/>
                  <a:pt x="772769" y="1764949"/>
                  <a:pt x="777922" y="1746914"/>
                </a:cubicBezTo>
                <a:cubicBezTo>
                  <a:pt x="786802" y="1715833"/>
                  <a:pt x="794939" y="1688953"/>
                  <a:pt x="818866" y="1665027"/>
                </a:cubicBezTo>
                <a:cubicBezTo>
                  <a:pt x="830464" y="1653429"/>
                  <a:pt x="846161" y="1646830"/>
                  <a:pt x="859809" y="1637732"/>
                </a:cubicBezTo>
                <a:cubicBezTo>
                  <a:pt x="873457" y="1651380"/>
                  <a:pt x="884693" y="1667969"/>
                  <a:pt x="900752" y="1678675"/>
                </a:cubicBezTo>
                <a:cubicBezTo>
                  <a:pt x="912722" y="1686655"/>
                  <a:pt x="927397" y="1693912"/>
                  <a:pt x="941695" y="1692323"/>
                </a:cubicBezTo>
                <a:cubicBezTo>
                  <a:pt x="1000162" y="1685827"/>
                  <a:pt x="1021864" y="1666173"/>
                  <a:pt x="1064525" y="1637732"/>
                </a:cubicBezTo>
                <a:cubicBezTo>
                  <a:pt x="1073624" y="1665027"/>
                  <a:pt x="1075098" y="1696205"/>
                  <a:pt x="1091821" y="1719618"/>
                </a:cubicBezTo>
                <a:cubicBezTo>
                  <a:pt x="1100183" y="1731324"/>
                  <a:pt x="1119897" y="1739700"/>
                  <a:pt x="1132764" y="1733266"/>
                </a:cubicBezTo>
                <a:cubicBezTo>
                  <a:pt x="1141226" y="1729035"/>
                  <a:pt x="1191609" y="1651823"/>
                  <a:pt x="1201003" y="1637732"/>
                </a:cubicBezTo>
                <a:cubicBezTo>
                  <a:pt x="1225219" y="1565084"/>
                  <a:pt x="1200536" y="1603223"/>
                  <a:pt x="1241946" y="1637732"/>
                </a:cubicBezTo>
                <a:cubicBezTo>
                  <a:pt x="1257575" y="1650756"/>
                  <a:pt x="1278340" y="1655929"/>
                  <a:pt x="1296537" y="1665027"/>
                </a:cubicBezTo>
                <a:cubicBezTo>
                  <a:pt x="1310185" y="1651379"/>
                  <a:pt x="1319170" y="1630187"/>
                  <a:pt x="1337480" y="1624084"/>
                </a:cubicBezTo>
                <a:cubicBezTo>
                  <a:pt x="1351128" y="1619535"/>
                  <a:pt x="1365067" y="1643075"/>
                  <a:pt x="1378424" y="1637732"/>
                </a:cubicBezTo>
                <a:cubicBezTo>
                  <a:pt x="1393653" y="1631640"/>
                  <a:pt x="1395218" y="1609389"/>
                  <a:pt x="1405719" y="1596788"/>
                </a:cubicBezTo>
                <a:cubicBezTo>
                  <a:pt x="1418075" y="1581961"/>
                  <a:pt x="1433015" y="1569493"/>
                  <a:pt x="1446663" y="1555845"/>
                </a:cubicBezTo>
                <a:cubicBezTo>
                  <a:pt x="1451212" y="1569493"/>
                  <a:pt x="1450138" y="1586616"/>
                  <a:pt x="1460310" y="1596788"/>
                </a:cubicBezTo>
                <a:cubicBezTo>
                  <a:pt x="1487606" y="1624084"/>
                  <a:pt x="1514901" y="1605887"/>
                  <a:pt x="1542197" y="1596788"/>
                </a:cubicBezTo>
                <a:cubicBezTo>
                  <a:pt x="1588791" y="1503599"/>
                  <a:pt x="1548562" y="1544560"/>
                  <a:pt x="1596788" y="1583141"/>
                </a:cubicBezTo>
                <a:cubicBezTo>
                  <a:pt x="1608021" y="1592128"/>
                  <a:pt x="1624083" y="1592239"/>
                  <a:pt x="1637731" y="1596788"/>
                </a:cubicBezTo>
                <a:cubicBezTo>
                  <a:pt x="1676914" y="1440060"/>
                  <a:pt x="1622124" y="1633204"/>
                  <a:pt x="1678674" y="1501254"/>
                </a:cubicBezTo>
                <a:cubicBezTo>
                  <a:pt x="1731549" y="1377878"/>
                  <a:pt x="1651093" y="1508505"/>
                  <a:pt x="1719618" y="1405720"/>
                </a:cubicBezTo>
                <a:cubicBezTo>
                  <a:pt x="1724167" y="1419368"/>
                  <a:pt x="1724279" y="1435430"/>
                  <a:pt x="1733266" y="1446663"/>
                </a:cubicBezTo>
                <a:cubicBezTo>
                  <a:pt x="1743513" y="1459471"/>
                  <a:pt x="1766071" y="1459717"/>
                  <a:pt x="1774209" y="1473958"/>
                </a:cubicBezTo>
                <a:cubicBezTo>
                  <a:pt x="1785718" y="1494098"/>
                  <a:pt x="1783308" y="1519451"/>
                  <a:pt x="1787857" y="1542197"/>
                </a:cubicBezTo>
                <a:cubicBezTo>
                  <a:pt x="1800681" y="1503723"/>
                  <a:pt x="1800624" y="1483546"/>
                  <a:pt x="1842448" y="1460311"/>
                </a:cubicBezTo>
                <a:cubicBezTo>
                  <a:pt x="1867599" y="1446338"/>
                  <a:pt x="1924334" y="1433015"/>
                  <a:pt x="1924334" y="1433015"/>
                </a:cubicBezTo>
                <a:cubicBezTo>
                  <a:pt x="1962214" y="1445642"/>
                  <a:pt x="1991594" y="1462959"/>
                  <a:pt x="2033516" y="1433015"/>
                </a:cubicBezTo>
                <a:cubicBezTo>
                  <a:pt x="2050071" y="1421190"/>
                  <a:pt x="2047787" y="1394053"/>
                  <a:pt x="2060812" y="1378424"/>
                </a:cubicBezTo>
                <a:cubicBezTo>
                  <a:pt x="2071313" y="1365823"/>
                  <a:pt x="2088107" y="1360227"/>
                  <a:pt x="2101755" y="1351129"/>
                </a:cubicBezTo>
                <a:cubicBezTo>
                  <a:pt x="2110854" y="1332932"/>
                  <a:pt x="2110854" y="1287440"/>
                  <a:pt x="2129051" y="1296538"/>
                </a:cubicBezTo>
                <a:cubicBezTo>
                  <a:pt x="2154785" y="1309405"/>
                  <a:pt x="2156346" y="1378424"/>
                  <a:pt x="2156346" y="1378424"/>
                </a:cubicBezTo>
                <a:cubicBezTo>
                  <a:pt x="2251881" y="1314735"/>
                  <a:pt x="2220036" y="1351129"/>
                  <a:pt x="2265528" y="1282890"/>
                </a:cubicBezTo>
                <a:cubicBezTo>
                  <a:pt x="2274627" y="1296538"/>
                  <a:pt x="2278583" y="1315695"/>
                  <a:pt x="2292824" y="1323833"/>
                </a:cubicBezTo>
                <a:cubicBezTo>
                  <a:pt x="2312965" y="1335342"/>
                  <a:pt x="2344660" y="1321078"/>
                  <a:pt x="2361063" y="1337481"/>
                </a:cubicBezTo>
                <a:cubicBezTo>
                  <a:pt x="2381408" y="1357826"/>
                  <a:pt x="2388358" y="1419367"/>
                  <a:pt x="2388358" y="1419367"/>
                </a:cubicBezTo>
                <a:cubicBezTo>
                  <a:pt x="2415654" y="1410269"/>
                  <a:pt x="2461147" y="1419368"/>
                  <a:pt x="2470245" y="1392072"/>
                </a:cubicBezTo>
                <a:cubicBezTo>
                  <a:pt x="2502089" y="1296537"/>
                  <a:pt x="2470244" y="1319283"/>
                  <a:pt x="2538483" y="1296538"/>
                </a:cubicBezTo>
                <a:cubicBezTo>
                  <a:pt x="2572520" y="1194426"/>
                  <a:pt x="2529791" y="1298189"/>
                  <a:pt x="2565779" y="1310185"/>
                </a:cubicBezTo>
                <a:cubicBezTo>
                  <a:pt x="2600574" y="1321784"/>
                  <a:pt x="2638567" y="1301087"/>
                  <a:pt x="2674961" y="1296538"/>
                </a:cubicBezTo>
                <a:cubicBezTo>
                  <a:pt x="2737532" y="1202681"/>
                  <a:pt x="2698430" y="1204277"/>
                  <a:pt x="2770495" y="1228299"/>
                </a:cubicBezTo>
                <a:cubicBezTo>
                  <a:pt x="2921082" y="1198181"/>
                  <a:pt x="2779011" y="1243323"/>
                  <a:pt x="2866030" y="1173708"/>
                </a:cubicBezTo>
                <a:cubicBezTo>
                  <a:pt x="2877264" y="1164721"/>
                  <a:pt x="2892783" y="1162425"/>
                  <a:pt x="2906973" y="1160060"/>
                </a:cubicBezTo>
                <a:cubicBezTo>
                  <a:pt x="2947608" y="1153287"/>
                  <a:pt x="2988860" y="1150961"/>
                  <a:pt x="3029803" y="1146412"/>
                </a:cubicBezTo>
                <a:cubicBezTo>
                  <a:pt x="3033168" y="1136316"/>
                  <a:pt x="3053109" y="1064526"/>
                  <a:pt x="3070746" y="1064526"/>
                </a:cubicBezTo>
                <a:cubicBezTo>
                  <a:pt x="3085132" y="1064526"/>
                  <a:pt x="3077960" y="1092602"/>
                  <a:pt x="3084394" y="1105469"/>
                </a:cubicBezTo>
                <a:cubicBezTo>
                  <a:pt x="3091729" y="1120140"/>
                  <a:pt x="3102591" y="1132764"/>
                  <a:pt x="3111689" y="1146412"/>
                </a:cubicBezTo>
                <a:cubicBezTo>
                  <a:pt x="3129886" y="1141863"/>
                  <a:pt x="3151633" y="1144481"/>
                  <a:pt x="3166280" y="1132764"/>
                </a:cubicBezTo>
                <a:cubicBezTo>
                  <a:pt x="3177514" y="1123777"/>
                  <a:pt x="3173494" y="1104688"/>
                  <a:pt x="3179928" y="1091821"/>
                </a:cubicBezTo>
                <a:cubicBezTo>
                  <a:pt x="3187264" y="1077150"/>
                  <a:pt x="3198125" y="1064526"/>
                  <a:pt x="3207224" y="1050878"/>
                </a:cubicBezTo>
                <a:cubicBezTo>
                  <a:pt x="3220872" y="1059976"/>
                  <a:pt x="3232083" y="1081390"/>
                  <a:pt x="3248167" y="1078173"/>
                </a:cubicBezTo>
                <a:cubicBezTo>
                  <a:pt x="3264251" y="1074956"/>
                  <a:pt x="3268801" y="1052219"/>
                  <a:pt x="3275463" y="1037230"/>
                </a:cubicBezTo>
                <a:cubicBezTo>
                  <a:pt x="3323332" y="929525"/>
                  <a:pt x="3270046" y="977152"/>
                  <a:pt x="3343701" y="928048"/>
                </a:cubicBezTo>
                <a:cubicBezTo>
                  <a:pt x="3352800" y="941696"/>
                  <a:pt x="3356326" y="976326"/>
                  <a:pt x="3370997" y="968991"/>
                </a:cubicBezTo>
                <a:cubicBezTo>
                  <a:pt x="3400339" y="954320"/>
                  <a:pt x="3425588" y="887105"/>
                  <a:pt x="3425588" y="887105"/>
                </a:cubicBezTo>
                <a:cubicBezTo>
                  <a:pt x="3464636" y="769961"/>
                  <a:pt x="3393020" y="939872"/>
                  <a:pt x="3521122" y="859809"/>
                </a:cubicBezTo>
                <a:cubicBezTo>
                  <a:pt x="3545521" y="844560"/>
                  <a:pt x="3548418" y="777923"/>
                  <a:pt x="3548418" y="777923"/>
                </a:cubicBezTo>
                <a:cubicBezTo>
                  <a:pt x="3674316" y="819889"/>
                  <a:pt x="3598124" y="823751"/>
                  <a:pt x="3657600" y="764275"/>
                </a:cubicBezTo>
                <a:cubicBezTo>
                  <a:pt x="3669198" y="752677"/>
                  <a:pt x="3684895" y="746078"/>
                  <a:pt x="3698543" y="736979"/>
                </a:cubicBezTo>
                <a:cubicBezTo>
                  <a:pt x="3707642" y="750627"/>
                  <a:pt x="3709755" y="774706"/>
                  <a:pt x="3725839" y="777923"/>
                </a:cubicBezTo>
                <a:cubicBezTo>
                  <a:pt x="3776327" y="788021"/>
                  <a:pt x="3763721" y="726393"/>
                  <a:pt x="3780430" y="709684"/>
                </a:cubicBezTo>
                <a:cubicBezTo>
                  <a:pt x="3790602" y="699512"/>
                  <a:pt x="3807725" y="700585"/>
                  <a:pt x="3821373" y="696036"/>
                </a:cubicBezTo>
                <a:cubicBezTo>
                  <a:pt x="3825922" y="664191"/>
                  <a:pt x="3828712" y="632045"/>
                  <a:pt x="3835021" y="600502"/>
                </a:cubicBezTo>
                <a:cubicBezTo>
                  <a:pt x="3837842" y="586395"/>
                  <a:pt x="3838495" y="569731"/>
                  <a:pt x="3848668" y="559558"/>
                </a:cubicBezTo>
                <a:cubicBezTo>
                  <a:pt x="3858841" y="549385"/>
                  <a:pt x="3875964" y="550460"/>
                  <a:pt x="3889612" y="545911"/>
                </a:cubicBezTo>
                <a:cubicBezTo>
                  <a:pt x="3901460" y="563684"/>
                  <a:pt x="3921893" y="612488"/>
                  <a:pt x="3957851" y="600502"/>
                </a:cubicBezTo>
                <a:cubicBezTo>
                  <a:pt x="3976161" y="594398"/>
                  <a:pt x="3985146" y="573206"/>
                  <a:pt x="3998794" y="559558"/>
                </a:cubicBezTo>
                <a:cubicBezTo>
                  <a:pt x="4003343" y="545910"/>
                  <a:pt x="4002270" y="528787"/>
                  <a:pt x="4012442" y="518615"/>
                </a:cubicBezTo>
                <a:cubicBezTo>
                  <a:pt x="4039853" y="491204"/>
                  <a:pt x="4080273" y="511689"/>
                  <a:pt x="4107976" y="518615"/>
                </a:cubicBezTo>
                <a:lnTo>
                  <a:pt x="4135271" y="436729"/>
                </a:lnTo>
                <a:cubicBezTo>
                  <a:pt x="4144262" y="409756"/>
                  <a:pt x="4152163" y="374084"/>
                  <a:pt x="4176215" y="354842"/>
                </a:cubicBezTo>
                <a:cubicBezTo>
                  <a:pt x="4187449" y="345855"/>
                  <a:pt x="4203510" y="345743"/>
                  <a:pt x="4217158" y="341194"/>
                </a:cubicBezTo>
                <a:cubicBezTo>
                  <a:pt x="4228737" y="358562"/>
                  <a:pt x="4249676" y="418500"/>
                  <a:pt x="4285397" y="368490"/>
                </a:cubicBezTo>
                <a:cubicBezTo>
                  <a:pt x="4302120" y="345077"/>
                  <a:pt x="4303594" y="313899"/>
                  <a:pt x="4312692" y="286603"/>
                </a:cubicBezTo>
                <a:lnTo>
                  <a:pt x="4326340" y="245660"/>
                </a:lnTo>
                <a:cubicBezTo>
                  <a:pt x="4339988" y="250209"/>
                  <a:pt x="4353093" y="261673"/>
                  <a:pt x="4367283" y="259308"/>
                </a:cubicBezTo>
                <a:cubicBezTo>
                  <a:pt x="4390084" y="255508"/>
                  <a:pt x="4436873" y="203366"/>
                  <a:pt x="4449170" y="191069"/>
                </a:cubicBezTo>
                <a:cubicBezTo>
                  <a:pt x="4462818" y="200167"/>
                  <a:pt x="4474029" y="221581"/>
                  <a:pt x="4490113" y="218364"/>
                </a:cubicBezTo>
                <a:cubicBezTo>
                  <a:pt x="4506197" y="215147"/>
                  <a:pt x="4507875" y="190768"/>
                  <a:pt x="4517409" y="177421"/>
                </a:cubicBezTo>
                <a:cubicBezTo>
                  <a:pt x="4530630" y="158912"/>
                  <a:pt x="4544704" y="141027"/>
                  <a:pt x="4558352" y="122830"/>
                </a:cubicBezTo>
                <a:cubicBezTo>
                  <a:pt x="4562901" y="109182"/>
                  <a:pt x="4561828" y="92059"/>
                  <a:pt x="4572000" y="81887"/>
                </a:cubicBezTo>
                <a:cubicBezTo>
                  <a:pt x="4615393" y="38494"/>
                  <a:pt x="4615921" y="104219"/>
                  <a:pt x="4653886" y="40944"/>
                </a:cubicBezTo>
                <a:cubicBezTo>
                  <a:pt x="4660908" y="29241"/>
                  <a:pt x="4653886" y="13648"/>
                  <a:pt x="465388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el 1"/>
          <p:cNvSpPr txBox="1">
            <a:spLocks/>
          </p:cNvSpPr>
          <p:nvPr/>
        </p:nvSpPr>
        <p:spPr bwMode="auto">
          <a:xfrm>
            <a:off x="1331640" y="198000"/>
            <a:ext cx="7920607" cy="568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cs typeface="Arial" charset="0"/>
              </a:defRPr>
            </a:lvl2pPr>
            <a:lvl3pPr algn="l" rtl="0" eaLnBrk="0" fontAlgn="base" hangingPunct="0">
              <a:spcBef>
                <a:spcPct val="0"/>
              </a:spcBef>
              <a:spcAft>
                <a:spcPct val="0"/>
              </a:spcAft>
              <a:defRPr sz="3200">
                <a:solidFill>
                  <a:schemeClr val="tx2"/>
                </a:solidFill>
                <a:latin typeface="Arial" charset="0"/>
                <a:cs typeface="Arial" charset="0"/>
              </a:defRPr>
            </a:lvl3pPr>
            <a:lvl4pPr algn="l" rtl="0" eaLnBrk="0" fontAlgn="base" hangingPunct="0">
              <a:spcBef>
                <a:spcPct val="0"/>
              </a:spcBef>
              <a:spcAft>
                <a:spcPct val="0"/>
              </a:spcAft>
              <a:defRPr sz="3200">
                <a:solidFill>
                  <a:schemeClr val="tx2"/>
                </a:solidFill>
                <a:latin typeface="Arial" charset="0"/>
                <a:cs typeface="Arial" charset="0"/>
              </a:defRPr>
            </a:lvl4pPr>
            <a:lvl5pPr algn="l" rtl="0" eaLnBrk="0" fontAlgn="base" hangingPunct="0">
              <a:spcBef>
                <a:spcPct val="0"/>
              </a:spcBef>
              <a:spcAft>
                <a:spcPct val="0"/>
              </a:spcAft>
              <a:defRPr sz="3200">
                <a:solidFill>
                  <a:schemeClr val="tx2"/>
                </a:solidFill>
                <a:latin typeface="Arial" charset="0"/>
                <a:cs typeface="Arial" charset="0"/>
              </a:defRPr>
            </a:lvl5pPr>
            <a:lvl6pPr marL="457200" algn="l" rtl="0" fontAlgn="base">
              <a:spcBef>
                <a:spcPct val="0"/>
              </a:spcBef>
              <a:spcAft>
                <a:spcPct val="0"/>
              </a:spcAft>
              <a:defRPr sz="3200">
                <a:solidFill>
                  <a:schemeClr val="tx2"/>
                </a:solidFill>
                <a:latin typeface="Arial" charset="0"/>
                <a:cs typeface="Arial" charset="0"/>
              </a:defRPr>
            </a:lvl6pPr>
            <a:lvl7pPr marL="914400" algn="l" rtl="0" fontAlgn="base">
              <a:spcBef>
                <a:spcPct val="0"/>
              </a:spcBef>
              <a:spcAft>
                <a:spcPct val="0"/>
              </a:spcAft>
              <a:defRPr sz="3200">
                <a:solidFill>
                  <a:schemeClr val="tx2"/>
                </a:solidFill>
                <a:latin typeface="Arial" charset="0"/>
                <a:cs typeface="Arial" charset="0"/>
              </a:defRPr>
            </a:lvl7pPr>
            <a:lvl8pPr marL="1371600" algn="l" rtl="0" fontAlgn="base">
              <a:spcBef>
                <a:spcPct val="0"/>
              </a:spcBef>
              <a:spcAft>
                <a:spcPct val="0"/>
              </a:spcAft>
              <a:defRPr sz="3200">
                <a:solidFill>
                  <a:schemeClr val="tx2"/>
                </a:solidFill>
                <a:latin typeface="Arial" charset="0"/>
                <a:cs typeface="Arial" charset="0"/>
              </a:defRPr>
            </a:lvl8pPr>
            <a:lvl9pPr marL="1828800" algn="l" rtl="0" fontAlgn="base">
              <a:spcBef>
                <a:spcPct val="0"/>
              </a:spcBef>
              <a:spcAft>
                <a:spcPct val="0"/>
              </a:spcAft>
              <a:defRPr sz="3200">
                <a:solidFill>
                  <a:schemeClr val="tx2"/>
                </a:solidFill>
                <a:latin typeface="Arial" charset="0"/>
                <a:cs typeface="Arial" charset="0"/>
              </a:defRPr>
            </a:lvl9pPr>
          </a:lstStyle>
          <a:p>
            <a:r>
              <a:rPr lang="de-DE" sz="2400" kern="0" dirty="0" smtClean="0">
                <a:solidFill>
                  <a:srgbClr val="000000"/>
                </a:solidFill>
              </a:rPr>
              <a:t>Heizkostenersparnisse</a:t>
            </a:r>
            <a:endParaRPr lang="de-DE" sz="2800" kern="0" dirty="0"/>
          </a:p>
        </p:txBody>
      </p:sp>
      <p:sp>
        <p:nvSpPr>
          <p:cNvPr id="19" name="Textfeld 18"/>
          <p:cNvSpPr txBox="1"/>
          <p:nvPr/>
        </p:nvSpPr>
        <p:spPr>
          <a:xfrm>
            <a:off x="4717062" y="4640338"/>
            <a:ext cx="115108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1600" kern="0" dirty="0" smtClean="0">
                <a:solidFill>
                  <a:prstClr val="black"/>
                </a:solidFill>
              </a:rPr>
              <a:t>Kaltmiete</a:t>
            </a:r>
            <a:endParaRPr kumimoji="0" lang="de-DE" sz="1600" b="0" i="0" u="none" strike="noStrike" kern="0" cap="none" spc="0" normalizeH="0" baseline="0" dirty="0" smtClean="0">
              <a:ln>
                <a:noFill/>
              </a:ln>
              <a:solidFill>
                <a:prstClr val="black"/>
              </a:solidFill>
              <a:effectLst/>
              <a:uLnTx/>
              <a:uFillTx/>
            </a:endParaRPr>
          </a:p>
        </p:txBody>
      </p:sp>
      <p:cxnSp>
        <p:nvCxnSpPr>
          <p:cNvPr id="20" name="Gerader Verbinder 19"/>
          <p:cNvCxnSpPr/>
          <p:nvPr/>
        </p:nvCxnSpPr>
        <p:spPr>
          <a:xfrm flipH="1" flipV="1">
            <a:off x="4717062" y="4198703"/>
            <a:ext cx="542825" cy="478416"/>
          </a:xfrm>
          <a:prstGeom prst="line">
            <a:avLst/>
          </a:prstGeom>
          <a:noFill/>
          <a:ln w="6350" cap="flat" cmpd="sng" algn="ctr">
            <a:solidFill>
              <a:sysClr val="windowText" lastClr="000000"/>
            </a:solidFill>
            <a:prstDash val="solid"/>
            <a:miter lim="800000"/>
          </a:ln>
          <a:effectLst/>
        </p:spPr>
      </p:cxnSp>
      <p:grpSp>
        <p:nvGrpSpPr>
          <p:cNvPr id="13" name="Gruppieren 12"/>
          <p:cNvGrpSpPr/>
          <p:nvPr/>
        </p:nvGrpSpPr>
        <p:grpSpPr>
          <a:xfrm>
            <a:off x="4108804" y="2713446"/>
            <a:ext cx="1327291" cy="855639"/>
            <a:chOff x="4108804" y="2713446"/>
            <a:chExt cx="1327291" cy="855639"/>
          </a:xfrm>
        </p:grpSpPr>
        <p:sp>
          <p:nvSpPr>
            <p:cNvPr id="21" name="Textfeld 20"/>
            <p:cNvSpPr txBox="1"/>
            <p:nvPr/>
          </p:nvSpPr>
          <p:spPr>
            <a:xfrm>
              <a:off x="4108804" y="2713446"/>
              <a:ext cx="1327291"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1600" kern="0" dirty="0" smtClean="0">
                  <a:solidFill>
                    <a:prstClr val="black"/>
                  </a:solidFill>
                </a:rPr>
                <a:t>Warmmiete</a:t>
              </a:r>
              <a:endParaRPr kumimoji="0" lang="de-DE" sz="1600" b="0" i="0" u="none" strike="noStrike" kern="0" cap="none" spc="0" normalizeH="0" baseline="0" dirty="0" smtClean="0">
                <a:ln>
                  <a:noFill/>
                </a:ln>
                <a:solidFill>
                  <a:prstClr val="black"/>
                </a:solidFill>
                <a:effectLst/>
                <a:uLnTx/>
                <a:uFillTx/>
              </a:endParaRPr>
            </a:p>
          </p:txBody>
        </p:sp>
        <p:cxnSp>
          <p:nvCxnSpPr>
            <p:cNvPr id="22" name="Gerader Verbinder 21"/>
            <p:cNvCxnSpPr/>
            <p:nvPr/>
          </p:nvCxnSpPr>
          <p:spPr>
            <a:xfrm flipH="1" flipV="1">
              <a:off x="4717062" y="3052000"/>
              <a:ext cx="152400" cy="517085"/>
            </a:xfrm>
            <a:prstGeom prst="line">
              <a:avLst/>
            </a:prstGeom>
            <a:noFill/>
            <a:ln w="6350" cap="flat" cmpd="sng" algn="ctr">
              <a:solidFill>
                <a:sysClr val="windowText" lastClr="000000"/>
              </a:solidFill>
              <a:prstDash val="solid"/>
              <a:miter lim="800000"/>
            </a:ln>
            <a:effectLst/>
          </p:spPr>
        </p:cxnSp>
      </p:grpSp>
      <p:sp>
        <p:nvSpPr>
          <p:cNvPr id="24" name="Textfeld 23"/>
          <p:cNvSpPr txBox="1"/>
          <p:nvPr/>
        </p:nvSpPr>
        <p:spPr>
          <a:xfrm>
            <a:off x="2915816" y="1124744"/>
            <a:ext cx="6017417" cy="2031325"/>
          </a:xfrm>
          <a:prstGeom prst="rect">
            <a:avLst/>
          </a:prstGeom>
          <a:solidFill>
            <a:schemeClr val="bg1"/>
          </a:solidFill>
        </p:spPr>
        <p:txBody>
          <a:bodyPr wrap="none" rtlCol="0">
            <a:spAutoFit/>
          </a:bodyPr>
          <a:lstStyle/>
          <a:p>
            <a:pPr marL="179388" indent="-179388">
              <a:buFont typeface="Arial" panose="020B0604020202020204" pitchFamily="34" charset="0"/>
              <a:buChar char="•"/>
            </a:pPr>
            <a:r>
              <a:rPr lang="en-US" dirty="0" err="1"/>
              <a:t>Vermieter-Entscheidung</a:t>
            </a:r>
            <a:r>
              <a:rPr lang="en-US" dirty="0"/>
              <a:t>: </a:t>
            </a:r>
            <a:r>
              <a:rPr lang="en-US" dirty="0" err="1"/>
              <a:t>Wirkung</a:t>
            </a:r>
            <a:r>
              <a:rPr lang="en-US" dirty="0"/>
              <a:t> von </a:t>
            </a:r>
            <a:r>
              <a:rPr lang="en-US" dirty="0" err="1" smtClean="0"/>
              <a:t>Kosten</a:t>
            </a:r>
            <a:r>
              <a:rPr lang="en-US" dirty="0" smtClean="0"/>
              <a:t> </a:t>
            </a:r>
            <a:r>
              <a:rPr lang="en-US" dirty="0" smtClean="0">
                <a:sym typeface="Symbol" panose="05050102010706020507" pitchFamily="18" charset="2"/>
              </a:rPr>
              <a:t> </a:t>
            </a:r>
            <a:r>
              <a:rPr lang="en-US" dirty="0">
                <a:sym typeface="Symbol" panose="05050102010706020507" pitchFamily="18" charset="2"/>
              </a:rPr>
              <a:t>:</a:t>
            </a:r>
            <a:br>
              <a:rPr lang="en-US" dirty="0">
                <a:sym typeface="Symbol" panose="05050102010706020507" pitchFamily="18" charset="2"/>
              </a:rPr>
            </a:br>
            <a:r>
              <a:rPr lang="en-US" dirty="0" err="1" smtClean="0"/>
              <a:t>Gewinn</a:t>
            </a:r>
            <a:r>
              <a:rPr lang="en-US" dirty="0" smtClean="0">
                <a:sym typeface="Symbol" panose="05050102010706020507" pitchFamily="18" charset="2"/>
              </a:rPr>
              <a:t>  </a:t>
            </a:r>
            <a:r>
              <a:rPr lang="en-US" dirty="0" err="1" smtClean="0">
                <a:sym typeface="Symbol" panose="05050102010706020507" pitchFamily="18" charset="2"/>
              </a:rPr>
              <a:t>aber</a:t>
            </a:r>
            <a:r>
              <a:rPr lang="en-US" dirty="0" smtClean="0">
                <a:sym typeface="Symbol" panose="05050102010706020507" pitchFamily="18" charset="2"/>
              </a:rPr>
              <a:t>: </a:t>
            </a:r>
            <a:r>
              <a:rPr lang="en-US" dirty="0" err="1" smtClean="0">
                <a:sym typeface="Symbol" panose="05050102010706020507" pitchFamily="18" charset="2"/>
              </a:rPr>
              <a:t>Wirkung</a:t>
            </a:r>
            <a:r>
              <a:rPr lang="en-US" dirty="0" smtClean="0">
                <a:sym typeface="Symbol" panose="05050102010706020507" pitchFamily="18" charset="2"/>
              </a:rPr>
              <a:t> von </a:t>
            </a:r>
            <a:r>
              <a:rPr lang="en-US" dirty="0" err="1" smtClean="0">
                <a:sym typeface="Symbol" panose="05050102010706020507" pitchFamily="18" charset="2"/>
              </a:rPr>
              <a:t>En</a:t>
            </a:r>
            <a:r>
              <a:rPr lang="en-US" dirty="0" smtClean="0">
                <a:sym typeface="Symbol" panose="05050102010706020507" pitchFamily="18" charset="2"/>
              </a:rPr>
              <a:t>.-</a:t>
            </a:r>
            <a:r>
              <a:rPr lang="en-US" dirty="0" err="1" smtClean="0">
                <a:sym typeface="Symbol" panose="05050102010706020507" pitchFamily="18" charset="2"/>
              </a:rPr>
              <a:t>Einsp</a:t>
            </a:r>
            <a:r>
              <a:rPr lang="en-US" dirty="0" smtClean="0">
                <a:sym typeface="Symbol" panose="05050102010706020507" pitchFamily="18" charset="2"/>
              </a:rPr>
              <a:t>.  : </a:t>
            </a:r>
            <a:r>
              <a:rPr lang="en-US" dirty="0" err="1" smtClean="0">
                <a:sym typeface="Symbol" panose="05050102010706020507" pitchFamily="18" charset="2"/>
              </a:rPr>
              <a:t>Gewinn</a:t>
            </a:r>
            <a:r>
              <a:rPr lang="en-US" dirty="0" smtClean="0">
                <a:sym typeface="Symbol" panose="05050102010706020507" pitchFamily="18" charset="2"/>
              </a:rPr>
              <a:t>: </a:t>
            </a:r>
            <a:endParaRPr lang="en-US" dirty="0"/>
          </a:p>
          <a:p>
            <a:pPr marL="179388" indent="-179388">
              <a:buFont typeface="Arial" panose="020B0604020202020204" pitchFamily="34" charset="0"/>
              <a:buChar char="•"/>
            </a:pPr>
            <a:r>
              <a:rPr lang="en-US" dirty="0" err="1" smtClean="0"/>
              <a:t>Alle</a:t>
            </a:r>
            <a:r>
              <a:rPr lang="en-US" dirty="0" smtClean="0"/>
              <a:t> und </a:t>
            </a:r>
            <a:r>
              <a:rPr lang="en-US" dirty="0" err="1" smtClean="0"/>
              <a:t>nur</a:t>
            </a:r>
            <a:r>
              <a:rPr lang="en-US" dirty="0" smtClean="0"/>
              <a:t> </a:t>
            </a:r>
            <a:r>
              <a:rPr lang="en-US" dirty="0" err="1" smtClean="0"/>
              <a:t>Mieter-Vermieter-effiziente</a:t>
            </a:r>
            <a:r>
              <a:rPr lang="en-US" dirty="0" smtClean="0"/>
              <a:t> </a:t>
            </a:r>
            <a:r>
              <a:rPr lang="en-US" dirty="0" err="1" smtClean="0"/>
              <a:t>Modernisierung</a:t>
            </a:r>
            <a:endParaRPr lang="en-US" dirty="0" smtClean="0"/>
          </a:p>
          <a:p>
            <a:pPr marL="179388" indent="-179388">
              <a:buFont typeface="Arial" panose="020B0604020202020204" pitchFamily="34" charset="0"/>
              <a:buChar char="•"/>
            </a:pPr>
            <a:r>
              <a:rPr lang="en-US" dirty="0" err="1" smtClean="0"/>
              <a:t>Probleme</a:t>
            </a:r>
            <a:r>
              <a:rPr lang="en-US" dirty="0" smtClean="0"/>
              <a:t>: </a:t>
            </a:r>
            <a:r>
              <a:rPr lang="en-US" dirty="0" err="1" smtClean="0"/>
              <a:t>Verbrauch</a:t>
            </a:r>
            <a:r>
              <a:rPr lang="en-US" dirty="0" smtClean="0"/>
              <a:t> </a:t>
            </a:r>
            <a:r>
              <a:rPr lang="en-US" dirty="0" smtClean="0">
                <a:sym typeface="Symbol" panose="05050102010706020507" pitchFamily="18" charset="2"/>
              </a:rPr>
              <a:t>  </a:t>
            </a:r>
            <a:r>
              <a:rPr lang="en-US" dirty="0" smtClean="0"/>
              <a:t>NK-</a:t>
            </a:r>
            <a:r>
              <a:rPr lang="en-US" dirty="0" err="1" smtClean="0"/>
              <a:t>Aufschlag</a:t>
            </a:r>
            <a:r>
              <a:rPr lang="en-US" dirty="0" smtClean="0"/>
              <a:t> </a:t>
            </a:r>
            <a:r>
              <a:rPr lang="en-US" dirty="0" smtClean="0">
                <a:sym typeface="Symbol" panose="05050102010706020507" pitchFamily="18" charset="2"/>
              </a:rPr>
              <a:t> (</a:t>
            </a:r>
            <a:r>
              <a:rPr lang="en-US" dirty="0" err="1" smtClean="0">
                <a:sym typeface="Symbol" panose="05050102010706020507" pitchFamily="18" charset="2"/>
              </a:rPr>
              <a:t>z.T</a:t>
            </a:r>
            <a:r>
              <a:rPr lang="en-US" dirty="0" smtClean="0">
                <a:sym typeface="Symbol" panose="05050102010706020507" pitchFamily="18" charset="2"/>
              </a:rPr>
              <a:t>. </a:t>
            </a:r>
            <a:r>
              <a:rPr lang="en-US" dirty="0" err="1" smtClean="0">
                <a:sym typeface="Symbol" panose="05050102010706020507" pitchFamily="18" charset="2"/>
              </a:rPr>
              <a:t>lösbar</a:t>
            </a:r>
            <a:r>
              <a:rPr lang="en-US" dirty="0" smtClean="0">
                <a:sym typeface="Symbol" panose="05050102010706020507" pitchFamily="18" charset="2"/>
              </a:rPr>
              <a:t>)</a:t>
            </a:r>
            <a:endParaRPr lang="en-US" dirty="0" smtClean="0"/>
          </a:p>
          <a:p>
            <a:pPr marL="360363" lvl="1" indent="-179388">
              <a:buFont typeface="Arial" panose="020B0604020202020204" pitchFamily="34" charset="0"/>
              <a:buChar char="•"/>
            </a:pPr>
            <a:r>
              <a:rPr lang="en-US" dirty="0" err="1" smtClean="0"/>
              <a:t>Kostenzuordnung</a:t>
            </a:r>
            <a:r>
              <a:rPr lang="en-US" dirty="0" smtClean="0"/>
              <a:t> </a:t>
            </a:r>
            <a:r>
              <a:rPr lang="en-US" dirty="0" err="1" smtClean="0"/>
              <a:t>zu</a:t>
            </a:r>
            <a:r>
              <a:rPr lang="en-US" dirty="0" smtClean="0"/>
              <a:t> </a:t>
            </a:r>
            <a:r>
              <a:rPr lang="en-US" dirty="0" err="1" smtClean="0"/>
              <a:t>beiden</a:t>
            </a:r>
            <a:r>
              <a:rPr lang="en-US" dirty="0" smtClean="0"/>
              <a:t> </a:t>
            </a:r>
            <a:r>
              <a:rPr lang="en-US" dirty="0" err="1" smtClean="0"/>
              <a:t>Systemen</a:t>
            </a:r>
            <a:endParaRPr lang="en-US" dirty="0" smtClean="0"/>
          </a:p>
          <a:p>
            <a:pPr marL="360363" lvl="1" indent="-179388">
              <a:buFont typeface="Arial" panose="020B0604020202020204" pitchFamily="34" charset="0"/>
              <a:buChar char="•"/>
            </a:pPr>
            <a:r>
              <a:rPr lang="en-US" dirty="0" err="1" smtClean="0"/>
              <a:t>Keine</a:t>
            </a:r>
            <a:r>
              <a:rPr lang="en-US" dirty="0" smtClean="0"/>
              <a:t> </a:t>
            </a:r>
            <a:r>
              <a:rPr lang="en-US" dirty="0" err="1" smtClean="0"/>
              <a:t>Förderung</a:t>
            </a:r>
            <a:r>
              <a:rPr lang="en-US" dirty="0" smtClean="0"/>
              <a:t> </a:t>
            </a:r>
            <a:r>
              <a:rPr lang="en-US" dirty="0" err="1" smtClean="0"/>
              <a:t>Mieter-Vermieter-ineffizienter</a:t>
            </a:r>
            <a:r>
              <a:rPr lang="en-US" dirty="0" smtClean="0"/>
              <a:t> </a:t>
            </a:r>
            <a:r>
              <a:rPr lang="en-US" dirty="0" err="1" smtClean="0"/>
              <a:t>Maßn</a:t>
            </a:r>
            <a:r>
              <a:rPr lang="en-US" dirty="0" smtClean="0"/>
              <a:t>.</a:t>
            </a:r>
          </a:p>
          <a:p>
            <a:pPr marL="179388" indent="-179388">
              <a:buFont typeface="Arial" panose="020B0604020202020204" pitchFamily="34" charset="0"/>
              <a:buChar char="•"/>
            </a:pPr>
            <a:r>
              <a:rPr lang="en-US" dirty="0" err="1" smtClean="0"/>
              <a:t>Vorteil</a:t>
            </a:r>
            <a:r>
              <a:rPr lang="en-US" dirty="0" smtClean="0"/>
              <a:t>: </a:t>
            </a:r>
            <a:r>
              <a:rPr lang="en-US" dirty="0" err="1" smtClean="0"/>
              <a:t>durchschnittlich</a:t>
            </a:r>
            <a:r>
              <a:rPr lang="en-US" dirty="0" smtClean="0"/>
              <a:t> </a:t>
            </a:r>
            <a:r>
              <a:rPr lang="en-US" dirty="0" err="1" smtClean="0"/>
              <a:t>warmmietenneutral</a:t>
            </a:r>
            <a:endParaRPr lang="en-US" dirty="0"/>
          </a:p>
        </p:txBody>
      </p:sp>
      <p:pic>
        <p:nvPicPr>
          <p:cNvPr id="38" name="Grafik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3144" y="749299"/>
            <a:ext cx="1555270" cy="395939"/>
          </a:xfrm>
          <a:prstGeom prst="rect">
            <a:avLst/>
          </a:prstGeom>
        </p:spPr>
      </p:pic>
    </p:spTree>
    <p:extLst>
      <p:ext uri="{BB962C8B-B14F-4D97-AF65-F5344CB8AC3E}">
        <p14:creationId xmlns:p14="http://schemas.microsoft.com/office/powerpoint/2010/main" val="162665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xit" presetSubtype="0" fill="hold" grpId="1" nodeType="withEffect">
                                  <p:stCondLst>
                                    <p:cond delay="0"/>
                                  </p:stCondLst>
                                  <p:childTnLst>
                                    <p:animEffect transition="out" filter="fade">
                                      <p:cBhvr>
                                        <p:cTn id="54" dur="500"/>
                                        <p:tgtEl>
                                          <p:spTgt spid="8"/>
                                        </p:tgtEl>
                                      </p:cBhvr>
                                    </p:animEffect>
                                    <p:set>
                                      <p:cBhvr>
                                        <p:cTn id="55" dur="1" fill="hold">
                                          <p:stCondLst>
                                            <p:cond delay="499"/>
                                          </p:stCondLst>
                                        </p:cTn>
                                        <p:tgtEl>
                                          <p:spTgt spid="8"/>
                                        </p:tgtEl>
                                        <p:attrNameLst>
                                          <p:attrName>style.visibility</p:attrName>
                                        </p:attrNameLst>
                                      </p:cBhvr>
                                      <p:to>
                                        <p:strVal val="hidden"/>
                                      </p:to>
                                    </p:set>
                                  </p:childTnLst>
                                </p:cTn>
                              </p:par>
                            </p:childTnLst>
                          </p:cTn>
                        </p:par>
                        <p:par>
                          <p:cTn id="56" fill="hold">
                            <p:stCondLst>
                              <p:cond delay="500"/>
                            </p:stCondLst>
                            <p:childTnLst>
                              <p:par>
                                <p:cTn id="57" presetID="42" presetClass="path" presetSubtype="0" fill="hold" nodeType="afterEffect">
                                  <p:stCondLst>
                                    <p:cond delay="0"/>
                                  </p:stCondLst>
                                  <p:childTnLst>
                                    <p:animMotion origin="layout" path="M 5E-6 -3.7037E-7 L -0.06805 0.06944 " pathEditMode="relative" rAng="0" ptsTypes="AA">
                                      <p:cBhvr>
                                        <p:cTn id="58" dur="500" fill="hold"/>
                                        <p:tgtEl>
                                          <p:spTgt spid="13"/>
                                        </p:tgtEl>
                                        <p:attrNameLst>
                                          <p:attrName>ppt_x</p:attrName>
                                          <p:attrName>ppt_y</p:attrName>
                                        </p:attrNameLst>
                                      </p:cBhvr>
                                      <p:rCtr x="-3403" y="3472"/>
                                    </p:animMotion>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500"/>
                                        <p:tgtEl>
                                          <p:spTgt spid="5"/>
                                        </p:tgtEl>
                                      </p:cBhvr>
                                    </p:animEffect>
                                  </p:childTnLst>
                                </p:cTn>
                              </p:par>
                              <p:par>
                                <p:cTn id="69" presetID="10" presetClass="exit" presetSubtype="0" fill="hold" grpId="0" nodeType="withEffect">
                                  <p:stCondLst>
                                    <p:cond delay="0"/>
                                  </p:stCondLst>
                                  <p:childTnLst>
                                    <p:animEffect transition="out" filter="fade">
                                      <p:cBhvr>
                                        <p:cTn id="70" dur="500"/>
                                        <p:tgtEl>
                                          <p:spTgt spid="2"/>
                                        </p:tgtEl>
                                      </p:cBhvr>
                                    </p:animEffect>
                                    <p:set>
                                      <p:cBhvr>
                                        <p:cTn id="71" dur="1" fill="hold">
                                          <p:stCondLst>
                                            <p:cond delay="499"/>
                                          </p:stCondLst>
                                        </p:cTn>
                                        <p:tgtEl>
                                          <p:spTgt spid="2"/>
                                        </p:tgtEl>
                                        <p:attrNameLst>
                                          <p:attrName>style.visibility</p:attrName>
                                        </p:attrNameLst>
                                      </p:cBhvr>
                                      <p:to>
                                        <p:strVal val="hidden"/>
                                      </p:to>
                                    </p:se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4">
                                            <p:bg/>
                                          </p:spTgt>
                                        </p:tgtEl>
                                        <p:attrNameLst>
                                          <p:attrName>style.visibility</p:attrName>
                                        </p:attrNameLst>
                                      </p:cBhvr>
                                      <p:to>
                                        <p:strVal val="visible"/>
                                      </p:to>
                                    </p:set>
                                  </p:childTnLst>
                                </p:cTn>
                              </p:par>
                            </p:childTnLst>
                          </p:cTn>
                        </p:par>
                        <p:par>
                          <p:cTn id="80" fill="hold">
                            <p:stCondLst>
                              <p:cond delay="0"/>
                            </p:stCondLst>
                            <p:childTnLst>
                              <p:par>
                                <p:cTn id="81" presetID="1" presetClass="entr" presetSubtype="0" fill="hold" grpId="0" nodeType="afterEffect">
                                  <p:stCondLst>
                                    <p:cond delay="0"/>
                                  </p:stCondLst>
                                  <p:childTnLst>
                                    <p:set>
                                      <p:cBhvr>
                                        <p:cTn id="82"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4">
                                            <p:txEl>
                                              <p:pRg st="3" end="3"/>
                                            </p:txEl>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35" grpId="0"/>
      <p:bldP spid="41" grpId="0" animBg="1"/>
      <p:bldP spid="37" grpId="0"/>
      <p:bldP spid="3" grpId="0" animBg="1"/>
      <p:bldP spid="8" grpId="0" animBg="1"/>
      <p:bldP spid="8" grpId="1" animBg="1"/>
      <p:bldP spid="32" grpId="0" animBg="1"/>
      <p:bldP spid="31" grpId="0" animBg="1"/>
      <p:bldP spid="18" grpId="0"/>
      <p:bldP spid="19" grpId="0"/>
      <p:bldP spid="24"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2204864"/>
            <a:ext cx="8748463" cy="3949874"/>
          </a:xfrm>
        </p:spPr>
        <p:txBody>
          <a:bodyPr/>
          <a:lstStyle/>
          <a:p>
            <a:pPr marL="0" indent="0" algn="ctr">
              <a:buNone/>
            </a:pPr>
            <a:r>
              <a:rPr lang="de-DE" sz="3600" dirty="0" smtClean="0">
                <a:latin typeface="+mj-lt"/>
              </a:rPr>
              <a:t>Mieterhöhung entsprechend Heizkostenersparnis </a:t>
            </a:r>
            <a:br>
              <a:rPr lang="de-DE" sz="3600" dirty="0" smtClean="0">
                <a:latin typeface="+mj-lt"/>
              </a:rPr>
            </a:br>
            <a:r>
              <a:rPr lang="de-DE" sz="3600" dirty="0" smtClean="0">
                <a:latin typeface="+mj-lt"/>
              </a:rPr>
              <a:t>(konstant, am </a:t>
            </a:r>
            <a:r>
              <a:rPr lang="de-DE" sz="3600" dirty="0" err="1" smtClean="0">
                <a:latin typeface="+mj-lt"/>
              </a:rPr>
              <a:t>rechn</a:t>
            </a:r>
            <a:r>
              <a:rPr lang="de-DE" sz="3600" dirty="0" smtClean="0">
                <a:latin typeface="+mj-lt"/>
              </a:rPr>
              <a:t>. Bedarf gemessen)</a:t>
            </a:r>
          </a:p>
          <a:p>
            <a:pPr marL="0" indent="0" algn="ctr">
              <a:buNone/>
            </a:pPr>
            <a:endParaRPr lang="de-DE" sz="3600" dirty="0">
              <a:latin typeface="+mj-lt"/>
            </a:endParaRPr>
          </a:p>
          <a:p>
            <a:pPr marL="0" indent="0" algn="ctr">
              <a:buNone/>
            </a:pPr>
            <a:endParaRPr lang="de-DE" sz="3600" dirty="0">
              <a:latin typeface="+mj-lt"/>
            </a:endParaRPr>
          </a:p>
          <a:p>
            <a:pPr marL="0" indent="0" algn="ctr">
              <a:buNone/>
            </a:pPr>
            <a:r>
              <a:rPr lang="de-DE" sz="3600" dirty="0" smtClean="0">
                <a:latin typeface="+mj-lt"/>
              </a:rPr>
              <a:t>(Alternative c., Variante 2)</a:t>
            </a:r>
            <a:endParaRPr lang="de-DE" sz="3600" dirty="0">
              <a:latin typeface="+mj-lt"/>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3144" y="749299"/>
            <a:ext cx="1555270" cy="395939"/>
          </a:xfrm>
          <a:prstGeom prst="rect">
            <a:avLst/>
          </a:prstGeom>
        </p:spPr>
      </p:pic>
      <p:pic>
        <p:nvPicPr>
          <p:cNvPr id="5" name="Picture 12" descr="RGB_2c"/>
          <p:cNvPicPr>
            <a:picLocks noChangeAspect="1" noChangeArrowheads="1"/>
          </p:cNvPicPr>
          <p:nvPr/>
        </p:nvPicPr>
        <p:blipFill>
          <a:blip r:embed="rId3"/>
          <a:srcRect/>
          <a:stretch>
            <a:fillRect/>
          </a:stretch>
        </p:blipFill>
        <p:spPr bwMode="auto">
          <a:xfrm>
            <a:off x="7333143" y="333375"/>
            <a:ext cx="1555270" cy="301625"/>
          </a:xfrm>
          <a:prstGeom prst="rect">
            <a:avLst/>
          </a:prstGeom>
          <a:noFill/>
          <a:ln w="9525">
            <a:noFill/>
            <a:miter lim="800000"/>
            <a:headEnd/>
            <a:tailEnd/>
          </a:ln>
        </p:spPr>
      </p:pic>
    </p:spTree>
    <p:extLst>
      <p:ext uri="{BB962C8B-B14F-4D97-AF65-F5344CB8AC3E}">
        <p14:creationId xmlns:p14="http://schemas.microsoft.com/office/powerpoint/2010/main" val="12368459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912" y="196850"/>
            <a:ext cx="7920607" cy="568325"/>
          </a:xfrm>
        </p:spPr>
        <p:txBody>
          <a:bodyPr/>
          <a:lstStyle/>
          <a:p>
            <a:r>
              <a:rPr lang="de-DE" sz="2400" dirty="0" smtClean="0">
                <a:solidFill>
                  <a:srgbClr val="000000"/>
                </a:solidFill>
              </a:rPr>
              <a:t>Heizkostenersparnisse</a:t>
            </a:r>
            <a:endParaRPr lang="de-DE" sz="2800" dirty="0"/>
          </a:p>
        </p:txBody>
      </p:sp>
      <p:cxnSp>
        <p:nvCxnSpPr>
          <p:cNvPr id="4" name="Gerade Verbindung mit Pfeil 3"/>
          <p:cNvCxnSpPr/>
          <p:nvPr/>
        </p:nvCxnSpPr>
        <p:spPr>
          <a:xfrm>
            <a:off x="2317573" y="5500806"/>
            <a:ext cx="6156000" cy="1"/>
          </a:xfrm>
          <a:prstGeom prst="straightConnector1">
            <a:avLst/>
          </a:prstGeom>
          <a:noFill/>
          <a:ln w="25400" cap="flat" cmpd="sng" algn="ctr">
            <a:solidFill>
              <a:sysClr val="windowText" lastClr="000000"/>
            </a:solidFill>
            <a:prstDash val="solid"/>
            <a:miter lim="800000"/>
            <a:tailEnd type="arrow" w="lg" len="lg"/>
          </a:ln>
          <a:effectLst/>
        </p:spPr>
      </p:cxnSp>
      <p:cxnSp>
        <p:nvCxnSpPr>
          <p:cNvPr id="7" name="Gerader Verbinder 6"/>
          <p:cNvCxnSpPr/>
          <p:nvPr/>
        </p:nvCxnSpPr>
        <p:spPr>
          <a:xfrm rot="5400000" flipH="1">
            <a:off x="3093976" y="5572950"/>
            <a:ext cx="124111" cy="0"/>
          </a:xfrm>
          <a:prstGeom prst="line">
            <a:avLst/>
          </a:prstGeom>
          <a:noFill/>
          <a:ln w="6350" cap="flat" cmpd="sng" algn="ctr">
            <a:solidFill>
              <a:sysClr val="windowText" lastClr="000000"/>
            </a:solidFill>
            <a:prstDash val="solid"/>
            <a:miter lim="800000"/>
          </a:ln>
          <a:effectLst/>
        </p:spPr>
      </p:cxnSp>
      <p:cxnSp>
        <p:nvCxnSpPr>
          <p:cNvPr id="9" name="Gerader Verbinder 8"/>
          <p:cNvCxnSpPr/>
          <p:nvPr/>
        </p:nvCxnSpPr>
        <p:spPr>
          <a:xfrm rot="5400000" flipH="1">
            <a:off x="2418194" y="4716000"/>
            <a:ext cx="1476000" cy="0"/>
          </a:xfrm>
          <a:prstGeom prst="line">
            <a:avLst/>
          </a:prstGeom>
          <a:noFill/>
          <a:ln w="6350" cap="flat" cmpd="sng" algn="ctr">
            <a:solidFill>
              <a:sysClr val="windowText" lastClr="000000"/>
            </a:solidFill>
            <a:prstDash val="dash"/>
            <a:miter lim="800000"/>
          </a:ln>
          <a:effectLst/>
        </p:spPr>
      </p:cxnSp>
      <mc:AlternateContent xmlns:mc="http://schemas.openxmlformats.org/markup-compatibility/2006" xmlns:a14="http://schemas.microsoft.com/office/drawing/2010/main">
        <mc:Choice Requires="a14">
          <p:sp>
            <p:nvSpPr>
              <p:cNvPr id="12" name="Textfeld 11"/>
              <p:cNvSpPr txBox="1"/>
              <p:nvPr/>
            </p:nvSpPr>
            <p:spPr>
              <a:xfrm>
                <a:off x="2977429" y="5675820"/>
                <a:ext cx="37702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prstClr val="black"/>
                          </a:solidFill>
                          <a:effectLst/>
                          <a:uLnTx/>
                          <a:uFillTx/>
                          <a:latin typeface="Cambria Math" panose="02040503050406030204" pitchFamily="18" charset="0"/>
                        </a:rPr>
                        <m:t>0</m:t>
                      </m:r>
                    </m:oMath>
                  </m:oMathPara>
                </a14:m>
                <a:endParaRPr kumimoji="0" lang="en-US" sz="1800" b="0" i="0" u="none" strike="noStrike" kern="0" cap="none" spc="0" normalizeH="0" baseline="0" noProof="0" dirty="0" smtClean="0">
                  <a:ln>
                    <a:noFill/>
                  </a:ln>
                  <a:solidFill>
                    <a:prstClr val="black"/>
                  </a:solidFill>
                  <a:effectLst/>
                  <a:uLnTx/>
                  <a:uFillTx/>
                </a:endParaRPr>
              </a:p>
            </p:txBody>
          </p:sp>
        </mc:Choice>
        <mc:Fallback xmlns="">
          <p:sp>
            <p:nvSpPr>
              <p:cNvPr id="12" name="Textfeld 11"/>
              <p:cNvSpPr txBox="1">
                <a:spLocks noRot="1" noChangeAspect="1" noMove="1" noResize="1" noEditPoints="1" noAdjustHandles="1" noChangeArrowheads="1" noChangeShapeType="1" noTextEdit="1"/>
              </p:cNvSpPr>
              <p:nvPr/>
            </p:nvSpPr>
            <p:spPr>
              <a:xfrm>
                <a:off x="2977429" y="5675820"/>
                <a:ext cx="377026" cy="369332"/>
              </a:xfrm>
              <a:prstGeom prst="rect">
                <a:avLst/>
              </a:prstGeom>
              <a:blipFill rotWithShape="0">
                <a:blip r:embed="rId3"/>
                <a:stretch>
                  <a:fillRect/>
                </a:stretch>
              </a:blipFill>
            </p:spPr>
            <p:txBody>
              <a:bodyPr/>
              <a:lstStyle/>
              <a:p>
                <a:r>
                  <a:rPr lang="de-DE">
                    <a:noFill/>
                  </a:rPr>
                  <a:t> </a:t>
                </a:r>
              </a:p>
            </p:txBody>
          </p:sp>
        </mc:Fallback>
      </mc:AlternateContent>
      <p:sp>
        <p:nvSpPr>
          <p:cNvPr id="35" name="Textfeld 34"/>
          <p:cNvSpPr txBox="1"/>
          <p:nvPr/>
        </p:nvSpPr>
        <p:spPr>
          <a:xfrm>
            <a:off x="8539116" y="5291916"/>
            <a:ext cx="569388"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Zeit</a:t>
            </a:r>
            <a:endParaRPr kumimoji="0" lang="de-DE" sz="1800" b="0" i="0" u="none" strike="noStrike" kern="0" cap="none" spc="0" normalizeH="0" baseline="0" dirty="0" smtClean="0">
              <a:ln>
                <a:noFill/>
              </a:ln>
              <a:solidFill>
                <a:prstClr val="black"/>
              </a:solidFill>
              <a:effectLst/>
              <a:uLnTx/>
              <a:uFillTx/>
            </a:endParaRPr>
          </a:p>
        </p:txBody>
      </p:sp>
      <p:sp>
        <p:nvSpPr>
          <p:cNvPr id="41" name="Bogen 40"/>
          <p:cNvSpPr/>
          <p:nvPr/>
        </p:nvSpPr>
        <p:spPr>
          <a:xfrm flipV="1">
            <a:off x="-4428665" y="-1959420"/>
            <a:ext cx="12961105" cy="6441924"/>
          </a:xfrm>
          <a:prstGeom prst="arc">
            <a:avLst>
              <a:gd name="adj1" fmla="val 16485684"/>
              <a:gd name="adj2" fmla="val 20808647"/>
            </a:avLst>
          </a:prstGeom>
          <a:noFill/>
          <a:ln w="25400" cap="flat" cmpd="sng" algn="ctr">
            <a:solidFill>
              <a:srgbClr val="5B9BD5"/>
            </a:solidFill>
            <a:prstDash val="solid"/>
            <a:miter lim="800000"/>
          </a:ln>
          <a:effectLst/>
        </p:spPr>
        <p:txBody>
          <a:bodyPr rtlCol="0" anchor="ctr"/>
          <a:lstStyle/>
          <a:p>
            <a:pPr algn="ctr" fontAlgn="auto">
              <a:spcBef>
                <a:spcPts val="0"/>
              </a:spcBef>
              <a:spcAft>
                <a:spcPts val="0"/>
              </a:spcAft>
              <a:defRPr/>
            </a:pPr>
            <a:endParaRPr lang="en-US" kern="0" dirty="0" smtClean="0">
              <a:solidFill>
                <a:prstClr val="black"/>
              </a:solidFill>
              <a:latin typeface="Calibri" panose="020F0502020204030204"/>
              <a:cs typeface="+mn-cs"/>
            </a:endParaRPr>
          </a:p>
        </p:txBody>
      </p:sp>
      <p:cxnSp>
        <p:nvCxnSpPr>
          <p:cNvPr id="36" name="Gerade Verbindung mit Pfeil 35"/>
          <p:cNvCxnSpPr/>
          <p:nvPr/>
        </p:nvCxnSpPr>
        <p:spPr>
          <a:xfrm flipV="1">
            <a:off x="2306300" y="2412000"/>
            <a:ext cx="0" cy="3096000"/>
          </a:xfrm>
          <a:prstGeom prst="straightConnector1">
            <a:avLst/>
          </a:prstGeom>
          <a:noFill/>
          <a:ln w="25400" cap="flat" cmpd="sng" algn="ctr">
            <a:solidFill>
              <a:sysClr val="windowText" lastClr="000000"/>
            </a:solidFill>
            <a:prstDash val="solid"/>
            <a:miter lim="800000"/>
            <a:tailEnd type="arrow" w="lg" len="lg"/>
          </a:ln>
          <a:effectLst/>
        </p:spPr>
      </p:cxnSp>
      <p:sp>
        <p:nvSpPr>
          <p:cNvPr id="37" name="Textfeld 36"/>
          <p:cNvSpPr txBox="1"/>
          <p:nvPr/>
        </p:nvSpPr>
        <p:spPr>
          <a:xfrm>
            <a:off x="1459902" y="2340000"/>
            <a:ext cx="748924"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Miete</a:t>
            </a:r>
            <a:endParaRPr kumimoji="0" lang="de-DE" sz="1800" b="0" i="0" u="none" strike="noStrike" kern="0" cap="none" spc="0" normalizeH="0" baseline="0" dirty="0" smtClean="0">
              <a:ln>
                <a:noFill/>
              </a:ln>
              <a:solidFill>
                <a:prstClr val="black"/>
              </a:solidFill>
              <a:effectLst/>
              <a:uLnTx/>
              <a:uFillTx/>
            </a:endParaRPr>
          </a:p>
        </p:txBody>
      </p:sp>
      <p:pic>
        <p:nvPicPr>
          <p:cNvPr id="38" name="Grafik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3144" y="749299"/>
            <a:ext cx="1555270" cy="395939"/>
          </a:xfrm>
          <a:prstGeom prst="rect">
            <a:avLst/>
          </a:prstGeom>
        </p:spPr>
      </p:pic>
      <p:pic>
        <p:nvPicPr>
          <p:cNvPr id="39" name="Picture 12" descr="RGB_2c"/>
          <p:cNvPicPr>
            <a:picLocks noChangeAspect="1" noChangeArrowheads="1"/>
          </p:cNvPicPr>
          <p:nvPr/>
        </p:nvPicPr>
        <p:blipFill>
          <a:blip r:embed="rId5"/>
          <a:srcRect/>
          <a:stretch>
            <a:fillRect/>
          </a:stretch>
        </p:blipFill>
        <p:spPr bwMode="auto">
          <a:xfrm>
            <a:off x="7333143" y="333375"/>
            <a:ext cx="1555270" cy="301625"/>
          </a:xfrm>
          <a:prstGeom prst="rect">
            <a:avLst/>
          </a:prstGeom>
          <a:noFill/>
          <a:ln w="9525">
            <a:noFill/>
            <a:miter lim="800000"/>
            <a:headEnd/>
            <a:tailEnd/>
          </a:ln>
        </p:spPr>
      </p:pic>
      <p:sp>
        <p:nvSpPr>
          <p:cNvPr id="3" name="Freihandform 2"/>
          <p:cNvSpPr/>
          <p:nvPr/>
        </p:nvSpPr>
        <p:spPr>
          <a:xfrm>
            <a:off x="2306472" y="3971499"/>
            <a:ext cx="846161" cy="232011"/>
          </a:xfrm>
          <a:custGeom>
            <a:avLst/>
            <a:gdLst>
              <a:gd name="connsiteX0" fmla="*/ 0 w 846161"/>
              <a:gd name="connsiteY0" fmla="*/ 218364 h 232011"/>
              <a:gd name="connsiteX1" fmla="*/ 13647 w 846161"/>
              <a:gd name="connsiteY1" fmla="*/ 150125 h 232011"/>
              <a:gd name="connsiteX2" fmla="*/ 54591 w 846161"/>
              <a:gd name="connsiteY2" fmla="*/ 122829 h 232011"/>
              <a:gd name="connsiteX3" fmla="*/ 68238 w 846161"/>
              <a:gd name="connsiteY3" fmla="*/ 232011 h 232011"/>
              <a:gd name="connsiteX4" fmla="*/ 109182 w 846161"/>
              <a:gd name="connsiteY4" fmla="*/ 150125 h 232011"/>
              <a:gd name="connsiteX5" fmla="*/ 122829 w 846161"/>
              <a:gd name="connsiteY5" fmla="*/ 109182 h 232011"/>
              <a:gd name="connsiteX6" fmla="*/ 150125 w 846161"/>
              <a:gd name="connsiteY6" fmla="*/ 150125 h 232011"/>
              <a:gd name="connsiteX7" fmla="*/ 177421 w 846161"/>
              <a:gd name="connsiteY7" fmla="*/ 109182 h 232011"/>
              <a:gd name="connsiteX8" fmla="*/ 191068 w 846161"/>
              <a:gd name="connsiteY8" fmla="*/ 191068 h 232011"/>
              <a:gd name="connsiteX9" fmla="*/ 232012 w 846161"/>
              <a:gd name="connsiteY9" fmla="*/ 177420 h 232011"/>
              <a:gd name="connsiteX10" fmla="*/ 245659 w 846161"/>
              <a:gd name="connsiteY10" fmla="*/ 109182 h 232011"/>
              <a:gd name="connsiteX11" fmla="*/ 259307 w 846161"/>
              <a:gd name="connsiteY11" fmla="*/ 68238 h 232011"/>
              <a:gd name="connsiteX12" fmla="*/ 382137 w 846161"/>
              <a:gd name="connsiteY12" fmla="*/ 109182 h 232011"/>
              <a:gd name="connsiteX13" fmla="*/ 395785 w 846161"/>
              <a:gd name="connsiteY13" fmla="*/ 191068 h 232011"/>
              <a:gd name="connsiteX14" fmla="*/ 409432 w 846161"/>
              <a:gd name="connsiteY14" fmla="*/ 150125 h 232011"/>
              <a:gd name="connsiteX15" fmla="*/ 450376 w 846161"/>
              <a:gd name="connsiteY15" fmla="*/ 122829 h 232011"/>
              <a:gd name="connsiteX16" fmla="*/ 477671 w 846161"/>
              <a:gd name="connsiteY16" fmla="*/ 81886 h 232011"/>
              <a:gd name="connsiteX17" fmla="*/ 491319 w 846161"/>
              <a:gd name="connsiteY17" fmla="*/ 177420 h 232011"/>
              <a:gd name="connsiteX18" fmla="*/ 532262 w 846161"/>
              <a:gd name="connsiteY18" fmla="*/ 163773 h 232011"/>
              <a:gd name="connsiteX19" fmla="*/ 559558 w 846161"/>
              <a:gd name="connsiteY19" fmla="*/ 81886 h 232011"/>
              <a:gd name="connsiteX20" fmla="*/ 600501 w 846161"/>
              <a:gd name="connsiteY20" fmla="*/ 109182 h 232011"/>
              <a:gd name="connsiteX21" fmla="*/ 641444 w 846161"/>
              <a:gd name="connsiteY21" fmla="*/ 218364 h 232011"/>
              <a:gd name="connsiteX22" fmla="*/ 682388 w 846161"/>
              <a:gd name="connsiteY22" fmla="*/ 95534 h 232011"/>
              <a:gd name="connsiteX23" fmla="*/ 696035 w 846161"/>
              <a:gd name="connsiteY23" fmla="*/ 54591 h 232011"/>
              <a:gd name="connsiteX24" fmla="*/ 750627 w 846161"/>
              <a:gd name="connsiteY24" fmla="*/ 81886 h 232011"/>
              <a:gd name="connsiteX25" fmla="*/ 777922 w 846161"/>
              <a:gd name="connsiteY25" fmla="*/ 0 h 232011"/>
              <a:gd name="connsiteX26" fmla="*/ 791570 w 846161"/>
              <a:gd name="connsiteY26" fmla="*/ 109182 h 232011"/>
              <a:gd name="connsiteX27" fmla="*/ 818865 w 846161"/>
              <a:gd name="connsiteY27" fmla="*/ 68238 h 232011"/>
              <a:gd name="connsiteX28" fmla="*/ 832513 w 846161"/>
              <a:gd name="connsiteY28" fmla="*/ 27295 h 232011"/>
              <a:gd name="connsiteX29" fmla="*/ 846161 w 846161"/>
              <a:gd name="connsiteY29" fmla="*/ 68238 h 23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6161" h="232011">
                <a:moveTo>
                  <a:pt x="0" y="218364"/>
                </a:moveTo>
                <a:cubicBezTo>
                  <a:pt x="4549" y="195618"/>
                  <a:pt x="2138" y="170265"/>
                  <a:pt x="13647" y="150125"/>
                </a:cubicBezTo>
                <a:cubicBezTo>
                  <a:pt x="21785" y="135883"/>
                  <a:pt x="45492" y="109181"/>
                  <a:pt x="54591" y="122829"/>
                </a:cubicBezTo>
                <a:cubicBezTo>
                  <a:pt x="74936" y="153346"/>
                  <a:pt x="63689" y="195617"/>
                  <a:pt x="68238" y="232011"/>
                </a:cubicBezTo>
                <a:cubicBezTo>
                  <a:pt x="102545" y="129093"/>
                  <a:pt x="56265" y="255958"/>
                  <a:pt x="109182" y="150125"/>
                </a:cubicBezTo>
                <a:cubicBezTo>
                  <a:pt x="115616" y="137258"/>
                  <a:pt x="118280" y="122830"/>
                  <a:pt x="122829" y="109182"/>
                </a:cubicBezTo>
                <a:cubicBezTo>
                  <a:pt x="131928" y="122830"/>
                  <a:pt x="133722" y="150125"/>
                  <a:pt x="150125" y="150125"/>
                </a:cubicBezTo>
                <a:cubicBezTo>
                  <a:pt x="166528" y="150125"/>
                  <a:pt x="165823" y="97584"/>
                  <a:pt x="177421" y="109182"/>
                </a:cubicBezTo>
                <a:cubicBezTo>
                  <a:pt x="196988" y="128749"/>
                  <a:pt x="186519" y="163773"/>
                  <a:pt x="191068" y="191068"/>
                </a:cubicBezTo>
                <a:cubicBezTo>
                  <a:pt x="204716" y="186519"/>
                  <a:pt x="224032" y="189390"/>
                  <a:pt x="232012" y="177420"/>
                </a:cubicBezTo>
                <a:cubicBezTo>
                  <a:pt x="244879" y="158119"/>
                  <a:pt x="240033" y="131686"/>
                  <a:pt x="245659" y="109182"/>
                </a:cubicBezTo>
                <a:cubicBezTo>
                  <a:pt x="249148" y="95225"/>
                  <a:pt x="254758" y="81886"/>
                  <a:pt x="259307" y="68238"/>
                </a:cubicBezTo>
                <a:cubicBezTo>
                  <a:pt x="278889" y="71502"/>
                  <a:pt x="364691" y="74290"/>
                  <a:pt x="382137" y="109182"/>
                </a:cubicBezTo>
                <a:cubicBezTo>
                  <a:pt x="394512" y="133932"/>
                  <a:pt x="391236" y="163773"/>
                  <a:pt x="395785" y="191068"/>
                </a:cubicBezTo>
                <a:cubicBezTo>
                  <a:pt x="400334" y="177420"/>
                  <a:pt x="400445" y="161358"/>
                  <a:pt x="409432" y="150125"/>
                </a:cubicBezTo>
                <a:cubicBezTo>
                  <a:pt x="419679" y="137317"/>
                  <a:pt x="438777" y="134428"/>
                  <a:pt x="450376" y="122829"/>
                </a:cubicBezTo>
                <a:cubicBezTo>
                  <a:pt x="461974" y="111231"/>
                  <a:pt x="468573" y="95534"/>
                  <a:pt x="477671" y="81886"/>
                </a:cubicBezTo>
                <a:cubicBezTo>
                  <a:pt x="482220" y="113731"/>
                  <a:pt x="473475" y="150655"/>
                  <a:pt x="491319" y="177420"/>
                </a:cubicBezTo>
                <a:cubicBezTo>
                  <a:pt x="499299" y="189390"/>
                  <a:pt x="523900" y="175479"/>
                  <a:pt x="532262" y="163773"/>
                </a:cubicBezTo>
                <a:cubicBezTo>
                  <a:pt x="548986" y="140360"/>
                  <a:pt x="559558" y="81886"/>
                  <a:pt x="559558" y="81886"/>
                </a:cubicBezTo>
                <a:cubicBezTo>
                  <a:pt x="573206" y="90985"/>
                  <a:pt x="588903" y="97584"/>
                  <a:pt x="600501" y="109182"/>
                </a:cubicBezTo>
                <a:cubicBezTo>
                  <a:pt x="635645" y="144326"/>
                  <a:pt x="631679" y="169538"/>
                  <a:pt x="641444" y="218364"/>
                </a:cubicBezTo>
                <a:lnTo>
                  <a:pt x="682388" y="95534"/>
                </a:lnTo>
                <a:lnTo>
                  <a:pt x="696035" y="54591"/>
                </a:lnTo>
                <a:cubicBezTo>
                  <a:pt x="700998" y="69480"/>
                  <a:pt x="709270" y="139786"/>
                  <a:pt x="750627" y="81886"/>
                </a:cubicBezTo>
                <a:cubicBezTo>
                  <a:pt x="767350" y="58473"/>
                  <a:pt x="777922" y="0"/>
                  <a:pt x="777922" y="0"/>
                </a:cubicBezTo>
                <a:cubicBezTo>
                  <a:pt x="782471" y="36394"/>
                  <a:pt x="772700" y="77732"/>
                  <a:pt x="791570" y="109182"/>
                </a:cubicBezTo>
                <a:cubicBezTo>
                  <a:pt x="800009" y="123247"/>
                  <a:pt x="811530" y="82909"/>
                  <a:pt x="818865" y="68238"/>
                </a:cubicBezTo>
                <a:cubicBezTo>
                  <a:pt x="825299" y="55371"/>
                  <a:pt x="827964" y="40943"/>
                  <a:pt x="832513" y="27295"/>
                </a:cubicBezTo>
                <a:lnTo>
                  <a:pt x="846161" y="6823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ogen 31"/>
          <p:cNvSpPr/>
          <p:nvPr/>
        </p:nvSpPr>
        <p:spPr>
          <a:xfrm rot="-120000" flipV="1">
            <a:off x="-4428665" y="-2331640"/>
            <a:ext cx="12961105" cy="6441924"/>
          </a:xfrm>
          <a:prstGeom prst="arc">
            <a:avLst>
              <a:gd name="adj1" fmla="val 16368624"/>
              <a:gd name="adj2" fmla="val 20601536"/>
            </a:avLst>
          </a:prstGeom>
          <a:noFill/>
          <a:ln w="25400" cap="flat" cmpd="sng" algn="ctr">
            <a:solidFill>
              <a:srgbClr val="89A4A7"/>
            </a:solidFill>
            <a:prstDash val="solid"/>
            <a:miter lim="800000"/>
          </a:ln>
          <a:effectLst/>
        </p:spPr>
        <p:txBody>
          <a:bodyPr rtlCol="0" anchor="ctr"/>
          <a:lstStyle/>
          <a:p>
            <a:pPr algn="ctr" fontAlgn="auto">
              <a:spcBef>
                <a:spcPts val="0"/>
              </a:spcBef>
              <a:spcAft>
                <a:spcPts val="0"/>
              </a:spcAft>
              <a:defRPr/>
            </a:pPr>
            <a:endParaRPr lang="en-US" kern="0" dirty="0" smtClean="0">
              <a:solidFill>
                <a:prstClr val="black"/>
              </a:solidFill>
              <a:latin typeface="Calibri" panose="020F0502020204030204"/>
              <a:cs typeface="+mn-cs"/>
            </a:endParaRPr>
          </a:p>
        </p:txBody>
      </p:sp>
      <p:pic>
        <p:nvPicPr>
          <p:cNvPr id="5" name="Grafik 4"/>
          <p:cNvPicPr>
            <a:picLocks noChangeAspect="1"/>
          </p:cNvPicPr>
          <p:nvPr/>
        </p:nvPicPr>
        <p:blipFill>
          <a:blip r:embed="rId6">
            <a:clrChange>
              <a:clrFrom>
                <a:srgbClr val="FFFFFF"/>
              </a:clrFrom>
              <a:clrTo>
                <a:srgbClr val="FFFFFF">
                  <a:alpha val="0"/>
                </a:srgbClr>
              </a:clrTo>
            </a:clrChange>
          </a:blip>
          <a:stretch>
            <a:fillRect/>
          </a:stretch>
        </p:blipFill>
        <p:spPr>
          <a:xfrm>
            <a:off x="3166827" y="2231504"/>
            <a:ext cx="4602480" cy="2133600"/>
          </a:xfrm>
          <a:prstGeom prst="rect">
            <a:avLst/>
          </a:prstGeom>
        </p:spPr>
      </p:pic>
      <p:sp>
        <p:nvSpPr>
          <p:cNvPr id="18" name="Bogen 17"/>
          <p:cNvSpPr/>
          <p:nvPr/>
        </p:nvSpPr>
        <p:spPr>
          <a:xfrm rot="-240000" flipV="1">
            <a:off x="-4276265" y="-2088000"/>
            <a:ext cx="12961105" cy="6441924"/>
          </a:xfrm>
          <a:prstGeom prst="arc">
            <a:avLst>
              <a:gd name="adj1" fmla="val 17011392"/>
              <a:gd name="adj2" fmla="val 20596150"/>
            </a:avLst>
          </a:prstGeom>
          <a:noFill/>
          <a:ln w="25400" cap="flat" cmpd="sng" algn="ctr">
            <a:solidFill>
              <a:srgbClr val="89A4A7"/>
            </a:solidFill>
            <a:prstDash val="solid"/>
            <a:miter lim="800000"/>
          </a:ln>
          <a:effectLst/>
        </p:spPr>
        <p:txBody>
          <a:bodyPr rtlCol="0" anchor="ctr"/>
          <a:lstStyle/>
          <a:p>
            <a:pPr algn="ctr" fontAlgn="auto">
              <a:spcBef>
                <a:spcPts val="0"/>
              </a:spcBef>
              <a:spcAft>
                <a:spcPts val="0"/>
              </a:spcAft>
              <a:defRPr/>
            </a:pPr>
            <a:endParaRPr lang="en-US" kern="0" dirty="0" smtClean="0">
              <a:solidFill>
                <a:prstClr val="black"/>
              </a:solidFill>
              <a:latin typeface="Calibri" panose="020F0502020204030204"/>
              <a:cs typeface="+mn-cs"/>
            </a:endParaRPr>
          </a:p>
        </p:txBody>
      </p:sp>
      <p:pic>
        <p:nvPicPr>
          <p:cNvPr id="19" name="Grafik 18"/>
          <p:cNvPicPr>
            <a:picLocks noChangeAspect="1"/>
          </p:cNvPicPr>
          <p:nvPr/>
        </p:nvPicPr>
        <p:blipFill>
          <a:blip r:embed="rId7">
            <a:clrChange>
              <a:clrFrom>
                <a:srgbClr val="FFFFFF"/>
              </a:clrFrom>
              <a:clrTo>
                <a:srgbClr val="FFFFFF">
                  <a:alpha val="0"/>
                </a:srgbClr>
              </a:clrTo>
            </a:clrChange>
          </a:blip>
          <a:stretch>
            <a:fillRect/>
          </a:stretch>
        </p:blipFill>
        <p:spPr>
          <a:xfrm>
            <a:off x="3193684" y="2113200"/>
            <a:ext cx="4690684" cy="2168480"/>
          </a:xfrm>
          <a:prstGeom prst="rect">
            <a:avLst/>
          </a:prstGeom>
        </p:spPr>
      </p:pic>
      <p:sp>
        <p:nvSpPr>
          <p:cNvPr id="31" name="Freihandform 30"/>
          <p:cNvSpPr/>
          <p:nvPr/>
        </p:nvSpPr>
        <p:spPr>
          <a:xfrm rot="21443244">
            <a:off x="3138068" y="2598636"/>
            <a:ext cx="4671859" cy="1635891"/>
          </a:xfrm>
          <a:custGeom>
            <a:avLst/>
            <a:gdLst>
              <a:gd name="connsiteX0" fmla="*/ 0 w 4657006"/>
              <a:gd name="connsiteY0" fmla="*/ 1828800 h 1924335"/>
              <a:gd name="connsiteX1" fmla="*/ 109182 w 4657006"/>
              <a:gd name="connsiteY1" fmla="*/ 1883391 h 1924335"/>
              <a:gd name="connsiteX2" fmla="*/ 136477 w 4657006"/>
              <a:gd name="connsiteY2" fmla="*/ 1924335 h 1924335"/>
              <a:gd name="connsiteX3" fmla="*/ 204716 w 4657006"/>
              <a:gd name="connsiteY3" fmla="*/ 1842448 h 1924335"/>
              <a:gd name="connsiteX4" fmla="*/ 218364 w 4657006"/>
              <a:gd name="connsiteY4" fmla="*/ 1801505 h 1924335"/>
              <a:gd name="connsiteX5" fmla="*/ 286603 w 4657006"/>
              <a:gd name="connsiteY5" fmla="*/ 1815153 h 1924335"/>
              <a:gd name="connsiteX6" fmla="*/ 300251 w 4657006"/>
              <a:gd name="connsiteY6" fmla="*/ 1869744 h 1924335"/>
              <a:gd name="connsiteX7" fmla="*/ 341194 w 4657006"/>
              <a:gd name="connsiteY7" fmla="*/ 1842448 h 1924335"/>
              <a:gd name="connsiteX8" fmla="*/ 382137 w 4657006"/>
              <a:gd name="connsiteY8" fmla="*/ 1828800 h 1924335"/>
              <a:gd name="connsiteX9" fmla="*/ 395785 w 4657006"/>
              <a:gd name="connsiteY9" fmla="*/ 1760561 h 1924335"/>
              <a:gd name="connsiteX10" fmla="*/ 477671 w 4657006"/>
              <a:gd name="connsiteY10" fmla="*/ 1787857 h 1924335"/>
              <a:gd name="connsiteX11" fmla="*/ 518615 w 4657006"/>
              <a:gd name="connsiteY11" fmla="*/ 1801505 h 1924335"/>
              <a:gd name="connsiteX12" fmla="*/ 586854 w 4657006"/>
              <a:gd name="connsiteY12" fmla="*/ 1787857 h 1924335"/>
              <a:gd name="connsiteX13" fmla="*/ 600501 w 4657006"/>
              <a:gd name="connsiteY13" fmla="*/ 1746914 h 1924335"/>
              <a:gd name="connsiteX14" fmla="*/ 641445 w 4657006"/>
              <a:gd name="connsiteY14" fmla="*/ 1719618 h 1924335"/>
              <a:gd name="connsiteX15" fmla="*/ 696036 w 4657006"/>
              <a:gd name="connsiteY15" fmla="*/ 1746914 h 1924335"/>
              <a:gd name="connsiteX16" fmla="*/ 764274 w 4657006"/>
              <a:gd name="connsiteY16" fmla="*/ 1801505 h 1924335"/>
              <a:gd name="connsiteX17" fmla="*/ 777922 w 4657006"/>
              <a:gd name="connsiteY17" fmla="*/ 1746914 h 1924335"/>
              <a:gd name="connsiteX18" fmla="*/ 818866 w 4657006"/>
              <a:gd name="connsiteY18" fmla="*/ 1665027 h 1924335"/>
              <a:gd name="connsiteX19" fmla="*/ 859809 w 4657006"/>
              <a:gd name="connsiteY19" fmla="*/ 1637732 h 1924335"/>
              <a:gd name="connsiteX20" fmla="*/ 900752 w 4657006"/>
              <a:gd name="connsiteY20" fmla="*/ 1678675 h 1924335"/>
              <a:gd name="connsiteX21" fmla="*/ 941695 w 4657006"/>
              <a:gd name="connsiteY21" fmla="*/ 1692323 h 1924335"/>
              <a:gd name="connsiteX22" fmla="*/ 1064525 w 4657006"/>
              <a:gd name="connsiteY22" fmla="*/ 1637732 h 1924335"/>
              <a:gd name="connsiteX23" fmla="*/ 1091821 w 4657006"/>
              <a:gd name="connsiteY23" fmla="*/ 1719618 h 1924335"/>
              <a:gd name="connsiteX24" fmla="*/ 1132764 w 4657006"/>
              <a:gd name="connsiteY24" fmla="*/ 1733266 h 1924335"/>
              <a:gd name="connsiteX25" fmla="*/ 1201003 w 4657006"/>
              <a:gd name="connsiteY25" fmla="*/ 1637732 h 1924335"/>
              <a:gd name="connsiteX26" fmla="*/ 1241946 w 4657006"/>
              <a:gd name="connsiteY26" fmla="*/ 1637732 h 1924335"/>
              <a:gd name="connsiteX27" fmla="*/ 1296537 w 4657006"/>
              <a:gd name="connsiteY27" fmla="*/ 1665027 h 1924335"/>
              <a:gd name="connsiteX28" fmla="*/ 1337480 w 4657006"/>
              <a:gd name="connsiteY28" fmla="*/ 1624084 h 1924335"/>
              <a:gd name="connsiteX29" fmla="*/ 1378424 w 4657006"/>
              <a:gd name="connsiteY29" fmla="*/ 1637732 h 1924335"/>
              <a:gd name="connsiteX30" fmla="*/ 1405719 w 4657006"/>
              <a:gd name="connsiteY30" fmla="*/ 1596788 h 1924335"/>
              <a:gd name="connsiteX31" fmla="*/ 1446663 w 4657006"/>
              <a:gd name="connsiteY31" fmla="*/ 1555845 h 1924335"/>
              <a:gd name="connsiteX32" fmla="*/ 1460310 w 4657006"/>
              <a:gd name="connsiteY32" fmla="*/ 1596788 h 1924335"/>
              <a:gd name="connsiteX33" fmla="*/ 1542197 w 4657006"/>
              <a:gd name="connsiteY33" fmla="*/ 1596788 h 1924335"/>
              <a:gd name="connsiteX34" fmla="*/ 1596788 w 4657006"/>
              <a:gd name="connsiteY34" fmla="*/ 1583141 h 1924335"/>
              <a:gd name="connsiteX35" fmla="*/ 1637731 w 4657006"/>
              <a:gd name="connsiteY35" fmla="*/ 1596788 h 1924335"/>
              <a:gd name="connsiteX36" fmla="*/ 1678674 w 4657006"/>
              <a:gd name="connsiteY36" fmla="*/ 1501254 h 1924335"/>
              <a:gd name="connsiteX37" fmla="*/ 1719618 w 4657006"/>
              <a:gd name="connsiteY37" fmla="*/ 1405720 h 1924335"/>
              <a:gd name="connsiteX38" fmla="*/ 1733266 w 4657006"/>
              <a:gd name="connsiteY38" fmla="*/ 1446663 h 1924335"/>
              <a:gd name="connsiteX39" fmla="*/ 1774209 w 4657006"/>
              <a:gd name="connsiteY39" fmla="*/ 1473958 h 1924335"/>
              <a:gd name="connsiteX40" fmla="*/ 1787857 w 4657006"/>
              <a:gd name="connsiteY40" fmla="*/ 1542197 h 1924335"/>
              <a:gd name="connsiteX41" fmla="*/ 1842448 w 4657006"/>
              <a:gd name="connsiteY41" fmla="*/ 1460311 h 1924335"/>
              <a:gd name="connsiteX42" fmla="*/ 1924334 w 4657006"/>
              <a:gd name="connsiteY42" fmla="*/ 1433015 h 1924335"/>
              <a:gd name="connsiteX43" fmla="*/ 2033516 w 4657006"/>
              <a:gd name="connsiteY43" fmla="*/ 1433015 h 1924335"/>
              <a:gd name="connsiteX44" fmla="*/ 2060812 w 4657006"/>
              <a:gd name="connsiteY44" fmla="*/ 1378424 h 1924335"/>
              <a:gd name="connsiteX45" fmla="*/ 2101755 w 4657006"/>
              <a:gd name="connsiteY45" fmla="*/ 1351129 h 1924335"/>
              <a:gd name="connsiteX46" fmla="*/ 2129051 w 4657006"/>
              <a:gd name="connsiteY46" fmla="*/ 1296538 h 1924335"/>
              <a:gd name="connsiteX47" fmla="*/ 2156346 w 4657006"/>
              <a:gd name="connsiteY47" fmla="*/ 1378424 h 1924335"/>
              <a:gd name="connsiteX48" fmla="*/ 2265528 w 4657006"/>
              <a:gd name="connsiteY48" fmla="*/ 1282890 h 1924335"/>
              <a:gd name="connsiteX49" fmla="*/ 2292824 w 4657006"/>
              <a:gd name="connsiteY49" fmla="*/ 1323833 h 1924335"/>
              <a:gd name="connsiteX50" fmla="*/ 2361063 w 4657006"/>
              <a:gd name="connsiteY50" fmla="*/ 1337481 h 1924335"/>
              <a:gd name="connsiteX51" fmla="*/ 2388358 w 4657006"/>
              <a:gd name="connsiteY51" fmla="*/ 1419367 h 1924335"/>
              <a:gd name="connsiteX52" fmla="*/ 2470245 w 4657006"/>
              <a:gd name="connsiteY52" fmla="*/ 1392072 h 1924335"/>
              <a:gd name="connsiteX53" fmla="*/ 2538483 w 4657006"/>
              <a:gd name="connsiteY53" fmla="*/ 1296538 h 1924335"/>
              <a:gd name="connsiteX54" fmla="*/ 2565779 w 4657006"/>
              <a:gd name="connsiteY54" fmla="*/ 1310185 h 1924335"/>
              <a:gd name="connsiteX55" fmla="*/ 2674961 w 4657006"/>
              <a:gd name="connsiteY55" fmla="*/ 1296538 h 1924335"/>
              <a:gd name="connsiteX56" fmla="*/ 2770495 w 4657006"/>
              <a:gd name="connsiteY56" fmla="*/ 1228299 h 1924335"/>
              <a:gd name="connsiteX57" fmla="*/ 2866030 w 4657006"/>
              <a:gd name="connsiteY57" fmla="*/ 1173708 h 1924335"/>
              <a:gd name="connsiteX58" fmla="*/ 2906973 w 4657006"/>
              <a:gd name="connsiteY58" fmla="*/ 1160060 h 1924335"/>
              <a:gd name="connsiteX59" fmla="*/ 3029803 w 4657006"/>
              <a:gd name="connsiteY59" fmla="*/ 1146412 h 1924335"/>
              <a:gd name="connsiteX60" fmla="*/ 3070746 w 4657006"/>
              <a:gd name="connsiteY60" fmla="*/ 1064526 h 1924335"/>
              <a:gd name="connsiteX61" fmla="*/ 3084394 w 4657006"/>
              <a:gd name="connsiteY61" fmla="*/ 1105469 h 1924335"/>
              <a:gd name="connsiteX62" fmla="*/ 3111689 w 4657006"/>
              <a:gd name="connsiteY62" fmla="*/ 1146412 h 1924335"/>
              <a:gd name="connsiteX63" fmla="*/ 3166280 w 4657006"/>
              <a:gd name="connsiteY63" fmla="*/ 1132764 h 1924335"/>
              <a:gd name="connsiteX64" fmla="*/ 3179928 w 4657006"/>
              <a:gd name="connsiteY64" fmla="*/ 1091821 h 1924335"/>
              <a:gd name="connsiteX65" fmla="*/ 3207224 w 4657006"/>
              <a:gd name="connsiteY65" fmla="*/ 1050878 h 1924335"/>
              <a:gd name="connsiteX66" fmla="*/ 3248167 w 4657006"/>
              <a:gd name="connsiteY66" fmla="*/ 1078173 h 1924335"/>
              <a:gd name="connsiteX67" fmla="*/ 3275463 w 4657006"/>
              <a:gd name="connsiteY67" fmla="*/ 1037230 h 1924335"/>
              <a:gd name="connsiteX68" fmla="*/ 3343701 w 4657006"/>
              <a:gd name="connsiteY68" fmla="*/ 928048 h 1924335"/>
              <a:gd name="connsiteX69" fmla="*/ 3370997 w 4657006"/>
              <a:gd name="connsiteY69" fmla="*/ 968991 h 1924335"/>
              <a:gd name="connsiteX70" fmla="*/ 3425588 w 4657006"/>
              <a:gd name="connsiteY70" fmla="*/ 887105 h 1924335"/>
              <a:gd name="connsiteX71" fmla="*/ 3521122 w 4657006"/>
              <a:gd name="connsiteY71" fmla="*/ 859809 h 1924335"/>
              <a:gd name="connsiteX72" fmla="*/ 3548418 w 4657006"/>
              <a:gd name="connsiteY72" fmla="*/ 777923 h 1924335"/>
              <a:gd name="connsiteX73" fmla="*/ 3657600 w 4657006"/>
              <a:gd name="connsiteY73" fmla="*/ 764275 h 1924335"/>
              <a:gd name="connsiteX74" fmla="*/ 3698543 w 4657006"/>
              <a:gd name="connsiteY74" fmla="*/ 736979 h 1924335"/>
              <a:gd name="connsiteX75" fmla="*/ 3725839 w 4657006"/>
              <a:gd name="connsiteY75" fmla="*/ 777923 h 1924335"/>
              <a:gd name="connsiteX76" fmla="*/ 3780430 w 4657006"/>
              <a:gd name="connsiteY76" fmla="*/ 709684 h 1924335"/>
              <a:gd name="connsiteX77" fmla="*/ 3821373 w 4657006"/>
              <a:gd name="connsiteY77" fmla="*/ 696036 h 1924335"/>
              <a:gd name="connsiteX78" fmla="*/ 3835021 w 4657006"/>
              <a:gd name="connsiteY78" fmla="*/ 600502 h 1924335"/>
              <a:gd name="connsiteX79" fmla="*/ 3848668 w 4657006"/>
              <a:gd name="connsiteY79" fmla="*/ 559558 h 1924335"/>
              <a:gd name="connsiteX80" fmla="*/ 3889612 w 4657006"/>
              <a:gd name="connsiteY80" fmla="*/ 545911 h 1924335"/>
              <a:gd name="connsiteX81" fmla="*/ 3957851 w 4657006"/>
              <a:gd name="connsiteY81" fmla="*/ 600502 h 1924335"/>
              <a:gd name="connsiteX82" fmla="*/ 3998794 w 4657006"/>
              <a:gd name="connsiteY82" fmla="*/ 559558 h 1924335"/>
              <a:gd name="connsiteX83" fmla="*/ 4012442 w 4657006"/>
              <a:gd name="connsiteY83" fmla="*/ 518615 h 1924335"/>
              <a:gd name="connsiteX84" fmla="*/ 4107976 w 4657006"/>
              <a:gd name="connsiteY84" fmla="*/ 518615 h 1924335"/>
              <a:gd name="connsiteX85" fmla="*/ 4135271 w 4657006"/>
              <a:gd name="connsiteY85" fmla="*/ 436729 h 1924335"/>
              <a:gd name="connsiteX86" fmla="*/ 4176215 w 4657006"/>
              <a:gd name="connsiteY86" fmla="*/ 354842 h 1924335"/>
              <a:gd name="connsiteX87" fmla="*/ 4217158 w 4657006"/>
              <a:gd name="connsiteY87" fmla="*/ 341194 h 1924335"/>
              <a:gd name="connsiteX88" fmla="*/ 4285397 w 4657006"/>
              <a:gd name="connsiteY88" fmla="*/ 368490 h 1924335"/>
              <a:gd name="connsiteX89" fmla="*/ 4312692 w 4657006"/>
              <a:gd name="connsiteY89" fmla="*/ 286603 h 1924335"/>
              <a:gd name="connsiteX90" fmla="*/ 4326340 w 4657006"/>
              <a:gd name="connsiteY90" fmla="*/ 245660 h 1924335"/>
              <a:gd name="connsiteX91" fmla="*/ 4367283 w 4657006"/>
              <a:gd name="connsiteY91" fmla="*/ 259308 h 1924335"/>
              <a:gd name="connsiteX92" fmla="*/ 4449170 w 4657006"/>
              <a:gd name="connsiteY92" fmla="*/ 191069 h 1924335"/>
              <a:gd name="connsiteX93" fmla="*/ 4490113 w 4657006"/>
              <a:gd name="connsiteY93" fmla="*/ 218364 h 1924335"/>
              <a:gd name="connsiteX94" fmla="*/ 4517409 w 4657006"/>
              <a:gd name="connsiteY94" fmla="*/ 177421 h 1924335"/>
              <a:gd name="connsiteX95" fmla="*/ 4558352 w 4657006"/>
              <a:gd name="connsiteY95" fmla="*/ 122830 h 1924335"/>
              <a:gd name="connsiteX96" fmla="*/ 4572000 w 4657006"/>
              <a:gd name="connsiteY96" fmla="*/ 81887 h 1924335"/>
              <a:gd name="connsiteX97" fmla="*/ 4653886 w 4657006"/>
              <a:gd name="connsiteY97" fmla="*/ 40944 h 1924335"/>
              <a:gd name="connsiteX98" fmla="*/ 4653886 w 4657006"/>
              <a:gd name="connsiteY98" fmla="*/ 0 h 192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4657006" h="1924335">
                <a:moveTo>
                  <a:pt x="0" y="1828800"/>
                </a:moveTo>
                <a:cubicBezTo>
                  <a:pt x="32578" y="1841831"/>
                  <a:pt x="81927" y="1856136"/>
                  <a:pt x="109182" y="1883391"/>
                </a:cubicBezTo>
                <a:cubicBezTo>
                  <a:pt x="120780" y="1894990"/>
                  <a:pt x="127379" y="1910687"/>
                  <a:pt x="136477" y="1924335"/>
                </a:cubicBezTo>
                <a:cubicBezTo>
                  <a:pt x="166661" y="1894151"/>
                  <a:pt x="185715" y="1880451"/>
                  <a:pt x="204716" y="1842448"/>
                </a:cubicBezTo>
                <a:cubicBezTo>
                  <a:pt x="211150" y="1829581"/>
                  <a:pt x="213815" y="1815153"/>
                  <a:pt x="218364" y="1801505"/>
                </a:cubicBezTo>
                <a:cubicBezTo>
                  <a:pt x="241110" y="1806054"/>
                  <a:pt x="268783" y="1800303"/>
                  <a:pt x="286603" y="1815153"/>
                </a:cubicBezTo>
                <a:cubicBezTo>
                  <a:pt x="301013" y="1827161"/>
                  <a:pt x="283474" y="1861356"/>
                  <a:pt x="300251" y="1869744"/>
                </a:cubicBezTo>
                <a:cubicBezTo>
                  <a:pt x="314922" y="1877079"/>
                  <a:pt x="326523" y="1849784"/>
                  <a:pt x="341194" y="1842448"/>
                </a:cubicBezTo>
                <a:cubicBezTo>
                  <a:pt x="354061" y="1836014"/>
                  <a:pt x="368489" y="1833349"/>
                  <a:pt x="382137" y="1828800"/>
                </a:cubicBezTo>
                <a:cubicBezTo>
                  <a:pt x="386686" y="1806054"/>
                  <a:pt x="374464" y="1769699"/>
                  <a:pt x="395785" y="1760561"/>
                </a:cubicBezTo>
                <a:cubicBezTo>
                  <a:pt x="422231" y="1749227"/>
                  <a:pt x="450376" y="1778758"/>
                  <a:pt x="477671" y="1787857"/>
                </a:cubicBezTo>
                <a:lnTo>
                  <a:pt x="518615" y="1801505"/>
                </a:lnTo>
                <a:cubicBezTo>
                  <a:pt x="541361" y="1796956"/>
                  <a:pt x="567553" y="1800724"/>
                  <a:pt x="586854" y="1787857"/>
                </a:cubicBezTo>
                <a:cubicBezTo>
                  <a:pt x="598824" y="1779877"/>
                  <a:pt x="591514" y="1758147"/>
                  <a:pt x="600501" y="1746914"/>
                </a:cubicBezTo>
                <a:cubicBezTo>
                  <a:pt x="610748" y="1734106"/>
                  <a:pt x="627797" y="1728717"/>
                  <a:pt x="641445" y="1719618"/>
                </a:cubicBezTo>
                <a:cubicBezTo>
                  <a:pt x="659642" y="1728717"/>
                  <a:pt x="680407" y="1733889"/>
                  <a:pt x="696036" y="1746914"/>
                </a:cubicBezTo>
                <a:cubicBezTo>
                  <a:pt x="778345" y="1815505"/>
                  <a:pt x="666519" y="1768919"/>
                  <a:pt x="764274" y="1801505"/>
                </a:cubicBezTo>
                <a:cubicBezTo>
                  <a:pt x="768823" y="1783308"/>
                  <a:pt x="772769" y="1764949"/>
                  <a:pt x="777922" y="1746914"/>
                </a:cubicBezTo>
                <a:cubicBezTo>
                  <a:pt x="786802" y="1715833"/>
                  <a:pt x="794939" y="1688953"/>
                  <a:pt x="818866" y="1665027"/>
                </a:cubicBezTo>
                <a:cubicBezTo>
                  <a:pt x="830464" y="1653429"/>
                  <a:pt x="846161" y="1646830"/>
                  <a:pt x="859809" y="1637732"/>
                </a:cubicBezTo>
                <a:cubicBezTo>
                  <a:pt x="873457" y="1651380"/>
                  <a:pt x="884693" y="1667969"/>
                  <a:pt x="900752" y="1678675"/>
                </a:cubicBezTo>
                <a:cubicBezTo>
                  <a:pt x="912722" y="1686655"/>
                  <a:pt x="927397" y="1693912"/>
                  <a:pt x="941695" y="1692323"/>
                </a:cubicBezTo>
                <a:cubicBezTo>
                  <a:pt x="1000162" y="1685827"/>
                  <a:pt x="1021864" y="1666173"/>
                  <a:pt x="1064525" y="1637732"/>
                </a:cubicBezTo>
                <a:cubicBezTo>
                  <a:pt x="1073624" y="1665027"/>
                  <a:pt x="1075098" y="1696205"/>
                  <a:pt x="1091821" y="1719618"/>
                </a:cubicBezTo>
                <a:cubicBezTo>
                  <a:pt x="1100183" y="1731324"/>
                  <a:pt x="1119897" y="1739700"/>
                  <a:pt x="1132764" y="1733266"/>
                </a:cubicBezTo>
                <a:cubicBezTo>
                  <a:pt x="1141226" y="1729035"/>
                  <a:pt x="1191609" y="1651823"/>
                  <a:pt x="1201003" y="1637732"/>
                </a:cubicBezTo>
                <a:cubicBezTo>
                  <a:pt x="1225219" y="1565084"/>
                  <a:pt x="1200536" y="1603223"/>
                  <a:pt x="1241946" y="1637732"/>
                </a:cubicBezTo>
                <a:cubicBezTo>
                  <a:pt x="1257575" y="1650756"/>
                  <a:pt x="1278340" y="1655929"/>
                  <a:pt x="1296537" y="1665027"/>
                </a:cubicBezTo>
                <a:cubicBezTo>
                  <a:pt x="1310185" y="1651379"/>
                  <a:pt x="1319170" y="1630187"/>
                  <a:pt x="1337480" y="1624084"/>
                </a:cubicBezTo>
                <a:cubicBezTo>
                  <a:pt x="1351128" y="1619535"/>
                  <a:pt x="1365067" y="1643075"/>
                  <a:pt x="1378424" y="1637732"/>
                </a:cubicBezTo>
                <a:cubicBezTo>
                  <a:pt x="1393653" y="1631640"/>
                  <a:pt x="1395218" y="1609389"/>
                  <a:pt x="1405719" y="1596788"/>
                </a:cubicBezTo>
                <a:cubicBezTo>
                  <a:pt x="1418075" y="1581961"/>
                  <a:pt x="1433015" y="1569493"/>
                  <a:pt x="1446663" y="1555845"/>
                </a:cubicBezTo>
                <a:cubicBezTo>
                  <a:pt x="1451212" y="1569493"/>
                  <a:pt x="1450138" y="1586616"/>
                  <a:pt x="1460310" y="1596788"/>
                </a:cubicBezTo>
                <a:cubicBezTo>
                  <a:pt x="1487606" y="1624084"/>
                  <a:pt x="1514901" y="1605887"/>
                  <a:pt x="1542197" y="1596788"/>
                </a:cubicBezTo>
                <a:cubicBezTo>
                  <a:pt x="1588791" y="1503599"/>
                  <a:pt x="1548562" y="1544560"/>
                  <a:pt x="1596788" y="1583141"/>
                </a:cubicBezTo>
                <a:cubicBezTo>
                  <a:pt x="1608021" y="1592128"/>
                  <a:pt x="1624083" y="1592239"/>
                  <a:pt x="1637731" y="1596788"/>
                </a:cubicBezTo>
                <a:cubicBezTo>
                  <a:pt x="1676914" y="1440060"/>
                  <a:pt x="1622124" y="1633204"/>
                  <a:pt x="1678674" y="1501254"/>
                </a:cubicBezTo>
                <a:cubicBezTo>
                  <a:pt x="1731549" y="1377878"/>
                  <a:pt x="1651093" y="1508505"/>
                  <a:pt x="1719618" y="1405720"/>
                </a:cubicBezTo>
                <a:cubicBezTo>
                  <a:pt x="1724167" y="1419368"/>
                  <a:pt x="1724279" y="1435430"/>
                  <a:pt x="1733266" y="1446663"/>
                </a:cubicBezTo>
                <a:cubicBezTo>
                  <a:pt x="1743513" y="1459471"/>
                  <a:pt x="1766071" y="1459717"/>
                  <a:pt x="1774209" y="1473958"/>
                </a:cubicBezTo>
                <a:cubicBezTo>
                  <a:pt x="1785718" y="1494098"/>
                  <a:pt x="1783308" y="1519451"/>
                  <a:pt x="1787857" y="1542197"/>
                </a:cubicBezTo>
                <a:cubicBezTo>
                  <a:pt x="1800681" y="1503723"/>
                  <a:pt x="1800624" y="1483546"/>
                  <a:pt x="1842448" y="1460311"/>
                </a:cubicBezTo>
                <a:cubicBezTo>
                  <a:pt x="1867599" y="1446338"/>
                  <a:pt x="1924334" y="1433015"/>
                  <a:pt x="1924334" y="1433015"/>
                </a:cubicBezTo>
                <a:cubicBezTo>
                  <a:pt x="1962214" y="1445642"/>
                  <a:pt x="1991594" y="1462959"/>
                  <a:pt x="2033516" y="1433015"/>
                </a:cubicBezTo>
                <a:cubicBezTo>
                  <a:pt x="2050071" y="1421190"/>
                  <a:pt x="2047787" y="1394053"/>
                  <a:pt x="2060812" y="1378424"/>
                </a:cubicBezTo>
                <a:cubicBezTo>
                  <a:pt x="2071313" y="1365823"/>
                  <a:pt x="2088107" y="1360227"/>
                  <a:pt x="2101755" y="1351129"/>
                </a:cubicBezTo>
                <a:cubicBezTo>
                  <a:pt x="2110854" y="1332932"/>
                  <a:pt x="2110854" y="1287440"/>
                  <a:pt x="2129051" y="1296538"/>
                </a:cubicBezTo>
                <a:cubicBezTo>
                  <a:pt x="2154785" y="1309405"/>
                  <a:pt x="2156346" y="1378424"/>
                  <a:pt x="2156346" y="1378424"/>
                </a:cubicBezTo>
                <a:cubicBezTo>
                  <a:pt x="2251881" y="1314735"/>
                  <a:pt x="2220036" y="1351129"/>
                  <a:pt x="2265528" y="1282890"/>
                </a:cubicBezTo>
                <a:cubicBezTo>
                  <a:pt x="2274627" y="1296538"/>
                  <a:pt x="2278583" y="1315695"/>
                  <a:pt x="2292824" y="1323833"/>
                </a:cubicBezTo>
                <a:cubicBezTo>
                  <a:pt x="2312965" y="1335342"/>
                  <a:pt x="2344660" y="1321078"/>
                  <a:pt x="2361063" y="1337481"/>
                </a:cubicBezTo>
                <a:cubicBezTo>
                  <a:pt x="2381408" y="1357826"/>
                  <a:pt x="2388358" y="1419367"/>
                  <a:pt x="2388358" y="1419367"/>
                </a:cubicBezTo>
                <a:cubicBezTo>
                  <a:pt x="2415654" y="1410269"/>
                  <a:pt x="2461147" y="1419368"/>
                  <a:pt x="2470245" y="1392072"/>
                </a:cubicBezTo>
                <a:cubicBezTo>
                  <a:pt x="2502089" y="1296537"/>
                  <a:pt x="2470244" y="1319283"/>
                  <a:pt x="2538483" y="1296538"/>
                </a:cubicBezTo>
                <a:cubicBezTo>
                  <a:pt x="2572520" y="1194426"/>
                  <a:pt x="2529791" y="1298189"/>
                  <a:pt x="2565779" y="1310185"/>
                </a:cubicBezTo>
                <a:cubicBezTo>
                  <a:pt x="2600574" y="1321784"/>
                  <a:pt x="2638567" y="1301087"/>
                  <a:pt x="2674961" y="1296538"/>
                </a:cubicBezTo>
                <a:cubicBezTo>
                  <a:pt x="2737532" y="1202681"/>
                  <a:pt x="2698430" y="1204277"/>
                  <a:pt x="2770495" y="1228299"/>
                </a:cubicBezTo>
                <a:cubicBezTo>
                  <a:pt x="2921082" y="1198181"/>
                  <a:pt x="2779011" y="1243323"/>
                  <a:pt x="2866030" y="1173708"/>
                </a:cubicBezTo>
                <a:cubicBezTo>
                  <a:pt x="2877264" y="1164721"/>
                  <a:pt x="2892783" y="1162425"/>
                  <a:pt x="2906973" y="1160060"/>
                </a:cubicBezTo>
                <a:cubicBezTo>
                  <a:pt x="2947608" y="1153287"/>
                  <a:pt x="2988860" y="1150961"/>
                  <a:pt x="3029803" y="1146412"/>
                </a:cubicBezTo>
                <a:cubicBezTo>
                  <a:pt x="3033168" y="1136316"/>
                  <a:pt x="3053109" y="1064526"/>
                  <a:pt x="3070746" y="1064526"/>
                </a:cubicBezTo>
                <a:cubicBezTo>
                  <a:pt x="3085132" y="1064526"/>
                  <a:pt x="3077960" y="1092602"/>
                  <a:pt x="3084394" y="1105469"/>
                </a:cubicBezTo>
                <a:cubicBezTo>
                  <a:pt x="3091729" y="1120140"/>
                  <a:pt x="3102591" y="1132764"/>
                  <a:pt x="3111689" y="1146412"/>
                </a:cubicBezTo>
                <a:cubicBezTo>
                  <a:pt x="3129886" y="1141863"/>
                  <a:pt x="3151633" y="1144481"/>
                  <a:pt x="3166280" y="1132764"/>
                </a:cubicBezTo>
                <a:cubicBezTo>
                  <a:pt x="3177514" y="1123777"/>
                  <a:pt x="3173494" y="1104688"/>
                  <a:pt x="3179928" y="1091821"/>
                </a:cubicBezTo>
                <a:cubicBezTo>
                  <a:pt x="3187264" y="1077150"/>
                  <a:pt x="3198125" y="1064526"/>
                  <a:pt x="3207224" y="1050878"/>
                </a:cubicBezTo>
                <a:cubicBezTo>
                  <a:pt x="3220872" y="1059976"/>
                  <a:pt x="3232083" y="1081390"/>
                  <a:pt x="3248167" y="1078173"/>
                </a:cubicBezTo>
                <a:cubicBezTo>
                  <a:pt x="3264251" y="1074956"/>
                  <a:pt x="3268801" y="1052219"/>
                  <a:pt x="3275463" y="1037230"/>
                </a:cubicBezTo>
                <a:cubicBezTo>
                  <a:pt x="3323332" y="929525"/>
                  <a:pt x="3270046" y="977152"/>
                  <a:pt x="3343701" y="928048"/>
                </a:cubicBezTo>
                <a:cubicBezTo>
                  <a:pt x="3352800" y="941696"/>
                  <a:pt x="3356326" y="976326"/>
                  <a:pt x="3370997" y="968991"/>
                </a:cubicBezTo>
                <a:cubicBezTo>
                  <a:pt x="3400339" y="954320"/>
                  <a:pt x="3425588" y="887105"/>
                  <a:pt x="3425588" y="887105"/>
                </a:cubicBezTo>
                <a:cubicBezTo>
                  <a:pt x="3464636" y="769961"/>
                  <a:pt x="3393020" y="939872"/>
                  <a:pt x="3521122" y="859809"/>
                </a:cubicBezTo>
                <a:cubicBezTo>
                  <a:pt x="3545521" y="844560"/>
                  <a:pt x="3548418" y="777923"/>
                  <a:pt x="3548418" y="777923"/>
                </a:cubicBezTo>
                <a:cubicBezTo>
                  <a:pt x="3674316" y="819889"/>
                  <a:pt x="3598124" y="823751"/>
                  <a:pt x="3657600" y="764275"/>
                </a:cubicBezTo>
                <a:cubicBezTo>
                  <a:pt x="3669198" y="752677"/>
                  <a:pt x="3684895" y="746078"/>
                  <a:pt x="3698543" y="736979"/>
                </a:cubicBezTo>
                <a:cubicBezTo>
                  <a:pt x="3707642" y="750627"/>
                  <a:pt x="3709755" y="774706"/>
                  <a:pt x="3725839" y="777923"/>
                </a:cubicBezTo>
                <a:cubicBezTo>
                  <a:pt x="3776327" y="788021"/>
                  <a:pt x="3763721" y="726393"/>
                  <a:pt x="3780430" y="709684"/>
                </a:cubicBezTo>
                <a:cubicBezTo>
                  <a:pt x="3790602" y="699512"/>
                  <a:pt x="3807725" y="700585"/>
                  <a:pt x="3821373" y="696036"/>
                </a:cubicBezTo>
                <a:cubicBezTo>
                  <a:pt x="3825922" y="664191"/>
                  <a:pt x="3828712" y="632045"/>
                  <a:pt x="3835021" y="600502"/>
                </a:cubicBezTo>
                <a:cubicBezTo>
                  <a:pt x="3837842" y="586395"/>
                  <a:pt x="3838495" y="569731"/>
                  <a:pt x="3848668" y="559558"/>
                </a:cubicBezTo>
                <a:cubicBezTo>
                  <a:pt x="3858841" y="549385"/>
                  <a:pt x="3875964" y="550460"/>
                  <a:pt x="3889612" y="545911"/>
                </a:cubicBezTo>
                <a:cubicBezTo>
                  <a:pt x="3901460" y="563684"/>
                  <a:pt x="3921893" y="612488"/>
                  <a:pt x="3957851" y="600502"/>
                </a:cubicBezTo>
                <a:cubicBezTo>
                  <a:pt x="3976161" y="594398"/>
                  <a:pt x="3985146" y="573206"/>
                  <a:pt x="3998794" y="559558"/>
                </a:cubicBezTo>
                <a:cubicBezTo>
                  <a:pt x="4003343" y="545910"/>
                  <a:pt x="4002270" y="528787"/>
                  <a:pt x="4012442" y="518615"/>
                </a:cubicBezTo>
                <a:cubicBezTo>
                  <a:pt x="4039853" y="491204"/>
                  <a:pt x="4080273" y="511689"/>
                  <a:pt x="4107976" y="518615"/>
                </a:cubicBezTo>
                <a:lnTo>
                  <a:pt x="4135271" y="436729"/>
                </a:lnTo>
                <a:cubicBezTo>
                  <a:pt x="4144262" y="409756"/>
                  <a:pt x="4152163" y="374084"/>
                  <a:pt x="4176215" y="354842"/>
                </a:cubicBezTo>
                <a:cubicBezTo>
                  <a:pt x="4187449" y="345855"/>
                  <a:pt x="4203510" y="345743"/>
                  <a:pt x="4217158" y="341194"/>
                </a:cubicBezTo>
                <a:cubicBezTo>
                  <a:pt x="4228737" y="358562"/>
                  <a:pt x="4249676" y="418500"/>
                  <a:pt x="4285397" y="368490"/>
                </a:cubicBezTo>
                <a:cubicBezTo>
                  <a:pt x="4302120" y="345077"/>
                  <a:pt x="4303594" y="313899"/>
                  <a:pt x="4312692" y="286603"/>
                </a:cubicBezTo>
                <a:lnTo>
                  <a:pt x="4326340" y="245660"/>
                </a:lnTo>
                <a:cubicBezTo>
                  <a:pt x="4339988" y="250209"/>
                  <a:pt x="4353093" y="261673"/>
                  <a:pt x="4367283" y="259308"/>
                </a:cubicBezTo>
                <a:cubicBezTo>
                  <a:pt x="4390084" y="255508"/>
                  <a:pt x="4436873" y="203366"/>
                  <a:pt x="4449170" y="191069"/>
                </a:cubicBezTo>
                <a:cubicBezTo>
                  <a:pt x="4462818" y="200167"/>
                  <a:pt x="4474029" y="221581"/>
                  <a:pt x="4490113" y="218364"/>
                </a:cubicBezTo>
                <a:cubicBezTo>
                  <a:pt x="4506197" y="215147"/>
                  <a:pt x="4507875" y="190768"/>
                  <a:pt x="4517409" y="177421"/>
                </a:cubicBezTo>
                <a:cubicBezTo>
                  <a:pt x="4530630" y="158912"/>
                  <a:pt x="4544704" y="141027"/>
                  <a:pt x="4558352" y="122830"/>
                </a:cubicBezTo>
                <a:cubicBezTo>
                  <a:pt x="4562901" y="109182"/>
                  <a:pt x="4561828" y="92059"/>
                  <a:pt x="4572000" y="81887"/>
                </a:cubicBezTo>
                <a:cubicBezTo>
                  <a:pt x="4615393" y="38494"/>
                  <a:pt x="4615921" y="104219"/>
                  <a:pt x="4653886" y="40944"/>
                </a:cubicBezTo>
                <a:cubicBezTo>
                  <a:pt x="4660908" y="29241"/>
                  <a:pt x="4653886" y="13648"/>
                  <a:pt x="465388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68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p:cNvPicPr>
            <a:picLocks noChangeAspect="1"/>
          </p:cNvPicPr>
          <p:nvPr/>
        </p:nvPicPr>
        <p:blipFill>
          <a:blip r:embed="rId3">
            <a:clrChange>
              <a:clrFrom>
                <a:srgbClr val="FFFFFF"/>
              </a:clrFrom>
              <a:clrTo>
                <a:srgbClr val="FFFFFF">
                  <a:alpha val="0"/>
                </a:srgbClr>
              </a:clrTo>
            </a:clrChange>
          </a:blip>
          <a:stretch>
            <a:fillRect/>
          </a:stretch>
        </p:blipFill>
        <p:spPr>
          <a:xfrm>
            <a:off x="3167586" y="2366836"/>
            <a:ext cx="4716782" cy="2073226"/>
          </a:xfrm>
          <a:prstGeom prst="rect">
            <a:avLst/>
          </a:prstGeom>
        </p:spPr>
      </p:pic>
      <p:sp>
        <p:nvSpPr>
          <p:cNvPr id="2" name="Titel 1"/>
          <p:cNvSpPr>
            <a:spLocks noGrp="1"/>
          </p:cNvSpPr>
          <p:nvPr>
            <p:ph type="title"/>
          </p:nvPr>
        </p:nvSpPr>
        <p:spPr>
          <a:xfrm>
            <a:off x="1331912" y="196850"/>
            <a:ext cx="7920607" cy="568325"/>
          </a:xfrm>
        </p:spPr>
        <p:txBody>
          <a:bodyPr/>
          <a:lstStyle/>
          <a:p>
            <a:r>
              <a:rPr lang="de-DE" sz="2400" dirty="0" smtClean="0">
                <a:solidFill>
                  <a:srgbClr val="000000"/>
                </a:solidFill>
              </a:rPr>
              <a:t>Heizkostenersparnisse</a:t>
            </a:r>
            <a:endParaRPr lang="de-DE" sz="2800" dirty="0"/>
          </a:p>
        </p:txBody>
      </p:sp>
      <p:cxnSp>
        <p:nvCxnSpPr>
          <p:cNvPr id="4" name="Gerade Verbindung mit Pfeil 3"/>
          <p:cNvCxnSpPr/>
          <p:nvPr/>
        </p:nvCxnSpPr>
        <p:spPr>
          <a:xfrm>
            <a:off x="2317573" y="5500806"/>
            <a:ext cx="6156000" cy="1"/>
          </a:xfrm>
          <a:prstGeom prst="straightConnector1">
            <a:avLst/>
          </a:prstGeom>
          <a:noFill/>
          <a:ln w="25400" cap="flat" cmpd="sng" algn="ctr">
            <a:solidFill>
              <a:sysClr val="windowText" lastClr="000000"/>
            </a:solidFill>
            <a:prstDash val="solid"/>
            <a:miter lim="800000"/>
            <a:tailEnd type="arrow" w="lg" len="lg"/>
          </a:ln>
          <a:effectLst/>
        </p:spPr>
      </p:cxnSp>
      <p:cxnSp>
        <p:nvCxnSpPr>
          <p:cNvPr id="7" name="Gerader Verbinder 6"/>
          <p:cNvCxnSpPr/>
          <p:nvPr/>
        </p:nvCxnSpPr>
        <p:spPr>
          <a:xfrm rot="5400000" flipH="1">
            <a:off x="3093976" y="5572950"/>
            <a:ext cx="124111" cy="0"/>
          </a:xfrm>
          <a:prstGeom prst="line">
            <a:avLst/>
          </a:prstGeom>
          <a:noFill/>
          <a:ln w="6350" cap="flat" cmpd="sng" algn="ctr">
            <a:solidFill>
              <a:sysClr val="windowText" lastClr="000000"/>
            </a:solidFill>
            <a:prstDash val="solid"/>
            <a:miter lim="800000"/>
          </a:ln>
          <a:effectLst/>
        </p:spPr>
      </p:cxnSp>
      <p:cxnSp>
        <p:nvCxnSpPr>
          <p:cNvPr id="9" name="Gerader Verbinder 8"/>
          <p:cNvCxnSpPr/>
          <p:nvPr/>
        </p:nvCxnSpPr>
        <p:spPr>
          <a:xfrm rot="5400000" flipH="1">
            <a:off x="2418194" y="4716000"/>
            <a:ext cx="1476000" cy="0"/>
          </a:xfrm>
          <a:prstGeom prst="line">
            <a:avLst/>
          </a:prstGeom>
          <a:noFill/>
          <a:ln w="6350" cap="flat" cmpd="sng" algn="ctr">
            <a:solidFill>
              <a:sysClr val="windowText" lastClr="000000"/>
            </a:solidFill>
            <a:prstDash val="dash"/>
            <a:miter lim="800000"/>
          </a:ln>
          <a:effectLst/>
        </p:spPr>
      </p:cxnSp>
      <mc:AlternateContent xmlns:mc="http://schemas.openxmlformats.org/markup-compatibility/2006" xmlns:a14="http://schemas.microsoft.com/office/drawing/2010/main">
        <mc:Choice Requires="a14">
          <p:sp>
            <p:nvSpPr>
              <p:cNvPr id="12" name="Textfeld 11"/>
              <p:cNvSpPr txBox="1"/>
              <p:nvPr/>
            </p:nvSpPr>
            <p:spPr>
              <a:xfrm>
                <a:off x="2977429" y="5675820"/>
                <a:ext cx="37702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prstClr val="black"/>
                          </a:solidFill>
                          <a:effectLst/>
                          <a:uLnTx/>
                          <a:uFillTx/>
                          <a:latin typeface="Cambria Math" panose="02040503050406030204" pitchFamily="18" charset="0"/>
                        </a:rPr>
                        <m:t>0</m:t>
                      </m:r>
                    </m:oMath>
                  </m:oMathPara>
                </a14:m>
                <a:endParaRPr kumimoji="0" lang="en-US" sz="1800" b="0" i="0" u="none" strike="noStrike" kern="0" cap="none" spc="0" normalizeH="0" baseline="0" noProof="0" dirty="0" smtClean="0">
                  <a:ln>
                    <a:noFill/>
                  </a:ln>
                  <a:solidFill>
                    <a:prstClr val="black"/>
                  </a:solidFill>
                  <a:effectLst/>
                  <a:uLnTx/>
                  <a:uFillTx/>
                </a:endParaRPr>
              </a:p>
            </p:txBody>
          </p:sp>
        </mc:Choice>
        <mc:Fallback xmlns="">
          <p:sp>
            <p:nvSpPr>
              <p:cNvPr id="12" name="Textfeld 11"/>
              <p:cNvSpPr txBox="1">
                <a:spLocks noRot="1" noChangeAspect="1" noMove="1" noResize="1" noEditPoints="1" noAdjustHandles="1" noChangeArrowheads="1" noChangeShapeType="1" noTextEdit="1"/>
              </p:cNvSpPr>
              <p:nvPr/>
            </p:nvSpPr>
            <p:spPr>
              <a:xfrm>
                <a:off x="2977429" y="5675820"/>
                <a:ext cx="377026" cy="369332"/>
              </a:xfrm>
              <a:prstGeom prst="rect">
                <a:avLst/>
              </a:prstGeom>
              <a:blipFill rotWithShape="0">
                <a:blip r:embed="rId4"/>
                <a:stretch>
                  <a:fillRect/>
                </a:stretch>
              </a:blipFill>
            </p:spPr>
            <p:txBody>
              <a:bodyPr/>
              <a:lstStyle/>
              <a:p>
                <a:r>
                  <a:rPr lang="de-DE">
                    <a:noFill/>
                  </a:rPr>
                  <a:t> </a:t>
                </a:r>
              </a:p>
            </p:txBody>
          </p:sp>
        </mc:Fallback>
      </mc:AlternateContent>
      <p:sp>
        <p:nvSpPr>
          <p:cNvPr id="35" name="Textfeld 34"/>
          <p:cNvSpPr txBox="1"/>
          <p:nvPr/>
        </p:nvSpPr>
        <p:spPr>
          <a:xfrm>
            <a:off x="8539116" y="5291916"/>
            <a:ext cx="569388"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Zeit</a:t>
            </a:r>
            <a:endParaRPr kumimoji="0" lang="de-DE" sz="1800" b="0" i="0" u="none" strike="noStrike" kern="0" cap="none" spc="0" normalizeH="0" baseline="0" dirty="0" smtClean="0">
              <a:ln>
                <a:noFill/>
              </a:ln>
              <a:solidFill>
                <a:prstClr val="black"/>
              </a:solidFill>
              <a:effectLst/>
              <a:uLnTx/>
              <a:uFillTx/>
            </a:endParaRPr>
          </a:p>
        </p:txBody>
      </p:sp>
      <p:sp>
        <p:nvSpPr>
          <p:cNvPr id="41" name="Bogen 40"/>
          <p:cNvSpPr/>
          <p:nvPr/>
        </p:nvSpPr>
        <p:spPr>
          <a:xfrm flipV="1">
            <a:off x="-4428665" y="-1959420"/>
            <a:ext cx="12961105" cy="6441924"/>
          </a:xfrm>
          <a:prstGeom prst="arc">
            <a:avLst>
              <a:gd name="adj1" fmla="val 16485684"/>
              <a:gd name="adj2" fmla="val 20808647"/>
            </a:avLst>
          </a:prstGeom>
          <a:noFill/>
          <a:ln w="25400" cap="flat" cmpd="sng" algn="ctr">
            <a:solidFill>
              <a:srgbClr val="5B9BD5"/>
            </a:solidFill>
            <a:prstDash val="solid"/>
            <a:miter lim="800000"/>
          </a:ln>
          <a:effectLst/>
        </p:spPr>
        <p:txBody>
          <a:bodyPr rtlCol="0" anchor="ctr"/>
          <a:lstStyle/>
          <a:p>
            <a:pPr algn="ctr" fontAlgn="auto">
              <a:spcBef>
                <a:spcPts val="0"/>
              </a:spcBef>
              <a:spcAft>
                <a:spcPts val="0"/>
              </a:spcAft>
              <a:defRPr/>
            </a:pPr>
            <a:endParaRPr lang="en-US" kern="0" dirty="0" smtClean="0">
              <a:solidFill>
                <a:prstClr val="black"/>
              </a:solidFill>
              <a:latin typeface="Calibri" panose="020F0502020204030204"/>
              <a:cs typeface="+mn-cs"/>
            </a:endParaRPr>
          </a:p>
        </p:txBody>
      </p:sp>
      <p:cxnSp>
        <p:nvCxnSpPr>
          <p:cNvPr id="36" name="Gerade Verbindung mit Pfeil 35"/>
          <p:cNvCxnSpPr/>
          <p:nvPr/>
        </p:nvCxnSpPr>
        <p:spPr>
          <a:xfrm flipV="1">
            <a:off x="2306300" y="2412000"/>
            <a:ext cx="0" cy="3096000"/>
          </a:xfrm>
          <a:prstGeom prst="straightConnector1">
            <a:avLst/>
          </a:prstGeom>
          <a:noFill/>
          <a:ln w="25400" cap="flat" cmpd="sng" algn="ctr">
            <a:solidFill>
              <a:sysClr val="windowText" lastClr="000000"/>
            </a:solidFill>
            <a:prstDash val="solid"/>
            <a:miter lim="800000"/>
            <a:tailEnd type="arrow" w="lg" len="lg"/>
          </a:ln>
          <a:effectLst/>
        </p:spPr>
      </p:cxnSp>
      <p:sp>
        <p:nvSpPr>
          <p:cNvPr id="37" name="Textfeld 36"/>
          <p:cNvSpPr txBox="1"/>
          <p:nvPr/>
        </p:nvSpPr>
        <p:spPr>
          <a:xfrm>
            <a:off x="1459902" y="2340000"/>
            <a:ext cx="748924"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Miete</a:t>
            </a:r>
            <a:endParaRPr kumimoji="0" lang="de-DE" sz="1800" b="0" i="0" u="none" strike="noStrike" kern="0" cap="none" spc="0" normalizeH="0" baseline="0" dirty="0" smtClean="0">
              <a:ln>
                <a:noFill/>
              </a:ln>
              <a:solidFill>
                <a:prstClr val="black"/>
              </a:solidFill>
              <a:effectLst/>
              <a:uLnTx/>
              <a:uFillTx/>
            </a:endParaRPr>
          </a:p>
        </p:txBody>
      </p:sp>
      <p:pic>
        <p:nvPicPr>
          <p:cNvPr id="38" name="Grafik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3144" y="749299"/>
            <a:ext cx="1555270" cy="395939"/>
          </a:xfrm>
          <a:prstGeom prst="rect">
            <a:avLst/>
          </a:prstGeom>
        </p:spPr>
      </p:pic>
      <p:pic>
        <p:nvPicPr>
          <p:cNvPr id="39" name="Picture 12" descr="RGB_2c"/>
          <p:cNvPicPr>
            <a:picLocks noChangeAspect="1" noChangeArrowheads="1"/>
          </p:cNvPicPr>
          <p:nvPr/>
        </p:nvPicPr>
        <p:blipFill>
          <a:blip r:embed="rId6"/>
          <a:srcRect/>
          <a:stretch>
            <a:fillRect/>
          </a:stretch>
        </p:blipFill>
        <p:spPr bwMode="auto">
          <a:xfrm>
            <a:off x="7333143" y="333375"/>
            <a:ext cx="1555270" cy="301625"/>
          </a:xfrm>
          <a:prstGeom prst="rect">
            <a:avLst/>
          </a:prstGeom>
          <a:noFill/>
          <a:ln w="9525">
            <a:noFill/>
            <a:miter lim="800000"/>
            <a:headEnd/>
            <a:tailEnd/>
          </a:ln>
        </p:spPr>
      </p:pic>
      <p:sp>
        <p:nvSpPr>
          <p:cNvPr id="3" name="Freihandform 2"/>
          <p:cNvSpPr/>
          <p:nvPr/>
        </p:nvSpPr>
        <p:spPr>
          <a:xfrm>
            <a:off x="2306472" y="3971499"/>
            <a:ext cx="846161" cy="232011"/>
          </a:xfrm>
          <a:custGeom>
            <a:avLst/>
            <a:gdLst>
              <a:gd name="connsiteX0" fmla="*/ 0 w 846161"/>
              <a:gd name="connsiteY0" fmla="*/ 218364 h 232011"/>
              <a:gd name="connsiteX1" fmla="*/ 13647 w 846161"/>
              <a:gd name="connsiteY1" fmla="*/ 150125 h 232011"/>
              <a:gd name="connsiteX2" fmla="*/ 54591 w 846161"/>
              <a:gd name="connsiteY2" fmla="*/ 122829 h 232011"/>
              <a:gd name="connsiteX3" fmla="*/ 68238 w 846161"/>
              <a:gd name="connsiteY3" fmla="*/ 232011 h 232011"/>
              <a:gd name="connsiteX4" fmla="*/ 109182 w 846161"/>
              <a:gd name="connsiteY4" fmla="*/ 150125 h 232011"/>
              <a:gd name="connsiteX5" fmla="*/ 122829 w 846161"/>
              <a:gd name="connsiteY5" fmla="*/ 109182 h 232011"/>
              <a:gd name="connsiteX6" fmla="*/ 150125 w 846161"/>
              <a:gd name="connsiteY6" fmla="*/ 150125 h 232011"/>
              <a:gd name="connsiteX7" fmla="*/ 177421 w 846161"/>
              <a:gd name="connsiteY7" fmla="*/ 109182 h 232011"/>
              <a:gd name="connsiteX8" fmla="*/ 191068 w 846161"/>
              <a:gd name="connsiteY8" fmla="*/ 191068 h 232011"/>
              <a:gd name="connsiteX9" fmla="*/ 232012 w 846161"/>
              <a:gd name="connsiteY9" fmla="*/ 177420 h 232011"/>
              <a:gd name="connsiteX10" fmla="*/ 245659 w 846161"/>
              <a:gd name="connsiteY10" fmla="*/ 109182 h 232011"/>
              <a:gd name="connsiteX11" fmla="*/ 259307 w 846161"/>
              <a:gd name="connsiteY11" fmla="*/ 68238 h 232011"/>
              <a:gd name="connsiteX12" fmla="*/ 382137 w 846161"/>
              <a:gd name="connsiteY12" fmla="*/ 109182 h 232011"/>
              <a:gd name="connsiteX13" fmla="*/ 395785 w 846161"/>
              <a:gd name="connsiteY13" fmla="*/ 191068 h 232011"/>
              <a:gd name="connsiteX14" fmla="*/ 409432 w 846161"/>
              <a:gd name="connsiteY14" fmla="*/ 150125 h 232011"/>
              <a:gd name="connsiteX15" fmla="*/ 450376 w 846161"/>
              <a:gd name="connsiteY15" fmla="*/ 122829 h 232011"/>
              <a:gd name="connsiteX16" fmla="*/ 477671 w 846161"/>
              <a:gd name="connsiteY16" fmla="*/ 81886 h 232011"/>
              <a:gd name="connsiteX17" fmla="*/ 491319 w 846161"/>
              <a:gd name="connsiteY17" fmla="*/ 177420 h 232011"/>
              <a:gd name="connsiteX18" fmla="*/ 532262 w 846161"/>
              <a:gd name="connsiteY18" fmla="*/ 163773 h 232011"/>
              <a:gd name="connsiteX19" fmla="*/ 559558 w 846161"/>
              <a:gd name="connsiteY19" fmla="*/ 81886 h 232011"/>
              <a:gd name="connsiteX20" fmla="*/ 600501 w 846161"/>
              <a:gd name="connsiteY20" fmla="*/ 109182 h 232011"/>
              <a:gd name="connsiteX21" fmla="*/ 641444 w 846161"/>
              <a:gd name="connsiteY21" fmla="*/ 218364 h 232011"/>
              <a:gd name="connsiteX22" fmla="*/ 682388 w 846161"/>
              <a:gd name="connsiteY22" fmla="*/ 95534 h 232011"/>
              <a:gd name="connsiteX23" fmla="*/ 696035 w 846161"/>
              <a:gd name="connsiteY23" fmla="*/ 54591 h 232011"/>
              <a:gd name="connsiteX24" fmla="*/ 750627 w 846161"/>
              <a:gd name="connsiteY24" fmla="*/ 81886 h 232011"/>
              <a:gd name="connsiteX25" fmla="*/ 777922 w 846161"/>
              <a:gd name="connsiteY25" fmla="*/ 0 h 232011"/>
              <a:gd name="connsiteX26" fmla="*/ 791570 w 846161"/>
              <a:gd name="connsiteY26" fmla="*/ 109182 h 232011"/>
              <a:gd name="connsiteX27" fmla="*/ 818865 w 846161"/>
              <a:gd name="connsiteY27" fmla="*/ 68238 h 232011"/>
              <a:gd name="connsiteX28" fmla="*/ 832513 w 846161"/>
              <a:gd name="connsiteY28" fmla="*/ 27295 h 232011"/>
              <a:gd name="connsiteX29" fmla="*/ 846161 w 846161"/>
              <a:gd name="connsiteY29" fmla="*/ 68238 h 23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6161" h="232011">
                <a:moveTo>
                  <a:pt x="0" y="218364"/>
                </a:moveTo>
                <a:cubicBezTo>
                  <a:pt x="4549" y="195618"/>
                  <a:pt x="2138" y="170265"/>
                  <a:pt x="13647" y="150125"/>
                </a:cubicBezTo>
                <a:cubicBezTo>
                  <a:pt x="21785" y="135883"/>
                  <a:pt x="45492" y="109181"/>
                  <a:pt x="54591" y="122829"/>
                </a:cubicBezTo>
                <a:cubicBezTo>
                  <a:pt x="74936" y="153346"/>
                  <a:pt x="63689" y="195617"/>
                  <a:pt x="68238" y="232011"/>
                </a:cubicBezTo>
                <a:cubicBezTo>
                  <a:pt x="102545" y="129093"/>
                  <a:pt x="56265" y="255958"/>
                  <a:pt x="109182" y="150125"/>
                </a:cubicBezTo>
                <a:cubicBezTo>
                  <a:pt x="115616" y="137258"/>
                  <a:pt x="118280" y="122830"/>
                  <a:pt x="122829" y="109182"/>
                </a:cubicBezTo>
                <a:cubicBezTo>
                  <a:pt x="131928" y="122830"/>
                  <a:pt x="133722" y="150125"/>
                  <a:pt x="150125" y="150125"/>
                </a:cubicBezTo>
                <a:cubicBezTo>
                  <a:pt x="166528" y="150125"/>
                  <a:pt x="165823" y="97584"/>
                  <a:pt x="177421" y="109182"/>
                </a:cubicBezTo>
                <a:cubicBezTo>
                  <a:pt x="196988" y="128749"/>
                  <a:pt x="186519" y="163773"/>
                  <a:pt x="191068" y="191068"/>
                </a:cubicBezTo>
                <a:cubicBezTo>
                  <a:pt x="204716" y="186519"/>
                  <a:pt x="224032" y="189390"/>
                  <a:pt x="232012" y="177420"/>
                </a:cubicBezTo>
                <a:cubicBezTo>
                  <a:pt x="244879" y="158119"/>
                  <a:pt x="240033" y="131686"/>
                  <a:pt x="245659" y="109182"/>
                </a:cubicBezTo>
                <a:cubicBezTo>
                  <a:pt x="249148" y="95225"/>
                  <a:pt x="254758" y="81886"/>
                  <a:pt x="259307" y="68238"/>
                </a:cubicBezTo>
                <a:cubicBezTo>
                  <a:pt x="278889" y="71502"/>
                  <a:pt x="364691" y="74290"/>
                  <a:pt x="382137" y="109182"/>
                </a:cubicBezTo>
                <a:cubicBezTo>
                  <a:pt x="394512" y="133932"/>
                  <a:pt x="391236" y="163773"/>
                  <a:pt x="395785" y="191068"/>
                </a:cubicBezTo>
                <a:cubicBezTo>
                  <a:pt x="400334" y="177420"/>
                  <a:pt x="400445" y="161358"/>
                  <a:pt x="409432" y="150125"/>
                </a:cubicBezTo>
                <a:cubicBezTo>
                  <a:pt x="419679" y="137317"/>
                  <a:pt x="438777" y="134428"/>
                  <a:pt x="450376" y="122829"/>
                </a:cubicBezTo>
                <a:cubicBezTo>
                  <a:pt x="461974" y="111231"/>
                  <a:pt x="468573" y="95534"/>
                  <a:pt x="477671" y="81886"/>
                </a:cubicBezTo>
                <a:cubicBezTo>
                  <a:pt x="482220" y="113731"/>
                  <a:pt x="473475" y="150655"/>
                  <a:pt x="491319" y="177420"/>
                </a:cubicBezTo>
                <a:cubicBezTo>
                  <a:pt x="499299" y="189390"/>
                  <a:pt x="523900" y="175479"/>
                  <a:pt x="532262" y="163773"/>
                </a:cubicBezTo>
                <a:cubicBezTo>
                  <a:pt x="548986" y="140360"/>
                  <a:pt x="559558" y="81886"/>
                  <a:pt x="559558" y="81886"/>
                </a:cubicBezTo>
                <a:cubicBezTo>
                  <a:pt x="573206" y="90985"/>
                  <a:pt x="588903" y="97584"/>
                  <a:pt x="600501" y="109182"/>
                </a:cubicBezTo>
                <a:cubicBezTo>
                  <a:pt x="635645" y="144326"/>
                  <a:pt x="631679" y="169538"/>
                  <a:pt x="641444" y="218364"/>
                </a:cubicBezTo>
                <a:lnTo>
                  <a:pt x="682388" y="95534"/>
                </a:lnTo>
                <a:lnTo>
                  <a:pt x="696035" y="54591"/>
                </a:lnTo>
                <a:cubicBezTo>
                  <a:pt x="700998" y="69480"/>
                  <a:pt x="709270" y="139786"/>
                  <a:pt x="750627" y="81886"/>
                </a:cubicBezTo>
                <a:cubicBezTo>
                  <a:pt x="767350" y="58473"/>
                  <a:pt x="777922" y="0"/>
                  <a:pt x="777922" y="0"/>
                </a:cubicBezTo>
                <a:cubicBezTo>
                  <a:pt x="782471" y="36394"/>
                  <a:pt x="772700" y="77732"/>
                  <a:pt x="791570" y="109182"/>
                </a:cubicBezTo>
                <a:cubicBezTo>
                  <a:pt x="800009" y="123247"/>
                  <a:pt x="811530" y="82909"/>
                  <a:pt x="818865" y="68238"/>
                </a:cubicBezTo>
                <a:cubicBezTo>
                  <a:pt x="825299" y="55371"/>
                  <a:pt x="827964" y="40943"/>
                  <a:pt x="832513" y="27295"/>
                </a:cubicBezTo>
                <a:lnTo>
                  <a:pt x="846161" y="6823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ogen 31"/>
          <p:cNvSpPr/>
          <p:nvPr/>
        </p:nvSpPr>
        <p:spPr>
          <a:xfrm rot="-120000" flipV="1">
            <a:off x="-4428665" y="-2331640"/>
            <a:ext cx="12961105" cy="6441924"/>
          </a:xfrm>
          <a:prstGeom prst="arc">
            <a:avLst>
              <a:gd name="adj1" fmla="val 16368624"/>
              <a:gd name="adj2" fmla="val 17228353"/>
            </a:avLst>
          </a:prstGeom>
          <a:noFill/>
          <a:ln w="25400" cap="flat" cmpd="sng" algn="ctr">
            <a:solidFill>
              <a:srgbClr val="89A4A7"/>
            </a:solidFill>
            <a:prstDash val="solid"/>
            <a:miter lim="800000"/>
          </a:ln>
          <a:effectLst/>
        </p:spPr>
        <p:txBody>
          <a:bodyPr rtlCol="0" anchor="ctr"/>
          <a:lstStyle/>
          <a:p>
            <a:pPr algn="ctr" fontAlgn="auto">
              <a:spcBef>
                <a:spcPts val="0"/>
              </a:spcBef>
              <a:spcAft>
                <a:spcPts val="0"/>
              </a:spcAft>
              <a:defRPr/>
            </a:pPr>
            <a:endParaRPr lang="en-US" kern="0" dirty="0" smtClean="0">
              <a:solidFill>
                <a:prstClr val="black"/>
              </a:solidFill>
              <a:latin typeface="Calibri" panose="020F0502020204030204"/>
              <a:cs typeface="+mn-cs"/>
            </a:endParaRPr>
          </a:p>
        </p:txBody>
      </p:sp>
      <p:pic>
        <p:nvPicPr>
          <p:cNvPr id="20" name="Grafik 19"/>
          <p:cNvPicPr>
            <a:picLocks noChangeAspect="1"/>
          </p:cNvPicPr>
          <p:nvPr/>
        </p:nvPicPr>
        <p:blipFill>
          <a:blip r:embed="rId7">
            <a:clrChange>
              <a:clrFrom>
                <a:srgbClr val="FFFFFF"/>
              </a:clrFrom>
              <a:clrTo>
                <a:srgbClr val="FFFFFF">
                  <a:alpha val="0"/>
                </a:srgbClr>
              </a:clrTo>
            </a:clrChange>
          </a:blip>
          <a:stretch>
            <a:fillRect/>
          </a:stretch>
        </p:blipFill>
        <p:spPr>
          <a:xfrm>
            <a:off x="3193684" y="2113200"/>
            <a:ext cx="4690684" cy="2168480"/>
          </a:xfrm>
          <a:prstGeom prst="rect">
            <a:avLst/>
          </a:prstGeom>
        </p:spPr>
      </p:pic>
      <p:sp>
        <p:nvSpPr>
          <p:cNvPr id="22" name="Freihandform 21"/>
          <p:cNvSpPr/>
          <p:nvPr/>
        </p:nvSpPr>
        <p:spPr>
          <a:xfrm rot="21443244">
            <a:off x="3138068" y="2598636"/>
            <a:ext cx="4671859" cy="1635891"/>
          </a:xfrm>
          <a:custGeom>
            <a:avLst/>
            <a:gdLst>
              <a:gd name="connsiteX0" fmla="*/ 0 w 4657006"/>
              <a:gd name="connsiteY0" fmla="*/ 1828800 h 1924335"/>
              <a:gd name="connsiteX1" fmla="*/ 109182 w 4657006"/>
              <a:gd name="connsiteY1" fmla="*/ 1883391 h 1924335"/>
              <a:gd name="connsiteX2" fmla="*/ 136477 w 4657006"/>
              <a:gd name="connsiteY2" fmla="*/ 1924335 h 1924335"/>
              <a:gd name="connsiteX3" fmla="*/ 204716 w 4657006"/>
              <a:gd name="connsiteY3" fmla="*/ 1842448 h 1924335"/>
              <a:gd name="connsiteX4" fmla="*/ 218364 w 4657006"/>
              <a:gd name="connsiteY4" fmla="*/ 1801505 h 1924335"/>
              <a:gd name="connsiteX5" fmla="*/ 286603 w 4657006"/>
              <a:gd name="connsiteY5" fmla="*/ 1815153 h 1924335"/>
              <a:gd name="connsiteX6" fmla="*/ 300251 w 4657006"/>
              <a:gd name="connsiteY6" fmla="*/ 1869744 h 1924335"/>
              <a:gd name="connsiteX7" fmla="*/ 341194 w 4657006"/>
              <a:gd name="connsiteY7" fmla="*/ 1842448 h 1924335"/>
              <a:gd name="connsiteX8" fmla="*/ 382137 w 4657006"/>
              <a:gd name="connsiteY8" fmla="*/ 1828800 h 1924335"/>
              <a:gd name="connsiteX9" fmla="*/ 395785 w 4657006"/>
              <a:gd name="connsiteY9" fmla="*/ 1760561 h 1924335"/>
              <a:gd name="connsiteX10" fmla="*/ 477671 w 4657006"/>
              <a:gd name="connsiteY10" fmla="*/ 1787857 h 1924335"/>
              <a:gd name="connsiteX11" fmla="*/ 518615 w 4657006"/>
              <a:gd name="connsiteY11" fmla="*/ 1801505 h 1924335"/>
              <a:gd name="connsiteX12" fmla="*/ 586854 w 4657006"/>
              <a:gd name="connsiteY12" fmla="*/ 1787857 h 1924335"/>
              <a:gd name="connsiteX13" fmla="*/ 600501 w 4657006"/>
              <a:gd name="connsiteY13" fmla="*/ 1746914 h 1924335"/>
              <a:gd name="connsiteX14" fmla="*/ 641445 w 4657006"/>
              <a:gd name="connsiteY14" fmla="*/ 1719618 h 1924335"/>
              <a:gd name="connsiteX15" fmla="*/ 696036 w 4657006"/>
              <a:gd name="connsiteY15" fmla="*/ 1746914 h 1924335"/>
              <a:gd name="connsiteX16" fmla="*/ 764274 w 4657006"/>
              <a:gd name="connsiteY16" fmla="*/ 1801505 h 1924335"/>
              <a:gd name="connsiteX17" fmla="*/ 777922 w 4657006"/>
              <a:gd name="connsiteY17" fmla="*/ 1746914 h 1924335"/>
              <a:gd name="connsiteX18" fmla="*/ 818866 w 4657006"/>
              <a:gd name="connsiteY18" fmla="*/ 1665027 h 1924335"/>
              <a:gd name="connsiteX19" fmla="*/ 859809 w 4657006"/>
              <a:gd name="connsiteY19" fmla="*/ 1637732 h 1924335"/>
              <a:gd name="connsiteX20" fmla="*/ 900752 w 4657006"/>
              <a:gd name="connsiteY20" fmla="*/ 1678675 h 1924335"/>
              <a:gd name="connsiteX21" fmla="*/ 941695 w 4657006"/>
              <a:gd name="connsiteY21" fmla="*/ 1692323 h 1924335"/>
              <a:gd name="connsiteX22" fmla="*/ 1064525 w 4657006"/>
              <a:gd name="connsiteY22" fmla="*/ 1637732 h 1924335"/>
              <a:gd name="connsiteX23" fmla="*/ 1091821 w 4657006"/>
              <a:gd name="connsiteY23" fmla="*/ 1719618 h 1924335"/>
              <a:gd name="connsiteX24" fmla="*/ 1132764 w 4657006"/>
              <a:gd name="connsiteY24" fmla="*/ 1733266 h 1924335"/>
              <a:gd name="connsiteX25" fmla="*/ 1201003 w 4657006"/>
              <a:gd name="connsiteY25" fmla="*/ 1637732 h 1924335"/>
              <a:gd name="connsiteX26" fmla="*/ 1241946 w 4657006"/>
              <a:gd name="connsiteY26" fmla="*/ 1637732 h 1924335"/>
              <a:gd name="connsiteX27" fmla="*/ 1296537 w 4657006"/>
              <a:gd name="connsiteY27" fmla="*/ 1665027 h 1924335"/>
              <a:gd name="connsiteX28" fmla="*/ 1337480 w 4657006"/>
              <a:gd name="connsiteY28" fmla="*/ 1624084 h 1924335"/>
              <a:gd name="connsiteX29" fmla="*/ 1378424 w 4657006"/>
              <a:gd name="connsiteY29" fmla="*/ 1637732 h 1924335"/>
              <a:gd name="connsiteX30" fmla="*/ 1405719 w 4657006"/>
              <a:gd name="connsiteY30" fmla="*/ 1596788 h 1924335"/>
              <a:gd name="connsiteX31" fmla="*/ 1446663 w 4657006"/>
              <a:gd name="connsiteY31" fmla="*/ 1555845 h 1924335"/>
              <a:gd name="connsiteX32" fmla="*/ 1460310 w 4657006"/>
              <a:gd name="connsiteY32" fmla="*/ 1596788 h 1924335"/>
              <a:gd name="connsiteX33" fmla="*/ 1542197 w 4657006"/>
              <a:gd name="connsiteY33" fmla="*/ 1596788 h 1924335"/>
              <a:gd name="connsiteX34" fmla="*/ 1596788 w 4657006"/>
              <a:gd name="connsiteY34" fmla="*/ 1583141 h 1924335"/>
              <a:gd name="connsiteX35" fmla="*/ 1637731 w 4657006"/>
              <a:gd name="connsiteY35" fmla="*/ 1596788 h 1924335"/>
              <a:gd name="connsiteX36" fmla="*/ 1678674 w 4657006"/>
              <a:gd name="connsiteY36" fmla="*/ 1501254 h 1924335"/>
              <a:gd name="connsiteX37" fmla="*/ 1719618 w 4657006"/>
              <a:gd name="connsiteY37" fmla="*/ 1405720 h 1924335"/>
              <a:gd name="connsiteX38" fmla="*/ 1733266 w 4657006"/>
              <a:gd name="connsiteY38" fmla="*/ 1446663 h 1924335"/>
              <a:gd name="connsiteX39" fmla="*/ 1774209 w 4657006"/>
              <a:gd name="connsiteY39" fmla="*/ 1473958 h 1924335"/>
              <a:gd name="connsiteX40" fmla="*/ 1787857 w 4657006"/>
              <a:gd name="connsiteY40" fmla="*/ 1542197 h 1924335"/>
              <a:gd name="connsiteX41" fmla="*/ 1842448 w 4657006"/>
              <a:gd name="connsiteY41" fmla="*/ 1460311 h 1924335"/>
              <a:gd name="connsiteX42" fmla="*/ 1924334 w 4657006"/>
              <a:gd name="connsiteY42" fmla="*/ 1433015 h 1924335"/>
              <a:gd name="connsiteX43" fmla="*/ 2033516 w 4657006"/>
              <a:gd name="connsiteY43" fmla="*/ 1433015 h 1924335"/>
              <a:gd name="connsiteX44" fmla="*/ 2060812 w 4657006"/>
              <a:gd name="connsiteY44" fmla="*/ 1378424 h 1924335"/>
              <a:gd name="connsiteX45" fmla="*/ 2101755 w 4657006"/>
              <a:gd name="connsiteY45" fmla="*/ 1351129 h 1924335"/>
              <a:gd name="connsiteX46" fmla="*/ 2129051 w 4657006"/>
              <a:gd name="connsiteY46" fmla="*/ 1296538 h 1924335"/>
              <a:gd name="connsiteX47" fmla="*/ 2156346 w 4657006"/>
              <a:gd name="connsiteY47" fmla="*/ 1378424 h 1924335"/>
              <a:gd name="connsiteX48" fmla="*/ 2265528 w 4657006"/>
              <a:gd name="connsiteY48" fmla="*/ 1282890 h 1924335"/>
              <a:gd name="connsiteX49" fmla="*/ 2292824 w 4657006"/>
              <a:gd name="connsiteY49" fmla="*/ 1323833 h 1924335"/>
              <a:gd name="connsiteX50" fmla="*/ 2361063 w 4657006"/>
              <a:gd name="connsiteY50" fmla="*/ 1337481 h 1924335"/>
              <a:gd name="connsiteX51" fmla="*/ 2388358 w 4657006"/>
              <a:gd name="connsiteY51" fmla="*/ 1419367 h 1924335"/>
              <a:gd name="connsiteX52" fmla="*/ 2470245 w 4657006"/>
              <a:gd name="connsiteY52" fmla="*/ 1392072 h 1924335"/>
              <a:gd name="connsiteX53" fmla="*/ 2538483 w 4657006"/>
              <a:gd name="connsiteY53" fmla="*/ 1296538 h 1924335"/>
              <a:gd name="connsiteX54" fmla="*/ 2565779 w 4657006"/>
              <a:gd name="connsiteY54" fmla="*/ 1310185 h 1924335"/>
              <a:gd name="connsiteX55" fmla="*/ 2674961 w 4657006"/>
              <a:gd name="connsiteY55" fmla="*/ 1296538 h 1924335"/>
              <a:gd name="connsiteX56" fmla="*/ 2770495 w 4657006"/>
              <a:gd name="connsiteY56" fmla="*/ 1228299 h 1924335"/>
              <a:gd name="connsiteX57" fmla="*/ 2866030 w 4657006"/>
              <a:gd name="connsiteY57" fmla="*/ 1173708 h 1924335"/>
              <a:gd name="connsiteX58" fmla="*/ 2906973 w 4657006"/>
              <a:gd name="connsiteY58" fmla="*/ 1160060 h 1924335"/>
              <a:gd name="connsiteX59" fmla="*/ 3029803 w 4657006"/>
              <a:gd name="connsiteY59" fmla="*/ 1146412 h 1924335"/>
              <a:gd name="connsiteX60" fmla="*/ 3070746 w 4657006"/>
              <a:gd name="connsiteY60" fmla="*/ 1064526 h 1924335"/>
              <a:gd name="connsiteX61" fmla="*/ 3084394 w 4657006"/>
              <a:gd name="connsiteY61" fmla="*/ 1105469 h 1924335"/>
              <a:gd name="connsiteX62" fmla="*/ 3111689 w 4657006"/>
              <a:gd name="connsiteY62" fmla="*/ 1146412 h 1924335"/>
              <a:gd name="connsiteX63" fmla="*/ 3166280 w 4657006"/>
              <a:gd name="connsiteY63" fmla="*/ 1132764 h 1924335"/>
              <a:gd name="connsiteX64" fmla="*/ 3179928 w 4657006"/>
              <a:gd name="connsiteY64" fmla="*/ 1091821 h 1924335"/>
              <a:gd name="connsiteX65" fmla="*/ 3207224 w 4657006"/>
              <a:gd name="connsiteY65" fmla="*/ 1050878 h 1924335"/>
              <a:gd name="connsiteX66" fmla="*/ 3248167 w 4657006"/>
              <a:gd name="connsiteY66" fmla="*/ 1078173 h 1924335"/>
              <a:gd name="connsiteX67" fmla="*/ 3275463 w 4657006"/>
              <a:gd name="connsiteY67" fmla="*/ 1037230 h 1924335"/>
              <a:gd name="connsiteX68" fmla="*/ 3343701 w 4657006"/>
              <a:gd name="connsiteY68" fmla="*/ 928048 h 1924335"/>
              <a:gd name="connsiteX69" fmla="*/ 3370997 w 4657006"/>
              <a:gd name="connsiteY69" fmla="*/ 968991 h 1924335"/>
              <a:gd name="connsiteX70" fmla="*/ 3425588 w 4657006"/>
              <a:gd name="connsiteY70" fmla="*/ 887105 h 1924335"/>
              <a:gd name="connsiteX71" fmla="*/ 3521122 w 4657006"/>
              <a:gd name="connsiteY71" fmla="*/ 859809 h 1924335"/>
              <a:gd name="connsiteX72" fmla="*/ 3548418 w 4657006"/>
              <a:gd name="connsiteY72" fmla="*/ 777923 h 1924335"/>
              <a:gd name="connsiteX73" fmla="*/ 3657600 w 4657006"/>
              <a:gd name="connsiteY73" fmla="*/ 764275 h 1924335"/>
              <a:gd name="connsiteX74" fmla="*/ 3698543 w 4657006"/>
              <a:gd name="connsiteY74" fmla="*/ 736979 h 1924335"/>
              <a:gd name="connsiteX75" fmla="*/ 3725839 w 4657006"/>
              <a:gd name="connsiteY75" fmla="*/ 777923 h 1924335"/>
              <a:gd name="connsiteX76" fmla="*/ 3780430 w 4657006"/>
              <a:gd name="connsiteY76" fmla="*/ 709684 h 1924335"/>
              <a:gd name="connsiteX77" fmla="*/ 3821373 w 4657006"/>
              <a:gd name="connsiteY77" fmla="*/ 696036 h 1924335"/>
              <a:gd name="connsiteX78" fmla="*/ 3835021 w 4657006"/>
              <a:gd name="connsiteY78" fmla="*/ 600502 h 1924335"/>
              <a:gd name="connsiteX79" fmla="*/ 3848668 w 4657006"/>
              <a:gd name="connsiteY79" fmla="*/ 559558 h 1924335"/>
              <a:gd name="connsiteX80" fmla="*/ 3889612 w 4657006"/>
              <a:gd name="connsiteY80" fmla="*/ 545911 h 1924335"/>
              <a:gd name="connsiteX81" fmla="*/ 3957851 w 4657006"/>
              <a:gd name="connsiteY81" fmla="*/ 600502 h 1924335"/>
              <a:gd name="connsiteX82" fmla="*/ 3998794 w 4657006"/>
              <a:gd name="connsiteY82" fmla="*/ 559558 h 1924335"/>
              <a:gd name="connsiteX83" fmla="*/ 4012442 w 4657006"/>
              <a:gd name="connsiteY83" fmla="*/ 518615 h 1924335"/>
              <a:gd name="connsiteX84" fmla="*/ 4107976 w 4657006"/>
              <a:gd name="connsiteY84" fmla="*/ 518615 h 1924335"/>
              <a:gd name="connsiteX85" fmla="*/ 4135271 w 4657006"/>
              <a:gd name="connsiteY85" fmla="*/ 436729 h 1924335"/>
              <a:gd name="connsiteX86" fmla="*/ 4176215 w 4657006"/>
              <a:gd name="connsiteY86" fmla="*/ 354842 h 1924335"/>
              <a:gd name="connsiteX87" fmla="*/ 4217158 w 4657006"/>
              <a:gd name="connsiteY87" fmla="*/ 341194 h 1924335"/>
              <a:gd name="connsiteX88" fmla="*/ 4285397 w 4657006"/>
              <a:gd name="connsiteY88" fmla="*/ 368490 h 1924335"/>
              <a:gd name="connsiteX89" fmla="*/ 4312692 w 4657006"/>
              <a:gd name="connsiteY89" fmla="*/ 286603 h 1924335"/>
              <a:gd name="connsiteX90" fmla="*/ 4326340 w 4657006"/>
              <a:gd name="connsiteY90" fmla="*/ 245660 h 1924335"/>
              <a:gd name="connsiteX91" fmla="*/ 4367283 w 4657006"/>
              <a:gd name="connsiteY91" fmla="*/ 259308 h 1924335"/>
              <a:gd name="connsiteX92" fmla="*/ 4449170 w 4657006"/>
              <a:gd name="connsiteY92" fmla="*/ 191069 h 1924335"/>
              <a:gd name="connsiteX93" fmla="*/ 4490113 w 4657006"/>
              <a:gd name="connsiteY93" fmla="*/ 218364 h 1924335"/>
              <a:gd name="connsiteX94" fmla="*/ 4517409 w 4657006"/>
              <a:gd name="connsiteY94" fmla="*/ 177421 h 1924335"/>
              <a:gd name="connsiteX95" fmla="*/ 4558352 w 4657006"/>
              <a:gd name="connsiteY95" fmla="*/ 122830 h 1924335"/>
              <a:gd name="connsiteX96" fmla="*/ 4572000 w 4657006"/>
              <a:gd name="connsiteY96" fmla="*/ 81887 h 1924335"/>
              <a:gd name="connsiteX97" fmla="*/ 4653886 w 4657006"/>
              <a:gd name="connsiteY97" fmla="*/ 40944 h 1924335"/>
              <a:gd name="connsiteX98" fmla="*/ 4653886 w 4657006"/>
              <a:gd name="connsiteY98" fmla="*/ 0 h 192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4657006" h="1924335">
                <a:moveTo>
                  <a:pt x="0" y="1828800"/>
                </a:moveTo>
                <a:cubicBezTo>
                  <a:pt x="32578" y="1841831"/>
                  <a:pt x="81927" y="1856136"/>
                  <a:pt x="109182" y="1883391"/>
                </a:cubicBezTo>
                <a:cubicBezTo>
                  <a:pt x="120780" y="1894990"/>
                  <a:pt x="127379" y="1910687"/>
                  <a:pt x="136477" y="1924335"/>
                </a:cubicBezTo>
                <a:cubicBezTo>
                  <a:pt x="166661" y="1894151"/>
                  <a:pt x="185715" y="1880451"/>
                  <a:pt x="204716" y="1842448"/>
                </a:cubicBezTo>
                <a:cubicBezTo>
                  <a:pt x="211150" y="1829581"/>
                  <a:pt x="213815" y="1815153"/>
                  <a:pt x="218364" y="1801505"/>
                </a:cubicBezTo>
                <a:cubicBezTo>
                  <a:pt x="241110" y="1806054"/>
                  <a:pt x="268783" y="1800303"/>
                  <a:pt x="286603" y="1815153"/>
                </a:cubicBezTo>
                <a:cubicBezTo>
                  <a:pt x="301013" y="1827161"/>
                  <a:pt x="283474" y="1861356"/>
                  <a:pt x="300251" y="1869744"/>
                </a:cubicBezTo>
                <a:cubicBezTo>
                  <a:pt x="314922" y="1877079"/>
                  <a:pt x="326523" y="1849784"/>
                  <a:pt x="341194" y="1842448"/>
                </a:cubicBezTo>
                <a:cubicBezTo>
                  <a:pt x="354061" y="1836014"/>
                  <a:pt x="368489" y="1833349"/>
                  <a:pt x="382137" y="1828800"/>
                </a:cubicBezTo>
                <a:cubicBezTo>
                  <a:pt x="386686" y="1806054"/>
                  <a:pt x="374464" y="1769699"/>
                  <a:pt x="395785" y="1760561"/>
                </a:cubicBezTo>
                <a:cubicBezTo>
                  <a:pt x="422231" y="1749227"/>
                  <a:pt x="450376" y="1778758"/>
                  <a:pt x="477671" y="1787857"/>
                </a:cubicBezTo>
                <a:lnTo>
                  <a:pt x="518615" y="1801505"/>
                </a:lnTo>
                <a:cubicBezTo>
                  <a:pt x="541361" y="1796956"/>
                  <a:pt x="567553" y="1800724"/>
                  <a:pt x="586854" y="1787857"/>
                </a:cubicBezTo>
                <a:cubicBezTo>
                  <a:pt x="598824" y="1779877"/>
                  <a:pt x="591514" y="1758147"/>
                  <a:pt x="600501" y="1746914"/>
                </a:cubicBezTo>
                <a:cubicBezTo>
                  <a:pt x="610748" y="1734106"/>
                  <a:pt x="627797" y="1728717"/>
                  <a:pt x="641445" y="1719618"/>
                </a:cubicBezTo>
                <a:cubicBezTo>
                  <a:pt x="659642" y="1728717"/>
                  <a:pt x="680407" y="1733889"/>
                  <a:pt x="696036" y="1746914"/>
                </a:cubicBezTo>
                <a:cubicBezTo>
                  <a:pt x="778345" y="1815505"/>
                  <a:pt x="666519" y="1768919"/>
                  <a:pt x="764274" y="1801505"/>
                </a:cubicBezTo>
                <a:cubicBezTo>
                  <a:pt x="768823" y="1783308"/>
                  <a:pt x="772769" y="1764949"/>
                  <a:pt x="777922" y="1746914"/>
                </a:cubicBezTo>
                <a:cubicBezTo>
                  <a:pt x="786802" y="1715833"/>
                  <a:pt x="794939" y="1688953"/>
                  <a:pt x="818866" y="1665027"/>
                </a:cubicBezTo>
                <a:cubicBezTo>
                  <a:pt x="830464" y="1653429"/>
                  <a:pt x="846161" y="1646830"/>
                  <a:pt x="859809" y="1637732"/>
                </a:cubicBezTo>
                <a:cubicBezTo>
                  <a:pt x="873457" y="1651380"/>
                  <a:pt x="884693" y="1667969"/>
                  <a:pt x="900752" y="1678675"/>
                </a:cubicBezTo>
                <a:cubicBezTo>
                  <a:pt x="912722" y="1686655"/>
                  <a:pt x="927397" y="1693912"/>
                  <a:pt x="941695" y="1692323"/>
                </a:cubicBezTo>
                <a:cubicBezTo>
                  <a:pt x="1000162" y="1685827"/>
                  <a:pt x="1021864" y="1666173"/>
                  <a:pt x="1064525" y="1637732"/>
                </a:cubicBezTo>
                <a:cubicBezTo>
                  <a:pt x="1073624" y="1665027"/>
                  <a:pt x="1075098" y="1696205"/>
                  <a:pt x="1091821" y="1719618"/>
                </a:cubicBezTo>
                <a:cubicBezTo>
                  <a:pt x="1100183" y="1731324"/>
                  <a:pt x="1119897" y="1739700"/>
                  <a:pt x="1132764" y="1733266"/>
                </a:cubicBezTo>
                <a:cubicBezTo>
                  <a:pt x="1141226" y="1729035"/>
                  <a:pt x="1191609" y="1651823"/>
                  <a:pt x="1201003" y="1637732"/>
                </a:cubicBezTo>
                <a:cubicBezTo>
                  <a:pt x="1225219" y="1565084"/>
                  <a:pt x="1200536" y="1603223"/>
                  <a:pt x="1241946" y="1637732"/>
                </a:cubicBezTo>
                <a:cubicBezTo>
                  <a:pt x="1257575" y="1650756"/>
                  <a:pt x="1278340" y="1655929"/>
                  <a:pt x="1296537" y="1665027"/>
                </a:cubicBezTo>
                <a:cubicBezTo>
                  <a:pt x="1310185" y="1651379"/>
                  <a:pt x="1319170" y="1630187"/>
                  <a:pt x="1337480" y="1624084"/>
                </a:cubicBezTo>
                <a:cubicBezTo>
                  <a:pt x="1351128" y="1619535"/>
                  <a:pt x="1365067" y="1643075"/>
                  <a:pt x="1378424" y="1637732"/>
                </a:cubicBezTo>
                <a:cubicBezTo>
                  <a:pt x="1393653" y="1631640"/>
                  <a:pt x="1395218" y="1609389"/>
                  <a:pt x="1405719" y="1596788"/>
                </a:cubicBezTo>
                <a:cubicBezTo>
                  <a:pt x="1418075" y="1581961"/>
                  <a:pt x="1433015" y="1569493"/>
                  <a:pt x="1446663" y="1555845"/>
                </a:cubicBezTo>
                <a:cubicBezTo>
                  <a:pt x="1451212" y="1569493"/>
                  <a:pt x="1450138" y="1586616"/>
                  <a:pt x="1460310" y="1596788"/>
                </a:cubicBezTo>
                <a:cubicBezTo>
                  <a:pt x="1487606" y="1624084"/>
                  <a:pt x="1514901" y="1605887"/>
                  <a:pt x="1542197" y="1596788"/>
                </a:cubicBezTo>
                <a:cubicBezTo>
                  <a:pt x="1588791" y="1503599"/>
                  <a:pt x="1548562" y="1544560"/>
                  <a:pt x="1596788" y="1583141"/>
                </a:cubicBezTo>
                <a:cubicBezTo>
                  <a:pt x="1608021" y="1592128"/>
                  <a:pt x="1624083" y="1592239"/>
                  <a:pt x="1637731" y="1596788"/>
                </a:cubicBezTo>
                <a:cubicBezTo>
                  <a:pt x="1676914" y="1440060"/>
                  <a:pt x="1622124" y="1633204"/>
                  <a:pt x="1678674" y="1501254"/>
                </a:cubicBezTo>
                <a:cubicBezTo>
                  <a:pt x="1731549" y="1377878"/>
                  <a:pt x="1651093" y="1508505"/>
                  <a:pt x="1719618" y="1405720"/>
                </a:cubicBezTo>
                <a:cubicBezTo>
                  <a:pt x="1724167" y="1419368"/>
                  <a:pt x="1724279" y="1435430"/>
                  <a:pt x="1733266" y="1446663"/>
                </a:cubicBezTo>
                <a:cubicBezTo>
                  <a:pt x="1743513" y="1459471"/>
                  <a:pt x="1766071" y="1459717"/>
                  <a:pt x="1774209" y="1473958"/>
                </a:cubicBezTo>
                <a:cubicBezTo>
                  <a:pt x="1785718" y="1494098"/>
                  <a:pt x="1783308" y="1519451"/>
                  <a:pt x="1787857" y="1542197"/>
                </a:cubicBezTo>
                <a:cubicBezTo>
                  <a:pt x="1800681" y="1503723"/>
                  <a:pt x="1800624" y="1483546"/>
                  <a:pt x="1842448" y="1460311"/>
                </a:cubicBezTo>
                <a:cubicBezTo>
                  <a:pt x="1867599" y="1446338"/>
                  <a:pt x="1924334" y="1433015"/>
                  <a:pt x="1924334" y="1433015"/>
                </a:cubicBezTo>
                <a:cubicBezTo>
                  <a:pt x="1962214" y="1445642"/>
                  <a:pt x="1991594" y="1462959"/>
                  <a:pt x="2033516" y="1433015"/>
                </a:cubicBezTo>
                <a:cubicBezTo>
                  <a:pt x="2050071" y="1421190"/>
                  <a:pt x="2047787" y="1394053"/>
                  <a:pt x="2060812" y="1378424"/>
                </a:cubicBezTo>
                <a:cubicBezTo>
                  <a:pt x="2071313" y="1365823"/>
                  <a:pt x="2088107" y="1360227"/>
                  <a:pt x="2101755" y="1351129"/>
                </a:cubicBezTo>
                <a:cubicBezTo>
                  <a:pt x="2110854" y="1332932"/>
                  <a:pt x="2110854" y="1287440"/>
                  <a:pt x="2129051" y="1296538"/>
                </a:cubicBezTo>
                <a:cubicBezTo>
                  <a:pt x="2154785" y="1309405"/>
                  <a:pt x="2156346" y="1378424"/>
                  <a:pt x="2156346" y="1378424"/>
                </a:cubicBezTo>
                <a:cubicBezTo>
                  <a:pt x="2251881" y="1314735"/>
                  <a:pt x="2220036" y="1351129"/>
                  <a:pt x="2265528" y="1282890"/>
                </a:cubicBezTo>
                <a:cubicBezTo>
                  <a:pt x="2274627" y="1296538"/>
                  <a:pt x="2278583" y="1315695"/>
                  <a:pt x="2292824" y="1323833"/>
                </a:cubicBezTo>
                <a:cubicBezTo>
                  <a:pt x="2312965" y="1335342"/>
                  <a:pt x="2344660" y="1321078"/>
                  <a:pt x="2361063" y="1337481"/>
                </a:cubicBezTo>
                <a:cubicBezTo>
                  <a:pt x="2381408" y="1357826"/>
                  <a:pt x="2388358" y="1419367"/>
                  <a:pt x="2388358" y="1419367"/>
                </a:cubicBezTo>
                <a:cubicBezTo>
                  <a:pt x="2415654" y="1410269"/>
                  <a:pt x="2461147" y="1419368"/>
                  <a:pt x="2470245" y="1392072"/>
                </a:cubicBezTo>
                <a:cubicBezTo>
                  <a:pt x="2502089" y="1296537"/>
                  <a:pt x="2470244" y="1319283"/>
                  <a:pt x="2538483" y="1296538"/>
                </a:cubicBezTo>
                <a:cubicBezTo>
                  <a:pt x="2572520" y="1194426"/>
                  <a:pt x="2529791" y="1298189"/>
                  <a:pt x="2565779" y="1310185"/>
                </a:cubicBezTo>
                <a:cubicBezTo>
                  <a:pt x="2600574" y="1321784"/>
                  <a:pt x="2638567" y="1301087"/>
                  <a:pt x="2674961" y="1296538"/>
                </a:cubicBezTo>
                <a:cubicBezTo>
                  <a:pt x="2737532" y="1202681"/>
                  <a:pt x="2698430" y="1204277"/>
                  <a:pt x="2770495" y="1228299"/>
                </a:cubicBezTo>
                <a:cubicBezTo>
                  <a:pt x="2921082" y="1198181"/>
                  <a:pt x="2779011" y="1243323"/>
                  <a:pt x="2866030" y="1173708"/>
                </a:cubicBezTo>
                <a:cubicBezTo>
                  <a:pt x="2877264" y="1164721"/>
                  <a:pt x="2892783" y="1162425"/>
                  <a:pt x="2906973" y="1160060"/>
                </a:cubicBezTo>
                <a:cubicBezTo>
                  <a:pt x="2947608" y="1153287"/>
                  <a:pt x="2988860" y="1150961"/>
                  <a:pt x="3029803" y="1146412"/>
                </a:cubicBezTo>
                <a:cubicBezTo>
                  <a:pt x="3033168" y="1136316"/>
                  <a:pt x="3053109" y="1064526"/>
                  <a:pt x="3070746" y="1064526"/>
                </a:cubicBezTo>
                <a:cubicBezTo>
                  <a:pt x="3085132" y="1064526"/>
                  <a:pt x="3077960" y="1092602"/>
                  <a:pt x="3084394" y="1105469"/>
                </a:cubicBezTo>
                <a:cubicBezTo>
                  <a:pt x="3091729" y="1120140"/>
                  <a:pt x="3102591" y="1132764"/>
                  <a:pt x="3111689" y="1146412"/>
                </a:cubicBezTo>
                <a:cubicBezTo>
                  <a:pt x="3129886" y="1141863"/>
                  <a:pt x="3151633" y="1144481"/>
                  <a:pt x="3166280" y="1132764"/>
                </a:cubicBezTo>
                <a:cubicBezTo>
                  <a:pt x="3177514" y="1123777"/>
                  <a:pt x="3173494" y="1104688"/>
                  <a:pt x="3179928" y="1091821"/>
                </a:cubicBezTo>
                <a:cubicBezTo>
                  <a:pt x="3187264" y="1077150"/>
                  <a:pt x="3198125" y="1064526"/>
                  <a:pt x="3207224" y="1050878"/>
                </a:cubicBezTo>
                <a:cubicBezTo>
                  <a:pt x="3220872" y="1059976"/>
                  <a:pt x="3232083" y="1081390"/>
                  <a:pt x="3248167" y="1078173"/>
                </a:cubicBezTo>
                <a:cubicBezTo>
                  <a:pt x="3264251" y="1074956"/>
                  <a:pt x="3268801" y="1052219"/>
                  <a:pt x="3275463" y="1037230"/>
                </a:cubicBezTo>
                <a:cubicBezTo>
                  <a:pt x="3323332" y="929525"/>
                  <a:pt x="3270046" y="977152"/>
                  <a:pt x="3343701" y="928048"/>
                </a:cubicBezTo>
                <a:cubicBezTo>
                  <a:pt x="3352800" y="941696"/>
                  <a:pt x="3356326" y="976326"/>
                  <a:pt x="3370997" y="968991"/>
                </a:cubicBezTo>
                <a:cubicBezTo>
                  <a:pt x="3400339" y="954320"/>
                  <a:pt x="3425588" y="887105"/>
                  <a:pt x="3425588" y="887105"/>
                </a:cubicBezTo>
                <a:cubicBezTo>
                  <a:pt x="3464636" y="769961"/>
                  <a:pt x="3393020" y="939872"/>
                  <a:pt x="3521122" y="859809"/>
                </a:cubicBezTo>
                <a:cubicBezTo>
                  <a:pt x="3545521" y="844560"/>
                  <a:pt x="3548418" y="777923"/>
                  <a:pt x="3548418" y="777923"/>
                </a:cubicBezTo>
                <a:cubicBezTo>
                  <a:pt x="3674316" y="819889"/>
                  <a:pt x="3598124" y="823751"/>
                  <a:pt x="3657600" y="764275"/>
                </a:cubicBezTo>
                <a:cubicBezTo>
                  <a:pt x="3669198" y="752677"/>
                  <a:pt x="3684895" y="746078"/>
                  <a:pt x="3698543" y="736979"/>
                </a:cubicBezTo>
                <a:cubicBezTo>
                  <a:pt x="3707642" y="750627"/>
                  <a:pt x="3709755" y="774706"/>
                  <a:pt x="3725839" y="777923"/>
                </a:cubicBezTo>
                <a:cubicBezTo>
                  <a:pt x="3776327" y="788021"/>
                  <a:pt x="3763721" y="726393"/>
                  <a:pt x="3780430" y="709684"/>
                </a:cubicBezTo>
                <a:cubicBezTo>
                  <a:pt x="3790602" y="699512"/>
                  <a:pt x="3807725" y="700585"/>
                  <a:pt x="3821373" y="696036"/>
                </a:cubicBezTo>
                <a:cubicBezTo>
                  <a:pt x="3825922" y="664191"/>
                  <a:pt x="3828712" y="632045"/>
                  <a:pt x="3835021" y="600502"/>
                </a:cubicBezTo>
                <a:cubicBezTo>
                  <a:pt x="3837842" y="586395"/>
                  <a:pt x="3838495" y="569731"/>
                  <a:pt x="3848668" y="559558"/>
                </a:cubicBezTo>
                <a:cubicBezTo>
                  <a:pt x="3858841" y="549385"/>
                  <a:pt x="3875964" y="550460"/>
                  <a:pt x="3889612" y="545911"/>
                </a:cubicBezTo>
                <a:cubicBezTo>
                  <a:pt x="3901460" y="563684"/>
                  <a:pt x="3921893" y="612488"/>
                  <a:pt x="3957851" y="600502"/>
                </a:cubicBezTo>
                <a:cubicBezTo>
                  <a:pt x="3976161" y="594398"/>
                  <a:pt x="3985146" y="573206"/>
                  <a:pt x="3998794" y="559558"/>
                </a:cubicBezTo>
                <a:cubicBezTo>
                  <a:pt x="4003343" y="545910"/>
                  <a:pt x="4002270" y="528787"/>
                  <a:pt x="4012442" y="518615"/>
                </a:cubicBezTo>
                <a:cubicBezTo>
                  <a:pt x="4039853" y="491204"/>
                  <a:pt x="4080273" y="511689"/>
                  <a:pt x="4107976" y="518615"/>
                </a:cubicBezTo>
                <a:lnTo>
                  <a:pt x="4135271" y="436729"/>
                </a:lnTo>
                <a:cubicBezTo>
                  <a:pt x="4144262" y="409756"/>
                  <a:pt x="4152163" y="374084"/>
                  <a:pt x="4176215" y="354842"/>
                </a:cubicBezTo>
                <a:cubicBezTo>
                  <a:pt x="4187449" y="345855"/>
                  <a:pt x="4203510" y="345743"/>
                  <a:pt x="4217158" y="341194"/>
                </a:cubicBezTo>
                <a:cubicBezTo>
                  <a:pt x="4228737" y="358562"/>
                  <a:pt x="4249676" y="418500"/>
                  <a:pt x="4285397" y="368490"/>
                </a:cubicBezTo>
                <a:cubicBezTo>
                  <a:pt x="4302120" y="345077"/>
                  <a:pt x="4303594" y="313899"/>
                  <a:pt x="4312692" y="286603"/>
                </a:cubicBezTo>
                <a:lnTo>
                  <a:pt x="4326340" y="245660"/>
                </a:lnTo>
                <a:cubicBezTo>
                  <a:pt x="4339988" y="250209"/>
                  <a:pt x="4353093" y="261673"/>
                  <a:pt x="4367283" y="259308"/>
                </a:cubicBezTo>
                <a:cubicBezTo>
                  <a:pt x="4390084" y="255508"/>
                  <a:pt x="4436873" y="203366"/>
                  <a:pt x="4449170" y="191069"/>
                </a:cubicBezTo>
                <a:cubicBezTo>
                  <a:pt x="4462818" y="200167"/>
                  <a:pt x="4474029" y="221581"/>
                  <a:pt x="4490113" y="218364"/>
                </a:cubicBezTo>
                <a:cubicBezTo>
                  <a:pt x="4506197" y="215147"/>
                  <a:pt x="4507875" y="190768"/>
                  <a:pt x="4517409" y="177421"/>
                </a:cubicBezTo>
                <a:cubicBezTo>
                  <a:pt x="4530630" y="158912"/>
                  <a:pt x="4544704" y="141027"/>
                  <a:pt x="4558352" y="122830"/>
                </a:cubicBezTo>
                <a:cubicBezTo>
                  <a:pt x="4562901" y="109182"/>
                  <a:pt x="4561828" y="92059"/>
                  <a:pt x="4572000" y="81887"/>
                </a:cubicBezTo>
                <a:cubicBezTo>
                  <a:pt x="4615393" y="38494"/>
                  <a:pt x="4615921" y="104219"/>
                  <a:pt x="4653886" y="40944"/>
                </a:cubicBezTo>
                <a:cubicBezTo>
                  <a:pt x="4660908" y="29241"/>
                  <a:pt x="4653886" y="13648"/>
                  <a:pt x="465388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ogen 18"/>
          <p:cNvSpPr/>
          <p:nvPr/>
        </p:nvSpPr>
        <p:spPr>
          <a:xfrm flipV="1">
            <a:off x="-4428000" y="-1958400"/>
            <a:ext cx="12961105" cy="6441924"/>
          </a:xfrm>
          <a:prstGeom prst="arc">
            <a:avLst>
              <a:gd name="adj1" fmla="val 16485684"/>
              <a:gd name="adj2" fmla="val 17370813"/>
            </a:avLst>
          </a:prstGeom>
          <a:noFill/>
          <a:ln w="25400" cap="flat" cmpd="sng" algn="ctr">
            <a:solidFill>
              <a:srgbClr val="5B9BD5"/>
            </a:solidFill>
            <a:prstDash val="solid"/>
            <a:miter lim="800000"/>
          </a:ln>
          <a:effectLst/>
        </p:spPr>
        <p:txBody>
          <a:bodyPr rtlCol="0" anchor="ctr"/>
          <a:lstStyle/>
          <a:p>
            <a:pPr algn="ctr" fontAlgn="auto">
              <a:spcBef>
                <a:spcPts val="0"/>
              </a:spcBef>
              <a:spcAft>
                <a:spcPts val="0"/>
              </a:spcAft>
              <a:defRPr/>
            </a:pPr>
            <a:endParaRPr lang="en-US" kern="0" dirty="0" smtClean="0">
              <a:solidFill>
                <a:prstClr val="black"/>
              </a:solidFill>
              <a:latin typeface="Calibri" panose="020F0502020204030204"/>
              <a:cs typeface="+mn-cs"/>
            </a:endParaRPr>
          </a:p>
        </p:txBody>
      </p:sp>
      <p:sp>
        <p:nvSpPr>
          <p:cNvPr id="21" name="Bogen 20"/>
          <p:cNvSpPr/>
          <p:nvPr/>
        </p:nvSpPr>
        <p:spPr>
          <a:xfrm rot="-240000" flipV="1">
            <a:off x="-4276265" y="-2088000"/>
            <a:ext cx="12961105" cy="6441924"/>
          </a:xfrm>
          <a:prstGeom prst="arc">
            <a:avLst>
              <a:gd name="adj1" fmla="val 17011392"/>
              <a:gd name="adj2" fmla="val 20596150"/>
            </a:avLst>
          </a:prstGeom>
          <a:noFill/>
          <a:ln w="25400" cap="flat" cmpd="sng" algn="ctr">
            <a:solidFill>
              <a:srgbClr val="89A4A7"/>
            </a:solidFill>
            <a:prstDash val="solid"/>
            <a:miter lim="800000"/>
          </a:ln>
          <a:effectLst/>
        </p:spPr>
        <p:txBody>
          <a:bodyPr rtlCol="0" anchor="ctr"/>
          <a:lstStyle/>
          <a:p>
            <a:pPr algn="ctr" fontAlgn="auto">
              <a:spcBef>
                <a:spcPts val="0"/>
              </a:spcBef>
              <a:spcAft>
                <a:spcPts val="0"/>
              </a:spcAft>
              <a:defRPr/>
            </a:pPr>
            <a:endParaRPr lang="en-US" kern="0" dirty="0" smtClean="0">
              <a:solidFill>
                <a:prstClr val="black"/>
              </a:solidFill>
              <a:latin typeface="Calibri" panose="020F0502020204030204"/>
              <a:cs typeface="+mn-cs"/>
            </a:endParaRPr>
          </a:p>
        </p:txBody>
      </p:sp>
      <p:sp>
        <p:nvSpPr>
          <p:cNvPr id="23" name="Textfeld 22"/>
          <p:cNvSpPr txBox="1"/>
          <p:nvPr/>
        </p:nvSpPr>
        <p:spPr>
          <a:xfrm>
            <a:off x="2915816" y="1124744"/>
            <a:ext cx="6303649" cy="2031325"/>
          </a:xfrm>
          <a:prstGeom prst="rect">
            <a:avLst/>
          </a:prstGeom>
          <a:solidFill>
            <a:schemeClr val="bg1"/>
          </a:solidFill>
        </p:spPr>
        <p:txBody>
          <a:bodyPr wrap="none" rtlCol="0">
            <a:spAutoFit/>
          </a:bodyPr>
          <a:lstStyle/>
          <a:p>
            <a:pPr marL="179388" indent="-179388">
              <a:buFont typeface="Arial" panose="020B0604020202020204" pitchFamily="34" charset="0"/>
              <a:buChar char="•"/>
            </a:pPr>
            <a:r>
              <a:rPr lang="en-US" dirty="0" err="1"/>
              <a:t>Vermieter-Entscheidung</a:t>
            </a:r>
            <a:r>
              <a:rPr lang="en-US" dirty="0"/>
              <a:t>: </a:t>
            </a:r>
            <a:r>
              <a:rPr lang="en-US" dirty="0" err="1"/>
              <a:t>Wirkung</a:t>
            </a:r>
            <a:r>
              <a:rPr lang="en-US" dirty="0"/>
              <a:t> von </a:t>
            </a:r>
            <a:r>
              <a:rPr lang="en-US" dirty="0" err="1" smtClean="0"/>
              <a:t>Kosten</a:t>
            </a:r>
            <a:r>
              <a:rPr lang="en-US" dirty="0" smtClean="0"/>
              <a:t> </a:t>
            </a:r>
            <a:r>
              <a:rPr lang="en-US" dirty="0" smtClean="0">
                <a:sym typeface="Symbol" panose="05050102010706020507" pitchFamily="18" charset="2"/>
              </a:rPr>
              <a:t> </a:t>
            </a:r>
            <a:r>
              <a:rPr lang="en-US" dirty="0">
                <a:sym typeface="Symbol" panose="05050102010706020507" pitchFamily="18" charset="2"/>
              </a:rPr>
              <a:t>:</a:t>
            </a:r>
            <a:br>
              <a:rPr lang="en-US" dirty="0">
                <a:sym typeface="Symbol" panose="05050102010706020507" pitchFamily="18" charset="2"/>
              </a:rPr>
            </a:br>
            <a:r>
              <a:rPr lang="en-US" dirty="0" err="1" smtClean="0"/>
              <a:t>Gewinn</a:t>
            </a:r>
            <a:r>
              <a:rPr lang="en-US" dirty="0" smtClean="0">
                <a:sym typeface="Symbol" panose="05050102010706020507" pitchFamily="18" charset="2"/>
              </a:rPr>
              <a:t>  </a:t>
            </a:r>
            <a:r>
              <a:rPr lang="en-US" dirty="0" err="1" smtClean="0">
                <a:sym typeface="Symbol" panose="05050102010706020507" pitchFamily="18" charset="2"/>
              </a:rPr>
              <a:t>aber</a:t>
            </a:r>
            <a:r>
              <a:rPr lang="en-US" dirty="0" smtClean="0">
                <a:sym typeface="Symbol" panose="05050102010706020507" pitchFamily="18" charset="2"/>
              </a:rPr>
              <a:t>: </a:t>
            </a:r>
            <a:r>
              <a:rPr lang="en-US" dirty="0" err="1" smtClean="0">
                <a:sym typeface="Symbol" panose="05050102010706020507" pitchFamily="18" charset="2"/>
              </a:rPr>
              <a:t>Wirkung</a:t>
            </a:r>
            <a:r>
              <a:rPr lang="en-US" dirty="0" smtClean="0">
                <a:sym typeface="Symbol" panose="05050102010706020507" pitchFamily="18" charset="2"/>
              </a:rPr>
              <a:t> von </a:t>
            </a:r>
            <a:r>
              <a:rPr lang="en-US" dirty="0" err="1" smtClean="0">
                <a:sym typeface="Symbol" panose="05050102010706020507" pitchFamily="18" charset="2"/>
              </a:rPr>
              <a:t>En</a:t>
            </a:r>
            <a:r>
              <a:rPr lang="en-US" dirty="0" smtClean="0">
                <a:sym typeface="Symbol" panose="05050102010706020507" pitchFamily="18" charset="2"/>
              </a:rPr>
              <a:t>.-</a:t>
            </a:r>
            <a:r>
              <a:rPr lang="en-US" dirty="0" err="1" smtClean="0">
                <a:sym typeface="Symbol" panose="05050102010706020507" pitchFamily="18" charset="2"/>
              </a:rPr>
              <a:t>Einsp</a:t>
            </a:r>
            <a:r>
              <a:rPr lang="en-US" dirty="0" smtClean="0">
                <a:sym typeface="Symbol" panose="05050102010706020507" pitchFamily="18" charset="2"/>
              </a:rPr>
              <a:t>.  : </a:t>
            </a:r>
            <a:r>
              <a:rPr lang="en-US" dirty="0" err="1" smtClean="0">
                <a:sym typeface="Symbol" panose="05050102010706020507" pitchFamily="18" charset="2"/>
              </a:rPr>
              <a:t>Gewinn</a:t>
            </a:r>
            <a:r>
              <a:rPr lang="en-US" dirty="0" smtClean="0">
                <a:sym typeface="Symbol" panose="05050102010706020507" pitchFamily="18" charset="2"/>
              </a:rPr>
              <a:t>: </a:t>
            </a:r>
            <a:endParaRPr lang="en-US" dirty="0"/>
          </a:p>
          <a:p>
            <a:pPr marL="179388" indent="-179388">
              <a:buFont typeface="Arial" panose="020B0604020202020204" pitchFamily="34" charset="0"/>
              <a:buChar char="•"/>
            </a:pPr>
            <a:r>
              <a:rPr lang="en-US" dirty="0" err="1" smtClean="0"/>
              <a:t>Alle</a:t>
            </a:r>
            <a:r>
              <a:rPr lang="en-US" dirty="0" smtClean="0"/>
              <a:t> und </a:t>
            </a:r>
            <a:r>
              <a:rPr lang="en-US" dirty="0" err="1" smtClean="0"/>
              <a:t>nur</a:t>
            </a:r>
            <a:r>
              <a:rPr lang="en-US" dirty="0" smtClean="0"/>
              <a:t> </a:t>
            </a:r>
            <a:r>
              <a:rPr lang="en-US" dirty="0" err="1" smtClean="0"/>
              <a:t>Mieter-Vermieter-effiziente</a:t>
            </a:r>
            <a:r>
              <a:rPr lang="en-US" dirty="0" smtClean="0"/>
              <a:t> </a:t>
            </a:r>
            <a:r>
              <a:rPr lang="en-US" dirty="0" err="1" smtClean="0"/>
              <a:t>Modernisierung</a:t>
            </a:r>
            <a:endParaRPr lang="en-US" dirty="0" smtClean="0"/>
          </a:p>
          <a:p>
            <a:pPr marL="179388" indent="-179388">
              <a:buFont typeface="Arial" panose="020B0604020202020204" pitchFamily="34" charset="0"/>
              <a:buChar char="•"/>
            </a:pPr>
            <a:r>
              <a:rPr lang="en-US" dirty="0" err="1" smtClean="0"/>
              <a:t>Probleme</a:t>
            </a:r>
            <a:r>
              <a:rPr lang="en-US" dirty="0" smtClean="0"/>
              <a:t>: </a:t>
            </a:r>
            <a:r>
              <a:rPr lang="en-US" dirty="0" err="1" smtClean="0"/>
              <a:t>verlässlich</a:t>
            </a:r>
            <a:r>
              <a:rPr lang="en-US" dirty="0" smtClean="0"/>
              <a:t>. </a:t>
            </a:r>
            <a:r>
              <a:rPr lang="en-US" dirty="0" err="1" smtClean="0"/>
              <a:t>Energiebedarfsausweis</a:t>
            </a:r>
            <a:r>
              <a:rPr lang="en-US" dirty="0" smtClean="0"/>
              <a:t> </a:t>
            </a:r>
            <a:r>
              <a:rPr lang="en-US" dirty="0" err="1" smtClean="0"/>
              <a:t>erforderlich</a:t>
            </a:r>
            <a:endParaRPr lang="en-US" dirty="0" smtClean="0"/>
          </a:p>
          <a:p>
            <a:pPr marL="360363" lvl="1" indent="-179388">
              <a:buFont typeface="Arial" panose="020B0604020202020204" pitchFamily="34" charset="0"/>
              <a:buChar char="•"/>
            </a:pPr>
            <a:r>
              <a:rPr lang="en-US" dirty="0" err="1" smtClean="0"/>
              <a:t>Kostenzuordnung</a:t>
            </a:r>
            <a:r>
              <a:rPr lang="en-US" dirty="0" smtClean="0"/>
              <a:t> </a:t>
            </a:r>
            <a:r>
              <a:rPr lang="en-US" dirty="0" err="1" smtClean="0"/>
              <a:t>zu</a:t>
            </a:r>
            <a:r>
              <a:rPr lang="en-US" dirty="0" smtClean="0"/>
              <a:t> </a:t>
            </a:r>
            <a:r>
              <a:rPr lang="en-US" dirty="0" err="1" smtClean="0"/>
              <a:t>beiden</a:t>
            </a:r>
            <a:r>
              <a:rPr lang="en-US" dirty="0" smtClean="0"/>
              <a:t> </a:t>
            </a:r>
            <a:r>
              <a:rPr lang="en-US" dirty="0" err="1" smtClean="0"/>
              <a:t>Systemen</a:t>
            </a:r>
            <a:endParaRPr lang="en-US" dirty="0" smtClean="0"/>
          </a:p>
          <a:p>
            <a:pPr marL="360363" lvl="1" indent="-179388">
              <a:buFont typeface="Arial" panose="020B0604020202020204" pitchFamily="34" charset="0"/>
              <a:buChar char="•"/>
            </a:pPr>
            <a:r>
              <a:rPr lang="en-US" dirty="0" err="1" smtClean="0"/>
              <a:t>Keine</a:t>
            </a:r>
            <a:r>
              <a:rPr lang="en-US" dirty="0" smtClean="0"/>
              <a:t> </a:t>
            </a:r>
            <a:r>
              <a:rPr lang="en-US" dirty="0" err="1" smtClean="0"/>
              <a:t>Förderung</a:t>
            </a:r>
            <a:r>
              <a:rPr lang="en-US" dirty="0" smtClean="0"/>
              <a:t> </a:t>
            </a:r>
            <a:r>
              <a:rPr lang="en-US" dirty="0" err="1" smtClean="0"/>
              <a:t>Mieter-Vermieter-ineffizienter</a:t>
            </a:r>
            <a:r>
              <a:rPr lang="en-US" dirty="0" smtClean="0"/>
              <a:t> </a:t>
            </a:r>
            <a:r>
              <a:rPr lang="en-US" dirty="0" err="1" smtClean="0"/>
              <a:t>Maßn</a:t>
            </a:r>
            <a:r>
              <a:rPr lang="en-US" dirty="0" smtClean="0"/>
              <a:t>.</a:t>
            </a:r>
          </a:p>
          <a:p>
            <a:pPr marL="179388" indent="-179388">
              <a:buFont typeface="Arial" panose="020B0604020202020204" pitchFamily="34" charset="0"/>
              <a:buChar char="•"/>
            </a:pPr>
            <a:r>
              <a:rPr lang="en-US" dirty="0" err="1" smtClean="0"/>
              <a:t>Vorteil</a:t>
            </a:r>
            <a:r>
              <a:rPr lang="en-US" dirty="0" smtClean="0"/>
              <a:t>: </a:t>
            </a:r>
            <a:r>
              <a:rPr lang="en-US" dirty="0" err="1" smtClean="0"/>
              <a:t>durchschnittlich</a:t>
            </a:r>
            <a:r>
              <a:rPr lang="en-US" dirty="0" smtClean="0"/>
              <a:t> </a:t>
            </a:r>
            <a:r>
              <a:rPr lang="en-US" dirty="0" err="1" smtClean="0"/>
              <a:t>warmmietenneutral</a:t>
            </a:r>
            <a:endParaRPr lang="en-US" dirty="0"/>
          </a:p>
        </p:txBody>
      </p:sp>
    </p:spTree>
    <p:extLst>
      <p:ext uri="{BB962C8B-B14F-4D97-AF65-F5344CB8AC3E}">
        <p14:creationId xmlns:p14="http://schemas.microsoft.com/office/powerpoint/2010/main" val="217465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nodeType="withEffect">
                                  <p:stCondLst>
                                    <p:cond delay="0"/>
                                  </p:stCondLst>
                                  <p:childTnLst>
                                    <p:animMotion origin="layout" path="M 8.33333E-7 -3.7037E-6 L -0.00712 0.03194 " pathEditMode="relative" rAng="0" ptsTypes="AA">
                                      <p:cBhvr>
                                        <p:cTn id="6" dur="500" fill="hold"/>
                                        <p:tgtEl>
                                          <p:spTgt spid="20"/>
                                        </p:tgtEl>
                                        <p:attrNameLst>
                                          <p:attrName>ppt_x</p:attrName>
                                          <p:attrName>ppt_y</p:attrName>
                                        </p:attrNameLst>
                                      </p:cBhvr>
                                      <p:rCtr x="-174" y="1690"/>
                                    </p:animMotion>
                                  </p:childTnLst>
                                </p:cTn>
                              </p:par>
                            </p:childTnLst>
                          </p:cTn>
                        </p:par>
                        <p:par>
                          <p:cTn id="7" fill="hold">
                            <p:stCondLst>
                              <p:cond delay="500"/>
                            </p:stCondLst>
                            <p:childTnLst>
                              <p:par>
                                <p:cTn id="8" presetID="1" presetClass="exit" presetSubtype="0" fill="hold" nodeType="afterEffect">
                                  <p:stCondLst>
                                    <p:cond delay="0"/>
                                  </p:stCondLst>
                                  <p:childTnLst>
                                    <p:set>
                                      <p:cBhvr>
                                        <p:cTn id="9" dur="1" fill="hold">
                                          <p:stCondLst>
                                            <p:cond delay="0"/>
                                          </p:stCondLst>
                                        </p:cTn>
                                        <p:tgtEl>
                                          <p:spTgt spid="20"/>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par>
                          <p:cTn id="12" fill="hold">
                            <p:stCondLst>
                              <p:cond delay="500"/>
                            </p:stCondLst>
                            <p:childTnLst>
                              <p:par>
                                <p:cTn id="13" presetID="42" presetClass="path" presetSubtype="0" fill="hold" grpId="0" nodeType="afterEffect">
                                  <p:stCondLst>
                                    <p:cond delay="0"/>
                                  </p:stCondLst>
                                  <p:childTnLst>
                                    <p:animMotion origin="layout" path="M -1.11111E-6 1.85185E-6 L -0.01198 -0.02963 " pathEditMode="relative" rAng="0" ptsTypes="AA">
                                      <p:cBhvr>
                                        <p:cTn id="14" dur="500" fill="hold"/>
                                        <p:tgtEl>
                                          <p:spTgt spid="22"/>
                                        </p:tgtEl>
                                        <p:attrNameLst>
                                          <p:attrName>ppt_x</p:attrName>
                                          <p:attrName>ppt_y</p:attrName>
                                        </p:attrNameLst>
                                      </p:cBhvr>
                                      <p:rCtr x="-608" y="-1481"/>
                                    </p:animMotion>
                                  </p:childTnLst>
                                </p:cTn>
                              </p:par>
                              <p:par>
                                <p:cTn id="15" presetID="1" presetClass="exit"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bg/>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3">
                                            <p:txEl>
                                              <p:pRg st="2" end="2"/>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3">
                                            <p:txEl>
                                              <p:pRg st="3" end="3"/>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2" grpId="0" animBg="1"/>
      <p:bldP spid="19" grpId="0" animBg="1"/>
      <p:bldP spid="21" grpId="0" animBg="1"/>
      <p:bldP spid="2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de-DE" altLang="de-DE" sz="2800" dirty="0" smtClean="0"/>
              <a:t>Das Mieter-Vermieter-Dilemma</a:t>
            </a:r>
          </a:p>
        </p:txBody>
      </p:sp>
      <p:sp>
        <p:nvSpPr>
          <p:cNvPr id="17410" name="Rectangle 3"/>
          <p:cNvSpPr>
            <a:spLocks noGrp="1" noChangeArrowheads="1"/>
          </p:cNvSpPr>
          <p:nvPr>
            <p:ph type="body" idx="1"/>
          </p:nvPr>
        </p:nvSpPr>
        <p:spPr>
          <a:xfrm>
            <a:off x="611561" y="1196752"/>
            <a:ext cx="8532440" cy="4957986"/>
          </a:xfrm>
        </p:spPr>
        <p:txBody>
          <a:bodyPr rIns="36000"/>
          <a:lstStyle/>
          <a:p>
            <a:r>
              <a:rPr lang="de-DE" sz="2000" dirty="0" smtClean="0"/>
              <a:t>Mieter trägt Kaltmiete und Heizkosten</a:t>
            </a:r>
          </a:p>
          <a:p>
            <a:r>
              <a:rPr lang="de-DE" sz="2000" dirty="0"/>
              <a:t>Vermieter investiert in energetische </a:t>
            </a:r>
            <a:r>
              <a:rPr lang="de-DE" sz="2000" dirty="0" smtClean="0"/>
              <a:t>Modernisierung</a:t>
            </a:r>
          </a:p>
          <a:p>
            <a:r>
              <a:rPr lang="de-DE" sz="2000" dirty="0" smtClean="0"/>
              <a:t>Vermieter nutzt Heizkostenersparnis nichts</a:t>
            </a:r>
          </a:p>
          <a:p>
            <a:r>
              <a:rPr lang="de-DE" sz="2000" dirty="0" smtClean="0"/>
              <a:t>Das Dilemma: </a:t>
            </a:r>
            <a:r>
              <a:rPr lang="de-DE" sz="2000" u="sng" dirty="0" smtClean="0"/>
              <a:t>wirtschaftliche</a:t>
            </a:r>
            <a:r>
              <a:rPr lang="de-DE" sz="2000" dirty="0" smtClean="0"/>
              <a:t> Modernisierungen unterbleiben</a:t>
            </a:r>
          </a:p>
        </p:txBody>
      </p:sp>
      <p:grpSp>
        <p:nvGrpSpPr>
          <p:cNvPr id="5" name="Gruppieren 4"/>
          <p:cNvGrpSpPr/>
          <p:nvPr/>
        </p:nvGrpSpPr>
        <p:grpSpPr>
          <a:xfrm>
            <a:off x="3635896" y="4005064"/>
            <a:ext cx="1656184" cy="864096"/>
            <a:chOff x="3707904" y="4293096"/>
            <a:chExt cx="1656184" cy="864096"/>
          </a:xfrm>
        </p:grpSpPr>
        <p:sp>
          <p:nvSpPr>
            <p:cNvPr id="6" name="Rechteck 5"/>
            <p:cNvSpPr/>
            <p:nvPr/>
          </p:nvSpPr>
          <p:spPr>
            <a:xfrm>
              <a:off x="3707904" y="4581128"/>
              <a:ext cx="1656184" cy="576064"/>
            </a:xfrm>
            <a:prstGeom prst="rect">
              <a:avLst/>
            </a:prstGeom>
            <a:pattFill prst="horzBrick">
              <a:fgClr>
                <a:srgbClr val="FF0000"/>
              </a:fgClr>
              <a:bgClr>
                <a:schemeClr val="bg1"/>
              </a:bgClr>
            </a:patt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rapezoid 6"/>
            <p:cNvSpPr/>
            <p:nvPr/>
          </p:nvSpPr>
          <p:spPr>
            <a:xfrm>
              <a:off x="3707904" y="4293096"/>
              <a:ext cx="1656184" cy="288032"/>
            </a:xfrm>
            <a:prstGeom prst="trapezoid">
              <a:avLst>
                <a:gd name="adj" fmla="val 84445"/>
              </a:avLst>
            </a:prstGeom>
            <a:pattFill prst="shingle">
              <a:fgClr>
                <a:schemeClr val="tx1"/>
              </a:fgClr>
              <a:bgClr>
                <a:srgbClr val="FF7D7D"/>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3923928" y="4725144"/>
              <a:ext cx="216024" cy="432048"/>
            </a:xfrm>
            <a:prstGeom prst="rect">
              <a:avLst/>
            </a:prstGeom>
            <a:solidFill>
              <a:srgbClr val="F23A00"/>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p:cNvCxnSpPr/>
            <p:nvPr/>
          </p:nvCxnSpPr>
          <p:spPr>
            <a:xfrm>
              <a:off x="4027467" y="4912596"/>
              <a:ext cx="72008" cy="0"/>
            </a:xfrm>
            <a:prstGeom prst="line">
              <a:avLst/>
            </a:prstGeom>
            <a:ln w="1270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4283968" y="4725144"/>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4644008" y="4725144"/>
              <a:ext cx="57606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 name="Abgerundetes Rechteck 1"/>
          <p:cNvSpPr/>
          <p:nvPr/>
        </p:nvSpPr>
        <p:spPr>
          <a:xfrm>
            <a:off x="1475656" y="3573016"/>
            <a:ext cx="122413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Mieter</a:t>
            </a:r>
            <a:endParaRPr lang="de-DE" dirty="0"/>
          </a:p>
        </p:txBody>
      </p:sp>
      <p:sp>
        <p:nvSpPr>
          <p:cNvPr id="13" name="Abgerundetes Rechteck 12"/>
          <p:cNvSpPr/>
          <p:nvPr/>
        </p:nvSpPr>
        <p:spPr>
          <a:xfrm>
            <a:off x="6228184" y="3573016"/>
            <a:ext cx="151216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Vermieter</a:t>
            </a:r>
            <a:endParaRPr lang="de-DE" dirty="0"/>
          </a:p>
        </p:txBody>
      </p:sp>
      <p:cxnSp>
        <p:nvCxnSpPr>
          <p:cNvPr id="12" name="Gerade Verbindung mit Pfeil 11"/>
          <p:cNvCxnSpPr>
            <a:stCxn id="2" idx="2"/>
          </p:cNvCxnSpPr>
          <p:nvPr/>
        </p:nvCxnSpPr>
        <p:spPr>
          <a:xfrm>
            <a:off x="2087724" y="4005064"/>
            <a:ext cx="1548172" cy="1290533"/>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stCxn id="2" idx="3"/>
            <a:endCxn id="13" idx="1"/>
          </p:cNvCxnSpPr>
          <p:nvPr/>
        </p:nvCxnSpPr>
        <p:spPr>
          <a:xfrm>
            <a:off x="2699792" y="3789040"/>
            <a:ext cx="3528392"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pic>
        <p:nvPicPr>
          <p:cNvPr id="1028"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4327" y="4650363"/>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6727" y="4802763"/>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9127" y="4955163"/>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1527" y="5107563"/>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5961" y="4802763"/>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361" y="4955163"/>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0761" y="5107563"/>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3161" y="5259963"/>
            <a:ext cx="344329" cy="18526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uppieren 17"/>
          <p:cNvGrpSpPr/>
          <p:nvPr/>
        </p:nvGrpSpPr>
        <p:grpSpPr>
          <a:xfrm>
            <a:off x="3867631" y="3531771"/>
            <a:ext cx="688658" cy="185261"/>
            <a:chOff x="3867631" y="3531771"/>
            <a:chExt cx="688658" cy="185261"/>
          </a:xfrm>
        </p:grpSpPr>
        <p:pic>
          <p:nvPicPr>
            <p:cNvPr id="29"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631" y="3531771"/>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531771"/>
              <a:ext cx="344329" cy="1852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uppieren 36"/>
          <p:cNvGrpSpPr/>
          <p:nvPr/>
        </p:nvGrpSpPr>
        <p:grpSpPr>
          <a:xfrm>
            <a:off x="4557600" y="3531771"/>
            <a:ext cx="688658" cy="185261"/>
            <a:chOff x="3867631" y="3531771"/>
            <a:chExt cx="688658" cy="185261"/>
          </a:xfrm>
        </p:grpSpPr>
        <p:pic>
          <p:nvPicPr>
            <p:cNvPr id="38"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631" y="3531771"/>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531771"/>
              <a:ext cx="344329" cy="1852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uppieren 39"/>
          <p:cNvGrpSpPr/>
          <p:nvPr/>
        </p:nvGrpSpPr>
        <p:grpSpPr>
          <a:xfrm>
            <a:off x="5234400" y="3531771"/>
            <a:ext cx="688658" cy="185261"/>
            <a:chOff x="3867631" y="3531771"/>
            <a:chExt cx="688658" cy="185261"/>
          </a:xfrm>
        </p:grpSpPr>
        <p:pic>
          <p:nvPicPr>
            <p:cNvPr id="41"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631" y="3531771"/>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531771"/>
              <a:ext cx="344329" cy="1852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uppieren 42"/>
          <p:cNvGrpSpPr/>
          <p:nvPr/>
        </p:nvGrpSpPr>
        <p:grpSpPr>
          <a:xfrm>
            <a:off x="3923928" y="3356992"/>
            <a:ext cx="688658" cy="185261"/>
            <a:chOff x="3867631" y="3531771"/>
            <a:chExt cx="688658" cy="185261"/>
          </a:xfrm>
        </p:grpSpPr>
        <p:pic>
          <p:nvPicPr>
            <p:cNvPr id="44"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631" y="3531771"/>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531771"/>
              <a:ext cx="344329" cy="1852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uppieren 45"/>
          <p:cNvGrpSpPr/>
          <p:nvPr/>
        </p:nvGrpSpPr>
        <p:grpSpPr>
          <a:xfrm>
            <a:off x="4613897" y="3356992"/>
            <a:ext cx="688658" cy="185261"/>
            <a:chOff x="3867631" y="3531771"/>
            <a:chExt cx="688658" cy="185261"/>
          </a:xfrm>
        </p:grpSpPr>
        <p:pic>
          <p:nvPicPr>
            <p:cNvPr id="47"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631" y="3531771"/>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531771"/>
              <a:ext cx="344329" cy="1852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uppieren 48"/>
          <p:cNvGrpSpPr/>
          <p:nvPr/>
        </p:nvGrpSpPr>
        <p:grpSpPr>
          <a:xfrm>
            <a:off x="5290697" y="3356992"/>
            <a:ext cx="688658" cy="185261"/>
            <a:chOff x="3867631" y="3531771"/>
            <a:chExt cx="688658" cy="185261"/>
          </a:xfrm>
        </p:grpSpPr>
        <p:pic>
          <p:nvPicPr>
            <p:cNvPr id="50"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631" y="3531771"/>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531771"/>
              <a:ext cx="344329" cy="185261"/>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Rechteck 35"/>
          <p:cNvSpPr/>
          <p:nvPr/>
        </p:nvSpPr>
        <p:spPr>
          <a:xfrm>
            <a:off x="3595906" y="4003961"/>
            <a:ext cx="1728192" cy="937207"/>
          </a:xfrm>
          <a:custGeom>
            <a:avLst/>
            <a:gdLst>
              <a:gd name="connsiteX0" fmla="*/ 0 w 1656184"/>
              <a:gd name="connsiteY0" fmla="*/ 0 h 576064"/>
              <a:gd name="connsiteX1" fmla="*/ 1656184 w 1656184"/>
              <a:gd name="connsiteY1" fmla="*/ 0 h 576064"/>
              <a:gd name="connsiteX2" fmla="*/ 1656184 w 1656184"/>
              <a:gd name="connsiteY2" fmla="*/ 576064 h 576064"/>
              <a:gd name="connsiteX3" fmla="*/ 0 w 1656184"/>
              <a:gd name="connsiteY3" fmla="*/ 576064 h 576064"/>
              <a:gd name="connsiteX4" fmla="*/ 0 w 1656184"/>
              <a:gd name="connsiteY4" fmla="*/ 0 h 576064"/>
              <a:gd name="connsiteX0" fmla="*/ 0 w 1656184"/>
              <a:gd name="connsiteY0" fmla="*/ 3883 h 579947"/>
              <a:gd name="connsiteX1" fmla="*/ 1439928 w 1656184"/>
              <a:gd name="connsiteY1" fmla="*/ 0 h 579947"/>
              <a:gd name="connsiteX2" fmla="*/ 1656184 w 1656184"/>
              <a:gd name="connsiteY2" fmla="*/ 3883 h 579947"/>
              <a:gd name="connsiteX3" fmla="*/ 1656184 w 1656184"/>
              <a:gd name="connsiteY3" fmla="*/ 579947 h 579947"/>
              <a:gd name="connsiteX4" fmla="*/ 0 w 1656184"/>
              <a:gd name="connsiteY4" fmla="*/ 579947 h 579947"/>
              <a:gd name="connsiteX5" fmla="*/ 0 w 1656184"/>
              <a:gd name="connsiteY5" fmla="*/ 3883 h 579947"/>
              <a:gd name="connsiteX0" fmla="*/ 0 w 1656184"/>
              <a:gd name="connsiteY0" fmla="*/ 289134 h 865198"/>
              <a:gd name="connsiteX1" fmla="*/ 1413269 w 1656184"/>
              <a:gd name="connsiteY1" fmla="*/ 0 h 865198"/>
              <a:gd name="connsiteX2" fmla="*/ 1656184 w 1656184"/>
              <a:gd name="connsiteY2" fmla="*/ 289134 h 865198"/>
              <a:gd name="connsiteX3" fmla="*/ 1656184 w 1656184"/>
              <a:gd name="connsiteY3" fmla="*/ 865198 h 865198"/>
              <a:gd name="connsiteX4" fmla="*/ 0 w 1656184"/>
              <a:gd name="connsiteY4" fmla="*/ 865198 h 865198"/>
              <a:gd name="connsiteX5" fmla="*/ 0 w 1656184"/>
              <a:gd name="connsiteY5" fmla="*/ 289134 h 865198"/>
              <a:gd name="connsiteX0" fmla="*/ 0 w 1656184"/>
              <a:gd name="connsiteY0" fmla="*/ 289134 h 865198"/>
              <a:gd name="connsiteX1" fmla="*/ 661488 w 1656184"/>
              <a:gd name="connsiteY1" fmla="*/ 157289 h 865198"/>
              <a:gd name="connsiteX2" fmla="*/ 1413269 w 1656184"/>
              <a:gd name="connsiteY2" fmla="*/ 0 h 865198"/>
              <a:gd name="connsiteX3" fmla="*/ 1656184 w 1656184"/>
              <a:gd name="connsiteY3" fmla="*/ 289134 h 865198"/>
              <a:gd name="connsiteX4" fmla="*/ 1656184 w 1656184"/>
              <a:gd name="connsiteY4" fmla="*/ 865198 h 865198"/>
              <a:gd name="connsiteX5" fmla="*/ 0 w 1656184"/>
              <a:gd name="connsiteY5" fmla="*/ 865198 h 865198"/>
              <a:gd name="connsiteX6" fmla="*/ 0 w 1656184"/>
              <a:gd name="connsiteY6" fmla="*/ 289134 h 865198"/>
              <a:gd name="connsiteX0" fmla="*/ 0 w 1656184"/>
              <a:gd name="connsiteY0" fmla="*/ 289134 h 865198"/>
              <a:gd name="connsiteX1" fmla="*/ 240277 w 1656184"/>
              <a:gd name="connsiteY1" fmla="*/ 5334 h 865198"/>
              <a:gd name="connsiteX2" fmla="*/ 1413269 w 1656184"/>
              <a:gd name="connsiteY2" fmla="*/ 0 h 865198"/>
              <a:gd name="connsiteX3" fmla="*/ 1656184 w 1656184"/>
              <a:gd name="connsiteY3" fmla="*/ 289134 h 865198"/>
              <a:gd name="connsiteX4" fmla="*/ 1656184 w 1656184"/>
              <a:gd name="connsiteY4" fmla="*/ 865198 h 865198"/>
              <a:gd name="connsiteX5" fmla="*/ 0 w 1656184"/>
              <a:gd name="connsiteY5" fmla="*/ 865198 h 865198"/>
              <a:gd name="connsiteX6" fmla="*/ 0 w 1656184"/>
              <a:gd name="connsiteY6" fmla="*/ 289134 h 86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6184" h="865198">
                <a:moveTo>
                  <a:pt x="0" y="289134"/>
                </a:moveTo>
                <a:lnTo>
                  <a:pt x="240277" y="5334"/>
                </a:lnTo>
                <a:lnTo>
                  <a:pt x="1413269" y="0"/>
                </a:lnTo>
                <a:lnTo>
                  <a:pt x="1656184" y="289134"/>
                </a:lnTo>
                <a:lnTo>
                  <a:pt x="1656184" y="865198"/>
                </a:lnTo>
                <a:lnTo>
                  <a:pt x="0" y="865198"/>
                </a:lnTo>
                <a:lnTo>
                  <a:pt x="0" y="289134"/>
                </a:lnTo>
                <a:close/>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0" name="Gekrümmte Verbindung 19"/>
          <p:cNvCxnSpPr>
            <a:stCxn id="13" idx="2"/>
          </p:cNvCxnSpPr>
          <p:nvPr/>
        </p:nvCxnSpPr>
        <p:spPr>
          <a:xfrm rot="5400000">
            <a:off x="5907384" y="3504244"/>
            <a:ext cx="576064" cy="1577704"/>
          </a:xfrm>
          <a:prstGeom prst="curvedConnector2">
            <a:avLst/>
          </a:prstGeom>
          <a:ln w="41275">
            <a:tailEnd type="triangle" w="lg" len="lg"/>
          </a:ln>
        </p:spPr>
        <p:style>
          <a:lnRef idx="1">
            <a:schemeClr val="accent1"/>
          </a:lnRef>
          <a:fillRef idx="0">
            <a:schemeClr val="accent1"/>
          </a:fillRef>
          <a:effectRef idx="0">
            <a:schemeClr val="accent1"/>
          </a:effectRef>
          <a:fontRef idx="minor">
            <a:schemeClr val="tx1"/>
          </a:fontRef>
        </p:style>
      </p:cxnSp>
      <p:pic>
        <p:nvPicPr>
          <p:cNvPr id="1030" name="Picture 6" descr="http://www.clipartlord.com/wp-content/uploads/2014/10/banknotes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4133675"/>
            <a:ext cx="891027" cy="807493"/>
          </a:xfrm>
          <a:prstGeom prst="rect">
            <a:avLst/>
          </a:prstGeom>
          <a:noFill/>
          <a:extLst>
            <a:ext uri="{909E8E84-426E-40DD-AFC4-6F175D3DCCD1}">
              <a14:hiddenFill xmlns:a14="http://schemas.microsoft.com/office/drawing/2010/main">
                <a:solidFill>
                  <a:srgbClr val="FFFFFF"/>
                </a:solidFill>
              </a14:hiddenFill>
            </a:ext>
          </a:extLst>
        </p:spPr>
      </p:pic>
      <p:sp>
        <p:nvSpPr>
          <p:cNvPr id="3" name="Multiplizieren 2"/>
          <p:cNvSpPr/>
          <p:nvPr/>
        </p:nvSpPr>
        <p:spPr>
          <a:xfrm>
            <a:off x="5572836" y="3783548"/>
            <a:ext cx="1981603" cy="1595160"/>
          </a:xfrm>
          <a:prstGeom prst="mathMultiply">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0424" y="3264597"/>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7391" y="3284984"/>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3304" y="3233546"/>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3212976"/>
            <a:ext cx="344329" cy="185261"/>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uppieren 60"/>
          <p:cNvGrpSpPr/>
          <p:nvPr/>
        </p:nvGrpSpPr>
        <p:grpSpPr>
          <a:xfrm>
            <a:off x="3328039" y="5013176"/>
            <a:ext cx="2112169" cy="934635"/>
            <a:chOff x="3328039" y="5013176"/>
            <a:chExt cx="2112169" cy="934635"/>
          </a:xfrm>
        </p:grpSpPr>
        <p:pic>
          <p:nvPicPr>
            <p:cNvPr id="62" name="Picture 2" descr="http://www.freeclipartisland.com/clipsahoy/clipart2/as2043.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8039" y="5013176"/>
              <a:ext cx="2112169" cy="934635"/>
            </a:xfrm>
            <a:prstGeom prst="rect">
              <a:avLst/>
            </a:prstGeom>
            <a:noFill/>
            <a:extLst>
              <a:ext uri="{909E8E84-426E-40DD-AFC4-6F175D3DCCD1}">
                <a14:hiddenFill xmlns:a14="http://schemas.microsoft.com/office/drawing/2010/main">
                  <a:solidFill>
                    <a:srgbClr val="FFFFFF"/>
                  </a:solidFill>
                </a14:hiddenFill>
              </a:ext>
            </a:extLst>
          </p:spPr>
        </p:pic>
        <p:sp>
          <p:nvSpPr>
            <p:cNvPr id="63" name="Textfeld 62"/>
            <p:cNvSpPr txBox="1"/>
            <p:nvPr/>
          </p:nvSpPr>
          <p:spPr>
            <a:xfrm>
              <a:off x="4254645" y="5044534"/>
              <a:ext cx="979755" cy="369332"/>
            </a:xfrm>
            <a:prstGeom prst="rect">
              <a:avLst/>
            </a:prstGeom>
            <a:noFill/>
          </p:spPr>
          <p:txBody>
            <a:bodyPr wrap="none" rtlCol="0">
              <a:spAutoFit/>
            </a:bodyPr>
            <a:lstStyle/>
            <a:p>
              <a:r>
                <a:rPr lang="de-DE" dirty="0" smtClean="0"/>
                <a:t>Energie</a:t>
              </a:r>
              <a:endParaRPr lang="de-DE" dirty="0"/>
            </a:p>
          </p:txBody>
        </p:sp>
      </p:grpSp>
      <p:pic>
        <p:nvPicPr>
          <p:cNvPr id="64" name="Grafik 6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3144" y="749299"/>
            <a:ext cx="1555270" cy="395939"/>
          </a:xfrm>
          <a:prstGeom prst="rect">
            <a:avLst/>
          </a:prstGeom>
        </p:spPr>
      </p:pic>
      <p:pic>
        <p:nvPicPr>
          <p:cNvPr id="65" name="Picture 12" descr="RGB_2c"/>
          <p:cNvPicPr>
            <a:picLocks noChangeAspect="1" noChangeArrowheads="1"/>
          </p:cNvPicPr>
          <p:nvPr/>
        </p:nvPicPr>
        <p:blipFill>
          <a:blip r:embed="rId7"/>
          <a:srcRect/>
          <a:stretch>
            <a:fillRect/>
          </a:stretch>
        </p:blipFill>
        <p:spPr bwMode="auto">
          <a:xfrm>
            <a:off x="7333143" y="333375"/>
            <a:ext cx="1555270" cy="301625"/>
          </a:xfrm>
          <a:prstGeom prst="rect">
            <a:avLst/>
          </a:prstGeom>
          <a:noFill/>
          <a:ln w="9525">
            <a:noFill/>
            <a:miter lim="800000"/>
            <a:headEnd/>
            <a:tailEnd/>
          </a:ln>
        </p:spPr>
      </p:pic>
    </p:spTree>
    <p:extLst>
      <p:ext uri="{BB962C8B-B14F-4D97-AF65-F5344CB8AC3E}">
        <p14:creationId xmlns:p14="http://schemas.microsoft.com/office/powerpoint/2010/main" val="4108614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61"/>
                                        </p:tgtEl>
                                      </p:cBhvr>
                                      <p:by x="64000" y="64000"/>
                                    </p:animScale>
                                  </p:childTnLst>
                                </p:cTn>
                              </p:par>
                              <p:par>
                                <p:cTn id="7" presetID="10" presetClass="exit" presetSubtype="0" fill="hold" nodeType="withEffect">
                                  <p:stCondLst>
                                    <p:cond delay="0"/>
                                  </p:stCondLst>
                                  <p:childTnLst>
                                    <p:animEffect transition="out" filter="fade">
                                      <p:cBhvr>
                                        <p:cTn id="8" dur="500"/>
                                        <p:tgtEl>
                                          <p:spTgt spid="25"/>
                                        </p:tgtEl>
                                      </p:cBhvr>
                                    </p:animEffect>
                                    <p:set>
                                      <p:cBhvr>
                                        <p:cTn id="9" dur="1" fill="hold">
                                          <p:stCondLst>
                                            <p:cond delay="499"/>
                                          </p:stCondLst>
                                        </p:cTn>
                                        <p:tgtEl>
                                          <p:spTgt spid="25"/>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par>
                                <p:cTn id="13" presetID="10" presetClass="exit" presetSubtype="0" fill="hold" nodeType="withEffect">
                                  <p:stCondLst>
                                    <p:cond delay="500"/>
                                  </p:stCondLst>
                                  <p:childTnLst>
                                    <p:animEffect transition="out" filter="fade">
                                      <p:cBhvr>
                                        <p:cTn id="14" dur="500"/>
                                        <p:tgtEl>
                                          <p:spTgt spid="26"/>
                                        </p:tgtEl>
                                      </p:cBhvr>
                                    </p:animEffect>
                                    <p:set>
                                      <p:cBhvr>
                                        <p:cTn id="15" dur="1" fill="hold">
                                          <p:stCondLst>
                                            <p:cond delay="499"/>
                                          </p:stCondLst>
                                        </p:cTn>
                                        <p:tgtEl>
                                          <p:spTgt spid="26"/>
                                        </p:tgtEl>
                                        <p:attrNameLst>
                                          <p:attrName>style.visibility</p:attrName>
                                        </p:attrNameLst>
                                      </p:cBhvr>
                                      <p:to>
                                        <p:strVal val="hidden"/>
                                      </p:to>
                                    </p:set>
                                  </p:childTnLst>
                                </p:cTn>
                              </p:par>
                              <p:par>
                                <p:cTn id="16" presetID="10" presetClass="entr" presetSubtype="0" fill="hold" nodeType="withEffect">
                                  <p:stCondLst>
                                    <p:cond delay="50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par>
                                <p:cTn id="19" presetID="10" presetClass="exit" presetSubtype="0" fill="hold" nodeType="withEffect">
                                  <p:stCondLst>
                                    <p:cond delay="1000"/>
                                  </p:stCondLst>
                                  <p:childTnLst>
                                    <p:animEffect transition="out" filter="fade">
                                      <p:cBhvr>
                                        <p:cTn id="20" dur="500"/>
                                        <p:tgtEl>
                                          <p:spTgt spid="27"/>
                                        </p:tgtEl>
                                      </p:cBhvr>
                                    </p:animEffect>
                                    <p:set>
                                      <p:cBhvr>
                                        <p:cTn id="21" dur="1" fill="hold">
                                          <p:stCondLst>
                                            <p:cond delay="499"/>
                                          </p:stCondLst>
                                        </p:cTn>
                                        <p:tgtEl>
                                          <p:spTgt spid="27"/>
                                        </p:tgtEl>
                                        <p:attrNameLst>
                                          <p:attrName>style.visibility</p:attrName>
                                        </p:attrNameLst>
                                      </p:cBhvr>
                                      <p:to>
                                        <p:strVal val="hidden"/>
                                      </p:to>
                                    </p:set>
                                  </p:childTnLst>
                                </p:cTn>
                              </p:par>
                              <p:par>
                                <p:cTn id="22" presetID="10" presetClass="entr" presetSubtype="0" fill="hold" nodeType="withEffect">
                                  <p:stCondLst>
                                    <p:cond delay="100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par>
                                <p:cTn id="25" presetID="10" presetClass="exit" presetSubtype="0" fill="hold" nodeType="withEffect">
                                  <p:stCondLst>
                                    <p:cond delay="1500"/>
                                  </p:stCondLst>
                                  <p:childTnLst>
                                    <p:animEffect transition="out" filter="fade">
                                      <p:cBhvr>
                                        <p:cTn id="26" dur="500"/>
                                        <p:tgtEl>
                                          <p:spTgt spid="28"/>
                                        </p:tgtEl>
                                      </p:cBhvr>
                                    </p:animEffect>
                                    <p:set>
                                      <p:cBhvr>
                                        <p:cTn id="27" dur="1" fill="hold">
                                          <p:stCondLst>
                                            <p:cond delay="499"/>
                                          </p:stCondLst>
                                        </p:cTn>
                                        <p:tgtEl>
                                          <p:spTgt spid="28"/>
                                        </p:tgtEl>
                                        <p:attrNameLst>
                                          <p:attrName>style.visibility</p:attrName>
                                        </p:attrNameLst>
                                      </p:cBhvr>
                                      <p:to>
                                        <p:strVal val="hidden"/>
                                      </p:to>
                                    </p:set>
                                  </p:childTnLst>
                                </p:cTn>
                              </p:par>
                              <p:par>
                                <p:cTn id="28" presetID="10" presetClass="entr" presetSubtype="0" fill="hold" nodeType="withEffect">
                                  <p:stCondLst>
                                    <p:cond delay="150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410">
                                            <p:txEl>
                                              <p:pRg st="2" end="2"/>
                                            </p:txEl>
                                          </p:spTgt>
                                        </p:tgtEl>
                                        <p:attrNameLst>
                                          <p:attrName>style.visibility</p:attrName>
                                        </p:attrNameLst>
                                      </p:cBhvr>
                                      <p:to>
                                        <p:strVal val="visible"/>
                                      </p:to>
                                    </p:set>
                                    <p:animEffect transition="in" filter="fade">
                                      <p:cBhvr>
                                        <p:cTn id="35" dur="500"/>
                                        <p:tgtEl>
                                          <p:spTgt spid="17410">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7410">
                                            <p:txEl>
                                              <p:pRg st="3" end="3"/>
                                            </p:txEl>
                                          </p:spTgt>
                                        </p:tgtEl>
                                        <p:attrNameLst>
                                          <p:attrName>style.visibility</p:attrName>
                                        </p:attrNameLst>
                                      </p:cBhvr>
                                      <p:to>
                                        <p:strVal val="visible"/>
                                      </p:to>
                                    </p:set>
                                    <p:animEffect transition="in" filter="fade">
                                      <p:cBhvr>
                                        <p:cTn id="40" dur="500"/>
                                        <p:tgtEl>
                                          <p:spTgt spid="17410">
                                            <p:txEl>
                                              <p:pRg st="3" end="3"/>
                                            </p:txEl>
                                          </p:spTgt>
                                        </p:tgtEl>
                                      </p:cBhvr>
                                    </p:animEffect>
                                  </p:childTnLst>
                                </p:cTn>
                              </p:par>
                            </p:childTnLst>
                          </p:cTn>
                        </p:par>
                        <p:par>
                          <p:cTn id="41" fill="hold">
                            <p:stCondLst>
                              <p:cond delay="500"/>
                            </p:stCondLst>
                            <p:childTnLst>
                              <p:par>
                                <p:cTn id="42" presetID="53" presetClass="entr" presetSubtype="16" fill="hold" grpId="0"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11560" y="2204864"/>
            <a:ext cx="8532439" cy="3949874"/>
          </a:xfrm>
        </p:spPr>
        <p:txBody>
          <a:bodyPr/>
          <a:lstStyle/>
          <a:p>
            <a:pPr marL="0" indent="0" algn="ctr">
              <a:buNone/>
            </a:pPr>
            <a:r>
              <a:rPr lang="de-DE" sz="3600" dirty="0" smtClean="0">
                <a:latin typeface="+mj-lt"/>
              </a:rPr>
              <a:t>Mieterhöhung entsprechend Heizkostenersparnis</a:t>
            </a:r>
          </a:p>
          <a:p>
            <a:pPr marL="0" indent="0" algn="ctr">
              <a:buNone/>
            </a:pPr>
            <a:r>
              <a:rPr lang="de-DE" sz="3600" dirty="0" smtClean="0">
                <a:latin typeface="+mj-lt"/>
              </a:rPr>
              <a:t>(Berücksichtigung im Mietspiegel)</a:t>
            </a:r>
            <a:endParaRPr lang="de-DE" sz="3600" dirty="0">
              <a:latin typeface="+mj-lt"/>
            </a:endParaRPr>
          </a:p>
          <a:p>
            <a:pPr marL="0" indent="0" algn="ctr">
              <a:buNone/>
            </a:pPr>
            <a:endParaRPr lang="de-DE" sz="3600" dirty="0" smtClean="0">
              <a:latin typeface="+mj-lt"/>
            </a:endParaRPr>
          </a:p>
          <a:p>
            <a:pPr marL="0" indent="0" algn="ctr">
              <a:buNone/>
            </a:pPr>
            <a:endParaRPr lang="de-DE" sz="3600" dirty="0">
              <a:latin typeface="+mj-lt"/>
            </a:endParaRPr>
          </a:p>
          <a:p>
            <a:pPr marL="0" indent="0" algn="ctr">
              <a:buNone/>
            </a:pPr>
            <a:r>
              <a:rPr lang="de-DE" sz="3600" dirty="0" smtClean="0">
                <a:latin typeface="+mj-lt"/>
              </a:rPr>
              <a:t>(Alternative c., Variante 3)</a:t>
            </a:r>
            <a:endParaRPr lang="de-DE" sz="3600" dirty="0">
              <a:latin typeface="+mj-lt"/>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3144" y="749299"/>
            <a:ext cx="1555270" cy="395939"/>
          </a:xfrm>
          <a:prstGeom prst="rect">
            <a:avLst/>
          </a:prstGeom>
        </p:spPr>
      </p:pic>
      <p:pic>
        <p:nvPicPr>
          <p:cNvPr id="5" name="Picture 12" descr="RGB_2c"/>
          <p:cNvPicPr>
            <a:picLocks noChangeAspect="1" noChangeArrowheads="1"/>
          </p:cNvPicPr>
          <p:nvPr/>
        </p:nvPicPr>
        <p:blipFill>
          <a:blip r:embed="rId3"/>
          <a:srcRect/>
          <a:stretch>
            <a:fillRect/>
          </a:stretch>
        </p:blipFill>
        <p:spPr bwMode="auto">
          <a:xfrm>
            <a:off x="7333143" y="333375"/>
            <a:ext cx="1555270" cy="301625"/>
          </a:xfrm>
          <a:prstGeom prst="rect">
            <a:avLst/>
          </a:prstGeom>
          <a:noFill/>
          <a:ln w="9525">
            <a:noFill/>
            <a:miter lim="800000"/>
            <a:headEnd/>
            <a:tailEnd/>
          </a:ln>
        </p:spPr>
      </p:pic>
    </p:spTree>
    <p:extLst>
      <p:ext uri="{BB962C8B-B14F-4D97-AF65-F5344CB8AC3E}">
        <p14:creationId xmlns:p14="http://schemas.microsoft.com/office/powerpoint/2010/main" val="23801923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912" y="196850"/>
            <a:ext cx="7920607" cy="568325"/>
          </a:xfrm>
        </p:spPr>
        <p:txBody>
          <a:bodyPr/>
          <a:lstStyle/>
          <a:p>
            <a:r>
              <a:rPr lang="de-DE" sz="2400" dirty="0" smtClean="0">
                <a:solidFill>
                  <a:srgbClr val="000000"/>
                </a:solidFill>
              </a:rPr>
              <a:t>Heizkostenersparnisse</a:t>
            </a:r>
            <a:endParaRPr lang="de-DE" sz="2800" dirty="0"/>
          </a:p>
        </p:txBody>
      </p:sp>
      <p:cxnSp>
        <p:nvCxnSpPr>
          <p:cNvPr id="4" name="Gerade Verbindung mit Pfeil 3"/>
          <p:cNvCxnSpPr/>
          <p:nvPr/>
        </p:nvCxnSpPr>
        <p:spPr>
          <a:xfrm>
            <a:off x="2317573" y="5500806"/>
            <a:ext cx="6156000" cy="1"/>
          </a:xfrm>
          <a:prstGeom prst="straightConnector1">
            <a:avLst/>
          </a:prstGeom>
          <a:noFill/>
          <a:ln w="25400" cap="flat" cmpd="sng" algn="ctr">
            <a:solidFill>
              <a:sysClr val="windowText" lastClr="000000"/>
            </a:solidFill>
            <a:prstDash val="solid"/>
            <a:miter lim="800000"/>
            <a:tailEnd type="arrow" w="lg" len="lg"/>
          </a:ln>
          <a:effectLst/>
        </p:spPr>
      </p:cxnSp>
      <p:cxnSp>
        <p:nvCxnSpPr>
          <p:cNvPr id="7" name="Gerader Verbinder 6"/>
          <p:cNvCxnSpPr/>
          <p:nvPr/>
        </p:nvCxnSpPr>
        <p:spPr>
          <a:xfrm rot="5400000" flipH="1">
            <a:off x="3093976" y="5572950"/>
            <a:ext cx="124111" cy="0"/>
          </a:xfrm>
          <a:prstGeom prst="line">
            <a:avLst/>
          </a:prstGeom>
          <a:noFill/>
          <a:ln w="6350" cap="flat" cmpd="sng" algn="ctr">
            <a:solidFill>
              <a:sysClr val="windowText" lastClr="000000"/>
            </a:solidFill>
            <a:prstDash val="solid"/>
            <a:miter lim="800000"/>
          </a:ln>
          <a:effectLst/>
        </p:spPr>
      </p:cxnSp>
      <p:cxnSp>
        <p:nvCxnSpPr>
          <p:cNvPr id="9" name="Gerader Verbinder 8"/>
          <p:cNvCxnSpPr/>
          <p:nvPr/>
        </p:nvCxnSpPr>
        <p:spPr>
          <a:xfrm rot="5400000" flipH="1">
            <a:off x="2418194" y="4716000"/>
            <a:ext cx="1476000" cy="0"/>
          </a:xfrm>
          <a:prstGeom prst="line">
            <a:avLst/>
          </a:prstGeom>
          <a:noFill/>
          <a:ln w="6350" cap="flat" cmpd="sng" algn="ctr">
            <a:solidFill>
              <a:sysClr val="windowText" lastClr="000000"/>
            </a:solidFill>
            <a:prstDash val="dash"/>
            <a:miter lim="800000"/>
          </a:ln>
          <a:effectLst/>
        </p:spPr>
      </p:cxnSp>
      <mc:AlternateContent xmlns:mc="http://schemas.openxmlformats.org/markup-compatibility/2006" xmlns:a14="http://schemas.microsoft.com/office/drawing/2010/main">
        <mc:Choice Requires="a14">
          <p:sp>
            <p:nvSpPr>
              <p:cNvPr id="12" name="Textfeld 11"/>
              <p:cNvSpPr txBox="1"/>
              <p:nvPr/>
            </p:nvSpPr>
            <p:spPr>
              <a:xfrm>
                <a:off x="2977429" y="5675820"/>
                <a:ext cx="37702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prstClr val="black"/>
                          </a:solidFill>
                          <a:effectLst/>
                          <a:uLnTx/>
                          <a:uFillTx/>
                          <a:latin typeface="Cambria Math" panose="02040503050406030204" pitchFamily="18" charset="0"/>
                        </a:rPr>
                        <m:t>0</m:t>
                      </m:r>
                    </m:oMath>
                  </m:oMathPara>
                </a14:m>
                <a:endParaRPr kumimoji="0" lang="en-US" sz="1800" b="0" i="0" u="none" strike="noStrike" kern="0" cap="none" spc="0" normalizeH="0" baseline="0" noProof="0" dirty="0" smtClean="0">
                  <a:ln>
                    <a:noFill/>
                  </a:ln>
                  <a:solidFill>
                    <a:prstClr val="black"/>
                  </a:solidFill>
                  <a:effectLst/>
                  <a:uLnTx/>
                  <a:uFillTx/>
                </a:endParaRPr>
              </a:p>
            </p:txBody>
          </p:sp>
        </mc:Choice>
        <mc:Fallback xmlns="">
          <p:sp>
            <p:nvSpPr>
              <p:cNvPr id="12" name="Textfeld 11"/>
              <p:cNvSpPr txBox="1">
                <a:spLocks noRot="1" noChangeAspect="1" noMove="1" noResize="1" noEditPoints="1" noAdjustHandles="1" noChangeArrowheads="1" noChangeShapeType="1" noTextEdit="1"/>
              </p:cNvSpPr>
              <p:nvPr/>
            </p:nvSpPr>
            <p:spPr>
              <a:xfrm>
                <a:off x="2977429" y="5675820"/>
                <a:ext cx="377026" cy="369332"/>
              </a:xfrm>
              <a:prstGeom prst="rect">
                <a:avLst/>
              </a:prstGeom>
              <a:blipFill rotWithShape="0">
                <a:blip r:embed="rId3"/>
                <a:stretch>
                  <a:fillRect/>
                </a:stretch>
              </a:blipFill>
            </p:spPr>
            <p:txBody>
              <a:bodyPr/>
              <a:lstStyle/>
              <a:p>
                <a:r>
                  <a:rPr lang="de-DE">
                    <a:noFill/>
                  </a:rPr>
                  <a:t> </a:t>
                </a:r>
              </a:p>
            </p:txBody>
          </p:sp>
        </mc:Fallback>
      </mc:AlternateContent>
      <p:sp>
        <p:nvSpPr>
          <p:cNvPr id="35" name="Textfeld 34"/>
          <p:cNvSpPr txBox="1"/>
          <p:nvPr/>
        </p:nvSpPr>
        <p:spPr>
          <a:xfrm>
            <a:off x="8539116" y="5291916"/>
            <a:ext cx="569388"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Zeit</a:t>
            </a:r>
            <a:endParaRPr kumimoji="0" lang="de-DE" sz="1800" b="0" i="0" u="none" strike="noStrike" kern="0" cap="none" spc="0" normalizeH="0" baseline="0" dirty="0" smtClean="0">
              <a:ln>
                <a:noFill/>
              </a:ln>
              <a:solidFill>
                <a:prstClr val="black"/>
              </a:solidFill>
              <a:effectLst/>
              <a:uLnTx/>
              <a:uFillTx/>
            </a:endParaRPr>
          </a:p>
        </p:txBody>
      </p:sp>
      <p:sp>
        <p:nvSpPr>
          <p:cNvPr id="41" name="Bogen 40"/>
          <p:cNvSpPr/>
          <p:nvPr/>
        </p:nvSpPr>
        <p:spPr>
          <a:xfrm flipV="1">
            <a:off x="-4428665" y="-1959420"/>
            <a:ext cx="12961105" cy="6441924"/>
          </a:xfrm>
          <a:prstGeom prst="arc">
            <a:avLst>
              <a:gd name="adj1" fmla="val 16485684"/>
              <a:gd name="adj2" fmla="val 17370813"/>
            </a:avLst>
          </a:prstGeom>
          <a:noFill/>
          <a:ln w="25400" cap="flat" cmpd="sng" algn="ctr">
            <a:solidFill>
              <a:srgbClr val="5B9BD5"/>
            </a:solidFill>
            <a:prstDash val="solid"/>
            <a:miter lim="800000"/>
          </a:ln>
          <a:effectLst/>
        </p:spPr>
        <p:txBody>
          <a:bodyPr rtlCol="0" anchor="ctr"/>
          <a:lstStyle/>
          <a:p>
            <a:pPr algn="ctr" fontAlgn="auto">
              <a:spcBef>
                <a:spcPts val="0"/>
              </a:spcBef>
              <a:spcAft>
                <a:spcPts val="0"/>
              </a:spcAft>
              <a:defRPr/>
            </a:pPr>
            <a:endParaRPr lang="en-US" kern="0" dirty="0" smtClean="0">
              <a:solidFill>
                <a:prstClr val="black"/>
              </a:solidFill>
              <a:latin typeface="Calibri" panose="020F0502020204030204"/>
              <a:cs typeface="+mn-cs"/>
            </a:endParaRPr>
          </a:p>
        </p:txBody>
      </p:sp>
      <p:cxnSp>
        <p:nvCxnSpPr>
          <p:cNvPr id="36" name="Gerade Verbindung mit Pfeil 35"/>
          <p:cNvCxnSpPr/>
          <p:nvPr/>
        </p:nvCxnSpPr>
        <p:spPr>
          <a:xfrm flipV="1">
            <a:off x="2306300" y="2412000"/>
            <a:ext cx="0" cy="3096000"/>
          </a:xfrm>
          <a:prstGeom prst="straightConnector1">
            <a:avLst/>
          </a:prstGeom>
          <a:noFill/>
          <a:ln w="25400" cap="flat" cmpd="sng" algn="ctr">
            <a:solidFill>
              <a:sysClr val="windowText" lastClr="000000"/>
            </a:solidFill>
            <a:prstDash val="solid"/>
            <a:miter lim="800000"/>
            <a:tailEnd type="arrow" w="lg" len="lg"/>
          </a:ln>
          <a:effectLst/>
        </p:spPr>
      </p:cxnSp>
      <p:sp>
        <p:nvSpPr>
          <p:cNvPr id="37" name="Textfeld 36"/>
          <p:cNvSpPr txBox="1"/>
          <p:nvPr/>
        </p:nvSpPr>
        <p:spPr>
          <a:xfrm>
            <a:off x="1459902" y="2340000"/>
            <a:ext cx="748924"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Miete</a:t>
            </a:r>
            <a:endParaRPr kumimoji="0" lang="de-DE" sz="1800" b="0" i="0" u="none" strike="noStrike" kern="0" cap="none" spc="0" normalizeH="0" baseline="0" dirty="0" smtClean="0">
              <a:ln>
                <a:noFill/>
              </a:ln>
              <a:solidFill>
                <a:prstClr val="black"/>
              </a:solidFill>
              <a:effectLst/>
              <a:uLnTx/>
              <a:uFillTx/>
            </a:endParaRPr>
          </a:p>
        </p:txBody>
      </p:sp>
      <p:pic>
        <p:nvPicPr>
          <p:cNvPr id="38" name="Grafik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3144" y="749299"/>
            <a:ext cx="1555270" cy="395939"/>
          </a:xfrm>
          <a:prstGeom prst="rect">
            <a:avLst/>
          </a:prstGeom>
        </p:spPr>
      </p:pic>
      <p:pic>
        <p:nvPicPr>
          <p:cNvPr id="39" name="Picture 12" descr="RGB_2c"/>
          <p:cNvPicPr>
            <a:picLocks noChangeAspect="1" noChangeArrowheads="1"/>
          </p:cNvPicPr>
          <p:nvPr/>
        </p:nvPicPr>
        <p:blipFill>
          <a:blip r:embed="rId5"/>
          <a:srcRect/>
          <a:stretch>
            <a:fillRect/>
          </a:stretch>
        </p:blipFill>
        <p:spPr bwMode="auto">
          <a:xfrm>
            <a:off x="7333143" y="333375"/>
            <a:ext cx="1555270" cy="301625"/>
          </a:xfrm>
          <a:prstGeom prst="rect">
            <a:avLst/>
          </a:prstGeom>
          <a:noFill/>
          <a:ln w="9525">
            <a:noFill/>
            <a:miter lim="800000"/>
            <a:headEnd/>
            <a:tailEnd/>
          </a:ln>
        </p:spPr>
      </p:pic>
      <p:sp>
        <p:nvSpPr>
          <p:cNvPr id="3" name="Freihandform 2"/>
          <p:cNvSpPr/>
          <p:nvPr/>
        </p:nvSpPr>
        <p:spPr>
          <a:xfrm>
            <a:off x="2306472" y="3971499"/>
            <a:ext cx="846161" cy="232011"/>
          </a:xfrm>
          <a:custGeom>
            <a:avLst/>
            <a:gdLst>
              <a:gd name="connsiteX0" fmla="*/ 0 w 846161"/>
              <a:gd name="connsiteY0" fmla="*/ 218364 h 232011"/>
              <a:gd name="connsiteX1" fmla="*/ 13647 w 846161"/>
              <a:gd name="connsiteY1" fmla="*/ 150125 h 232011"/>
              <a:gd name="connsiteX2" fmla="*/ 54591 w 846161"/>
              <a:gd name="connsiteY2" fmla="*/ 122829 h 232011"/>
              <a:gd name="connsiteX3" fmla="*/ 68238 w 846161"/>
              <a:gd name="connsiteY3" fmla="*/ 232011 h 232011"/>
              <a:gd name="connsiteX4" fmla="*/ 109182 w 846161"/>
              <a:gd name="connsiteY4" fmla="*/ 150125 h 232011"/>
              <a:gd name="connsiteX5" fmla="*/ 122829 w 846161"/>
              <a:gd name="connsiteY5" fmla="*/ 109182 h 232011"/>
              <a:gd name="connsiteX6" fmla="*/ 150125 w 846161"/>
              <a:gd name="connsiteY6" fmla="*/ 150125 h 232011"/>
              <a:gd name="connsiteX7" fmla="*/ 177421 w 846161"/>
              <a:gd name="connsiteY7" fmla="*/ 109182 h 232011"/>
              <a:gd name="connsiteX8" fmla="*/ 191068 w 846161"/>
              <a:gd name="connsiteY8" fmla="*/ 191068 h 232011"/>
              <a:gd name="connsiteX9" fmla="*/ 232012 w 846161"/>
              <a:gd name="connsiteY9" fmla="*/ 177420 h 232011"/>
              <a:gd name="connsiteX10" fmla="*/ 245659 w 846161"/>
              <a:gd name="connsiteY10" fmla="*/ 109182 h 232011"/>
              <a:gd name="connsiteX11" fmla="*/ 259307 w 846161"/>
              <a:gd name="connsiteY11" fmla="*/ 68238 h 232011"/>
              <a:gd name="connsiteX12" fmla="*/ 382137 w 846161"/>
              <a:gd name="connsiteY12" fmla="*/ 109182 h 232011"/>
              <a:gd name="connsiteX13" fmla="*/ 395785 w 846161"/>
              <a:gd name="connsiteY13" fmla="*/ 191068 h 232011"/>
              <a:gd name="connsiteX14" fmla="*/ 409432 w 846161"/>
              <a:gd name="connsiteY14" fmla="*/ 150125 h 232011"/>
              <a:gd name="connsiteX15" fmla="*/ 450376 w 846161"/>
              <a:gd name="connsiteY15" fmla="*/ 122829 h 232011"/>
              <a:gd name="connsiteX16" fmla="*/ 477671 w 846161"/>
              <a:gd name="connsiteY16" fmla="*/ 81886 h 232011"/>
              <a:gd name="connsiteX17" fmla="*/ 491319 w 846161"/>
              <a:gd name="connsiteY17" fmla="*/ 177420 h 232011"/>
              <a:gd name="connsiteX18" fmla="*/ 532262 w 846161"/>
              <a:gd name="connsiteY18" fmla="*/ 163773 h 232011"/>
              <a:gd name="connsiteX19" fmla="*/ 559558 w 846161"/>
              <a:gd name="connsiteY19" fmla="*/ 81886 h 232011"/>
              <a:gd name="connsiteX20" fmla="*/ 600501 w 846161"/>
              <a:gd name="connsiteY20" fmla="*/ 109182 h 232011"/>
              <a:gd name="connsiteX21" fmla="*/ 641444 w 846161"/>
              <a:gd name="connsiteY21" fmla="*/ 218364 h 232011"/>
              <a:gd name="connsiteX22" fmla="*/ 682388 w 846161"/>
              <a:gd name="connsiteY22" fmla="*/ 95534 h 232011"/>
              <a:gd name="connsiteX23" fmla="*/ 696035 w 846161"/>
              <a:gd name="connsiteY23" fmla="*/ 54591 h 232011"/>
              <a:gd name="connsiteX24" fmla="*/ 750627 w 846161"/>
              <a:gd name="connsiteY24" fmla="*/ 81886 h 232011"/>
              <a:gd name="connsiteX25" fmla="*/ 777922 w 846161"/>
              <a:gd name="connsiteY25" fmla="*/ 0 h 232011"/>
              <a:gd name="connsiteX26" fmla="*/ 791570 w 846161"/>
              <a:gd name="connsiteY26" fmla="*/ 109182 h 232011"/>
              <a:gd name="connsiteX27" fmla="*/ 818865 w 846161"/>
              <a:gd name="connsiteY27" fmla="*/ 68238 h 232011"/>
              <a:gd name="connsiteX28" fmla="*/ 832513 w 846161"/>
              <a:gd name="connsiteY28" fmla="*/ 27295 h 232011"/>
              <a:gd name="connsiteX29" fmla="*/ 846161 w 846161"/>
              <a:gd name="connsiteY29" fmla="*/ 68238 h 23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6161" h="232011">
                <a:moveTo>
                  <a:pt x="0" y="218364"/>
                </a:moveTo>
                <a:cubicBezTo>
                  <a:pt x="4549" y="195618"/>
                  <a:pt x="2138" y="170265"/>
                  <a:pt x="13647" y="150125"/>
                </a:cubicBezTo>
                <a:cubicBezTo>
                  <a:pt x="21785" y="135883"/>
                  <a:pt x="45492" y="109181"/>
                  <a:pt x="54591" y="122829"/>
                </a:cubicBezTo>
                <a:cubicBezTo>
                  <a:pt x="74936" y="153346"/>
                  <a:pt x="63689" y="195617"/>
                  <a:pt x="68238" y="232011"/>
                </a:cubicBezTo>
                <a:cubicBezTo>
                  <a:pt x="102545" y="129093"/>
                  <a:pt x="56265" y="255958"/>
                  <a:pt x="109182" y="150125"/>
                </a:cubicBezTo>
                <a:cubicBezTo>
                  <a:pt x="115616" y="137258"/>
                  <a:pt x="118280" y="122830"/>
                  <a:pt x="122829" y="109182"/>
                </a:cubicBezTo>
                <a:cubicBezTo>
                  <a:pt x="131928" y="122830"/>
                  <a:pt x="133722" y="150125"/>
                  <a:pt x="150125" y="150125"/>
                </a:cubicBezTo>
                <a:cubicBezTo>
                  <a:pt x="166528" y="150125"/>
                  <a:pt x="165823" y="97584"/>
                  <a:pt x="177421" y="109182"/>
                </a:cubicBezTo>
                <a:cubicBezTo>
                  <a:pt x="196988" y="128749"/>
                  <a:pt x="186519" y="163773"/>
                  <a:pt x="191068" y="191068"/>
                </a:cubicBezTo>
                <a:cubicBezTo>
                  <a:pt x="204716" y="186519"/>
                  <a:pt x="224032" y="189390"/>
                  <a:pt x="232012" y="177420"/>
                </a:cubicBezTo>
                <a:cubicBezTo>
                  <a:pt x="244879" y="158119"/>
                  <a:pt x="240033" y="131686"/>
                  <a:pt x="245659" y="109182"/>
                </a:cubicBezTo>
                <a:cubicBezTo>
                  <a:pt x="249148" y="95225"/>
                  <a:pt x="254758" y="81886"/>
                  <a:pt x="259307" y="68238"/>
                </a:cubicBezTo>
                <a:cubicBezTo>
                  <a:pt x="278889" y="71502"/>
                  <a:pt x="364691" y="74290"/>
                  <a:pt x="382137" y="109182"/>
                </a:cubicBezTo>
                <a:cubicBezTo>
                  <a:pt x="394512" y="133932"/>
                  <a:pt x="391236" y="163773"/>
                  <a:pt x="395785" y="191068"/>
                </a:cubicBezTo>
                <a:cubicBezTo>
                  <a:pt x="400334" y="177420"/>
                  <a:pt x="400445" y="161358"/>
                  <a:pt x="409432" y="150125"/>
                </a:cubicBezTo>
                <a:cubicBezTo>
                  <a:pt x="419679" y="137317"/>
                  <a:pt x="438777" y="134428"/>
                  <a:pt x="450376" y="122829"/>
                </a:cubicBezTo>
                <a:cubicBezTo>
                  <a:pt x="461974" y="111231"/>
                  <a:pt x="468573" y="95534"/>
                  <a:pt x="477671" y="81886"/>
                </a:cubicBezTo>
                <a:cubicBezTo>
                  <a:pt x="482220" y="113731"/>
                  <a:pt x="473475" y="150655"/>
                  <a:pt x="491319" y="177420"/>
                </a:cubicBezTo>
                <a:cubicBezTo>
                  <a:pt x="499299" y="189390"/>
                  <a:pt x="523900" y="175479"/>
                  <a:pt x="532262" y="163773"/>
                </a:cubicBezTo>
                <a:cubicBezTo>
                  <a:pt x="548986" y="140360"/>
                  <a:pt x="559558" y="81886"/>
                  <a:pt x="559558" y="81886"/>
                </a:cubicBezTo>
                <a:cubicBezTo>
                  <a:pt x="573206" y="90985"/>
                  <a:pt x="588903" y="97584"/>
                  <a:pt x="600501" y="109182"/>
                </a:cubicBezTo>
                <a:cubicBezTo>
                  <a:pt x="635645" y="144326"/>
                  <a:pt x="631679" y="169538"/>
                  <a:pt x="641444" y="218364"/>
                </a:cubicBezTo>
                <a:lnTo>
                  <a:pt x="682388" y="95534"/>
                </a:lnTo>
                <a:lnTo>
                  <a:pt x="696035" y="54591"/>
                </a:lnTo>
                <a:cubicBezTo>
                  <a:pt x="700998" y="69480"/>
                  <a:pt x="709270" y="139786"/>
                  <a:pt x="750627" y="81886"/>
                </a:cubicBezTo>
                <a:cubicBezTo>
                  <a:pt x="767350" y="58473"/>
                  <a:pt x="777922" y="0"/>
                  <a:pt x="777922" y="0"/>
                </a:cubicBezTo>
                <a:cubicBezTo>
                  <a:pt x="782471" y="36394"/>
                  <a:pt x="772700" y="77732"/>
                  <a:pt x="791570" y="109182"/>
                </a:cubicBezTo>
                <a:cubicBezTo>
                  <a:pt x="800009" y="123247"/>
                  <a:pt x="811530" y="82909"/>
                  <a:pt x="818865" y="68238"/>
                </a:cubicBezTo>
                <a:cubicBezTo>
                  <a:pt x="825299" y="55371"/>
                  <a:pt x="827964" y="40943"/>
                  <a:pt x="832513" y="27295"/>
                </a:cubicBezTo>
                <a:lnTo>
                  <a:pt x="846161" y="6823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ogen 31"/>
          <p:cNvSpPr/>
          <p:nvPr/>
        </p:nvSpPr>
        <p:spPr>
          <a:xfrm rot="-120000" flipV="1">
            <a:off x="-4428665" y="-2331640"/>
            <a:ext cx="12961105" cy="6441924"/>
          </a:xfrm>
          <a:prstGeom prst="arc">
            <a:avLst>
              <a:gd name="adj1" fmla="val 16368624"/>
              <a:gd name="adj2" fmla="val 17228353"/>
            </a:avLst>
          </a:prstGeom>
          <a:noFill/>
          <a:ln w="25400" cap="flat" cmpd="sng" algn="ctr">
            <a:solidFill>
              <a:srgbClr val="89A4A7"/>
            </a:solidFill>
            <a:prstDash val="solid"/>
            <a:miter lim="800000"/>
          </a:ln>
          <a:effectLst/>
        </p:spPr>
        <p:txBody>
          <a:bodyPr rtlCol="0" anchor="ctr"/>
          <a:lstStyle/>
          <a:p>
            <a:pPr algn="ctr" fontAlgn="auto">
              <a:spcBef>
                <a:spcPts val="0"/>
              </a:spcBef>
              <a:spcAft>
                <a:spcPts val="0"/>
              </a:spcAft>
              <a:defRPr/>
            </a:pPr>
            <a:endParaRPr lang="en-US" kern="0" dirty="0" smtClean="0">
              <a:solidFill>
                <a:prstClr val="black"/>
              </a:solidFill>
              <a:latin typeface="Calibri" panose="020F0502020204030204"/>
              <a:cs typeface="+mn-cs"/>
            </a:endParaRPr>
          </a:p>
        </p:txBody>
      </p:sp>
      <p:sp>
        <p:nvSpPr>
          <p:cNvPr id="22" name="Freihandform 21"/>
          <p:cNvSpPr/>
          <p:nvPr/>
        </p:nvSpPr>
        <p:spPr>
          <a:xfrm rot="21443244">
            <a:off x="3027600" y="2394000"/>
            <a:ext cx="4671859" cy="1635891"/>
          </a:xfrm>
          <a:custGeom>
            <a:avLst/>
            <a:gdLst>
              <a:gd name="connsiteX0" fmla="*/ 0 w 4657006"/>
              <a:gd name="connsiteY0" fmla="*/ 1828800 h 1924335"/>
              <a:gd name="connsiteX1" fmla="*/ 109182 w 4657006"/>
              <a:gd name="connsiteY1" fmla="*/ 1883391 h 1924335"/>
              <a:gd name="connsiteX2" fmla="*/ 136477 w 4657006"/>
              <a:gd name="connsiteY2" fmla="*/ 1924335 h 1924335"/>
              <a:gd name="connsiteX3" fmla="*/ 204716 w 4657006"/>
              <a:gd name="connsiteY3" fmla="*/ 1842448 h 1924335"/>
              <a:gd name="connsiteX4" fmla="*/ 218364 w 4657006"/>
              <a:gd name="connsiteY4" fmla="*/ 1801505 h 1924335"/>
              <a:gd name="connsiteX5" fmla="*/ 286603 w 4657006"/>
              <a:gd name="connsiteY5" fmla="*/ 1815153 h 1924335"/>
              <a:gd name="connsiteX6" fmla="*/ 300251 w 4657006"/>
              <a:gd name="connsiteY6" fmla="*/ 1869744 h 1924335"/>
              <a:gd name="connsiteX7" fmla="*/ 341194 w 4657006"/>
              <a:gd name="connsiteY7" fmla="*/ 1842448 h 1924335"/>
              <a:gd name="connsiteX8" fmla="*/ 382137 w 4657006"/>
              <a:gd name="connsiteY8" fmla="*/ 1828800 h 1924335"/>
              <a:gd name="connsiteX9" fmla="*/ 395785 w 4657006"/>
              <a:gd name="connsiteY9" fmla="*/ 1760561 h 1924335"/>
              <a:gd name="connsiteX10" fmla="*/ 477671 w 4657006"/>
              <a:gd name="connsiteY10" fmla="*/ 1787857 h 1924335"/>
              <a:gd name="connsiteX11" fmla="*/ 518615 w 4657006"/>
              <a:gd name="connsiteY11" fmla="*/ 1801505 h 1924335"/>
              <a:gd name="connsiteX12" fmla="*/ 586854 w 4657006"/>
              <a:gd name="connsiteY12" fmla="*/ 1787857 h 1924335"/>
              <a:gd name="connsiteX13" fmla="*/ 600501 w 4657006"/>
              <a:gd name="connsiteY13" fmla="*/ 1746914 h 1924335"/>
              <a:gd name="connsiteX14" fmla="*/ 641445 w 4657006"/>
              <a:gd name="connsiteY14" fmla="*/ 1719618 h 1924335"/>
              <a:gd name="connsiteX15" fmla="*/ 696036 w 4657006"/>
              <a:gd name="connsiteY15" fmla="*/ 1746914 h 1924335"/>
              <a:gd name="connsiteX16" fmla="*/ 764274 w 4657006"/>
              <a:gd name="connsiteY16" fmla="*/ 1801505 h 1924335"/>
              <a:gd name="connsiteX17" fmla="*/ 777922 w 4657006"/>
              <a:gd name="connsiteY17" fmla="*/ 1746914 h 1924335"/>
              <a:gd name="connsiteX18" fmla="*/ 818866 w 4657006"/>
              <a:gd name="connsiteY18" fmla="*/ 1665027 h 1924335"/>
              <a:gd name="connsiteX19" fmla="*/ 859809 w 4657006"/>
              <a:gd name="connsiteY19" fmla="*/ 1637732 h 1924335"/>
              <a:gd name="connsiteX20" fmla="*/ 900752 w 4657006"/>
              <a:gd name="connsiteY20" fmla="*/ 1678675 h 1924335"/>
              <a:gd name="connsiteX21" fmla="*/ 941695 w 4657006"/>
              <a:gd name="connsiteY21" fmla="*/ 1692323 h 1924335"/>
              <a:gd name="connsiteX22" fmla="*/ 1064525 w 4657006"/>
              <a:gd name="connsiteY22" fmla="*/ 1637732 h 1924335"/>
              <a:gd name="connsiteX23" fmla="*/ 1091821 w 4657006"/>
              <a:gd name="connsiteY23" fmla="*/ 1719618 h 1924335"/>
              <a:gd name="connsiteX24" fmla="*/ 1132764 w 4657006"/>
              <a:gd name="connsiteY24" fmla="*/ 1733266 h 1924335"/>
              <a:gd name="connsiteX25" fmla="*/ 1201003 w 4657006"/>
              <a:gd name="connsiteY25" fmla="*/ 1637732 h 1924335"/>
              <a:gd name="connsiteX26" fmla="*/ 1241946 w 4657006"/>
              <a:gd name="connsiteY26" fmla="*/ 1637732 h 1924335"/>
              <a:gd name="connsiteX27" fmla="*/ 1296537 w 4657006"/>
              <a:gd name="connsiteY27" fmla="*/ 1665027 h 1924335"/>
              <a:gd name="connsiteX28" fmla="*/ 1337480 w 4657006"/>
              <a:gd name="connsiteY28" fmla="*/ 1624084 h 1924335"/>
              <a:gd name="connsiteX29" fmla="*/ 1378424 w 4657006"/>
              <a:gd name="connsiteY29" fmla="*/ 1637732 h 1924335"/>
              <a:gd name="connsiteX30" fmla="*/ 1405719 w 4657006"/>
              <a:gd name="connsiteY30" fmla="*/ 1596788 h 1924335"/>
              <a:gd name="connsiteX31" fmla="*/ 1446663 w 4657006"/>
              <a:gd name="connsiteY31" fmla="*/ 1555845 h 1924335"/>
              <a:gd name="connsiteX32" fmla="*/ 1460310 w 4657006"/>
              <a:gd name="connsiteY32" fmla="*/ 1596788 h 1924335"/>
              <a:gd name="connsiteX33" fmla="*/ 1542197 w 4657006"/>
              <a:gd name="connsiteY33" fmla="*/ 1596788 h 1924335"/>
              <a:gd name="connsiteX34" fmla="*/ 1596788 w 4657006"/>
              <a:gd name="connsiteY34" fmla="*/ 1583141 h 1924335"/>
              <a:gd name="connsiteX35" fmla="*/ 1637731 w 4657006"/>
              <a:gd name="connsiteY35" fmla="*/ 1596788 h 1924335"/>
              <a:gd name="connsiteX36" fmla="*/ 1678674 w 4657006"/>
              <a:gd name="connsiteY36" fmla="*/ 1501254 h 1924335"/>
              <a:gd name="connsiteX37" fmla="*/ 1719618 w 4657006"/>
              <a:gd name="connsiteY37" fmla="*/ 1405720 h 1924335"/>
              <a:gd name="connsiteX38" fmla="*/ 1733266 w 4657006"/>
              <a:gd name="connsiteY38" fmla="*/ 1446663 h 1924335"/>
              <a:gd name="connsiteX39" fmla="*/ 1774209 w 4657006"/>
              <a:gd name="connsiteY39" fmla="*/ 1473958 h 1924335"/>
              <a:gd name="connsiteX40" fmla="*/ 1787857 w 4657006"/>
              <a:gd name="connsiteY40" fmla="*/ 1542197 h 1924335"/>
              <a:gd name="connsiteX41" fmla="*/ 1842448 w 4657006"/>
              <a:gd name="connsiteY41" fmla="*/ 1460311 h 1924335"/>
              <a:gd name="connsiteX42" fmla="*/ 1924334 w 4657006"/>
              <a:gd name="connsiteY42" fmla="*/ 1433015 h 1924335"/>
              <a:gd name="connsiteX43" fmla="*/ 2033516 w 4657006"/>
              <a:gd name="connsiteY43" fmla="*/ 1433015 h 1924335"/>
              <a:gd name="connsiteX44" fmla="*/ 2060812 w 4657006"/>
              <a:gd name="connsiteY44" fmla="*/ 1378424 h 1924335"/>
              <a:gd name="connsiteX45" fmla="*/ 2101755 w 4657006"/>
              <a:gd name="connsiteY45" fmla="*/ 1351129 h 1924335"/>
              <a:gd name="connsiteX46" fmla="*/ 2129051 w 4657006"/>
              <a:gd name="connsiteY46" fmla="*/ 1296538 h 1924335"/>
              <a:gd name="connsiteX47" fmla="*/ 2156346 w 4657006"/>
              <a:gd name="connsiteY47" fmla="*/ 1378424 h 1924335"/>
              <a:gd name="connsiteX48" fmla="*/ 2265528 w 4657006"/>
              <a:gd name="connsiteY48" fmla="*/ 1282890 h 1924335"/>
              <a:gd name="connsiteX49" fmla="*/ 2292824 w 4657006"/>
              <a:gd name="connsiteY49" fmla="*/ 1323833 h 1924335"/>
              <a:gd name="connsiteX50" fmla="*/ 2361063 w 4657006"/>
              <a:gd name="connsiteY50" fmla="*/ 1337481 h 1924335"/>
              <a:gd name="connsiteX51" fmla="*/ 2388358 w 4657006"/>
              <a:gd name="connsiteY51" fmla="*/ 1419367 h 1924335"/>
              <a:gd name="connsiteX52" fmla="*/ 2470245 w 4657006"/>
              <a:gd name="connsiteY52" fmla="*/ 1392072 h 1924335"/>
              <a:gd name="connsiteX53" fmla="*/ 2538483 w 4657006"/>
              <a:gd name="connsiteY53" fmla="*/ 1296538 h 1924335"/>
              <a:gd name="connsiteX54" fmla="*/ 2565779 w 4657006"/>
              <a:gd name="connsiteY54" fmla="*/ 1310185 h 1924335"/>
              <a:gd name="connsiteX55" fmla="*/ 2674961 w 4657006"/>
              <a:gd name="connsiteY55" fmla="*/ 1296538 h 1924335"/>
              <a:gd name="connsiteX56" fmla="*/ 2770495 w 4657006"/>
              <a:gd name="connsiteY56" fmla="*/ 1228299 h 1924335"/>
              <a:gd name="connsiteX57" fmla="*/ 2866030 w 4657006"/>
              <a:gd name="connsiteY57" fmla="*/ 1173708 h 1924335"/>
              <a:gd name="connsiteX58" fmla="*/ 2906973 w 4657006"/>
              <a:gd name="connsiteY58" fmla="*/ 1160060 h 1924335"/>
              <a:gd name="connsiteX59" fmla="*/ 3029803 w 4657006"/>
              <a:gd name="connsiteY59" fmla="*/ 1146412 h 1924335"/>
              <a:gd name="connsiteX60" fmla="*/ 3070746 w 4657006"/>
              <a:gd name="connsiteY60" fmla="*/ 1064526 h 1924335"/>
              <a:gd name="connsiteX61" fmla="*/ 3084394 w 4657006"/>
              <a:gd name="connsiteY61" fmla="*/ 1105469 h 1924335"/>
              <a:gd name="connsiteX62" fmla="*/ 3111689 w 4657006"/>
              <a:gd name="connsiteY62" fmla="*/ 1146412 h 1924335"/>
              <a:gd name="connsiteX63" fmla="*/ 3166280 w 4657006"/>
              <a:gd name="connsiteY63" fmla="*/ 1132764 h 1924335"/>
              <a:gd name="connsiteX64" fmla="*/ 3179928 w 4657006"/>
              <a:gd name="connsiteY64" fmla="*/ 1091821 h 1924335"/>
              <a:gd name="connsiteX65" fmla="*/ 3207224 w 4657006"/>
              <a:gd name="connsiteY65" fmla="*/ 1050878 h 1924335"/>
              <a:gd name="connsiteX66" fmla="*/ 3248167 w 4657006"/>
              <a:gd name="connsiteY66" fmla="*/ 1078173 h 1924335"/>
              <a:gd name="connsiteX67" fmla="*/ 3275463 w 4657006"/>
              <a:gd name="connsiteY67" fmla="*/ 1037230 h 1924335"/>
              <a:gd name="connsiteX68" fmla="*/ 3343701 w 4657006"/>
              <a:gd name="connsiteY68" fmla="*/ 928048 h 1924335"/>
              <a:gd name="connsiteX69" fmla="*/ 3370997 w 4657006"/>
              <a:gd name="connsiteY69" fmla="*/ 968991 h 1924335"/>
              <a:gd name="connsiteX70" fmla="*/ 3425588 w 4657006"/>
              <a:gd name="connsiteY70" fmla="*/ 887105 h 1924335"/>
              <a:gd name="connsiteX71" fmla="*/ 3521122 w 4657006"/>
              <a:gd name="connsiteY71" fmla="*/ 859809 h 1924335"/>
              <a:gd name="connsiteX72" fmla="*/ 3548418 w 4657006"/>
              <a:gd name="connsiteY72" fmla="*/ 777923 h 1924335"/>
              <a:gd name="connsiteX73" fmla="*/ 3657600 w 4657006"/>
              <a:gd name="connsiteY73" fmla="*/ 764275 h 1924335"/>
              <a:gd name="connsiteX74" fmla="*/ 3698543 w 4657006"/>
              <a:gd name="connsiteY74" fmla="*/ 736979 h 1924335"/>
              <a:gd name="connsiteX75" fmla="*/ 3725839 w 4657006"/>
              <a:gd name="connsiteY75" fmla="*/ 777923 h 1924335"/>
              <a:gd name="connsiteX76" fmla="*/ 3780430 w 4657006"/>
              <a:gd name="connsiteY76" fmla="*/ 709684 h 1924335"/>
              <a:gd name="connsiteX77" fmla="*/ 3821373 w 4657006"/>
              <a:gd name="connsiteY77" fmla="*/ 696036 h 1924335"/>
              <a:gd name="connsiteX78" fmla="*/ 3835021 w 4657006"/>
              <a:gd name="connsiteY78" fmla="*/ 600502 h 1924335"/>
              <a:gd name="connsiteX79" fmla="*/ 3848668 w 4657006"/>
              <a:gd name="connsiteY79" fmla="*/ 559558 h 1924335"/>
              <a:gd name="connsiteX80" fmla="*/ 3889612 w 4657006"/>
              <a:gd name="connsiteY80" fmla="*/ 545911 h 1924335"/>
              <a:gd name="connsiteX81" fmla="*/ 3957851 w 4657006"/>
              <a:gd name="connsiteY81" fmla="*/ 600502 h 1924335"/>
              <a:gd name="connsiteX82" fmla="*/ 3998794 w 4657006"/>
              <a:gd name="connsiteY82" fmla="*/ 559558 h 1924335"/>
              <a:gd name="connsiteX83" fmla="*/ 4012442 w 4657006"/>
              <a:gd name="connsiteY83" fmla="*/ 518615 h 1924335"/>
              <a:gd name="connsiteX84" fmla="*/ 4107976 w 4657006"/>
              <a:gd name="connsiteY84" fmla="*/ 518615 h 1924335"/>
              <a:gd name="connsiteX85" fmla="*/ 4135271 w 4657006"/>
              <a:gd name="connsiteY85" fmla="*/ 436729 h 1924335"/>
              <a:gd name="connsiteX86" fmla="*/ 4176215 w 4657006"/>
              <a:gd name="connsiteY86" fmla="*/ 354842 h 1924335"/>
              <a:gd name="connsiteX87" fmla="*/ 4217158 w 4657006"/>
              <a:gd name="connsiteY87" fmla="*/ 341194 h 1924335"/>
              <a:gd name="connsiteX88" fmla="*/ 4285397 w 4657006"/>
              <a:gd name="connsiteY88" fmla="*/ 368490 h 1924335"/>
              <a:gd name="connsiteX89" fmla="*/ 4312692 w 4657006"/>
              <a:gd name="connsiteY89" fmla="*/ 286603 h 1924335"/>
              <a:gd name="connsiteX90" fmla="*/ 4326340 w 4657006"/>
              <a:gd name="connsiteY90" fmla="*/ 245660 h 1924335"/>
              <a:gd name="connsiteX91" fmla="*/ 4367283 w 4657006"/>
              <a:gd name="connsiteY91" fmla="*/ 259308 h 1924335"/>
              <a:gd name="connsiteX92" fmla="*/ 4449170 w 4657006"/>
              <a:gd name="connsiteY92" fmla="*/ 191069 h 1924335"/>
              <a:gd name="connsiteX93" fmla="*/ 4490113 w 4657006"/>
              <a:gd name="connsiteY93" fmla="*/ 218364 h 1924335"/>
              <a:gd name="connsiteX94" fmla="*/ 4517409 w 4657006"/>
              <a:gd name="connsiteY94" fmla="*/ 177421 h 1924335"/>
              <a:gd name="connsiteX95" fmla="*/ 4558352 w 4657006"/>
              <a:gd name="connsiteY95" fmla="*/ 122830 h 1924335"/>
              <a:gd name="connsiteX96" fmla="*/ 4572000 w 4657006"/>
              <a:gd name="connsiteY96" fmla="*/ 81887 h 1924335"/>
              <a:gd name="connsiteX97" fmla="*/ 4653886 w 4657006"/>
              <a:gd name="connsiteY97" fmla="*/ 40944 h 1924335"/>
              <a:gd name="connsiteX98" fmla="*/ 4653886 w 4657006"/>
              <a:gd name="connsiteY98" fmla="*/ 0 h 192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4657006" h="1924335">
                <a:moveTo>
                  <a:pt x="0" y="1828800"/>
                </a:moveTo>
                <a:cubicBezTo>
                  <a:pt x="32578" y="1841831"/>
                  <a:pt x="81927" y="1856136"/>
                  <a:pt x="109182" y="1883391"/>
                </a:cubicBezTo>
                <a:cubicBezTo>
                  <a:pt x="120780" y="1894990"/>
                  <a:pt x="127379" y="1910687"/>
                  <a:pt x="136477" y="1924335"/>
                </a:cubicBezTo>
                <a:cubicBezTo>
                  <a:pt x="166661" y="1894151"/>
                  <a:pt x="185715" y="1880451"/>
                  <a:pt x="204716" y="1842448"/>
                </a:cubicBezTo>
                <a:cubicBezTo>
                  <a:pt x="211150" y="1829581"/>
                  <a:pt x="213815" y="1815153"/>
                  <a:pt x="218364" y="1801505"/>
                </a:cubicBezTo>
                <a:cubicBezTo>
                  <a:pt x="241110" y="1806054"/>
                  <a:pt x="268783" y="1800303"/>
                  <a:pt x="286603" y="1815153"/>
                </a:cubicBezTo>
                <a:cubicBezTo>
                  <a:pt x="301013" y="1827161"/>
                  <a:pt x="283474" y="1861356"/>
                  <a:pt x="300251" y="1869744"/>
                </a:cubicBezTo>
                <a:cubicBezTo>
                  <a:pt x="314922" y="1877079"/>
                  <a:pt x="326523" y="1849784"/>
                  <a:pt x="341194" y="1842448"/>
                </a:cubicBezTo>
                <a:cubicBezTo>
                  <a:pt x="354061" y="1836014"/>
                  <a:pt x="368489" y="1833349"/>
                  <a:pt x="382137" y="1828800"/>
                </a:cubicBezTo>
                <a:cubicBezTo>
                  <a:pt x="386686" y="1806054"/>
                  <a:pt x="374464" y="1769699"/>
                  <a:pt x="395785" y="1760561"/>
                </a:cubicBezTo>
                <a:cubicBezTo>
                  <a:pt x="422231" y="1749227"/>
                  <a:pt x="450376" y="1778758"/>
                  <a:pt x="477671" y="1787857"/>
                </a:cubicBezTo>
                <a:lnTo>
                  <a:pt x="518615" y="1801505"/>
                </a:lnTo>
                <a:cubicBezTo>
                  <a:pt x="541361" y="1796956"/>
                  <a:pt x="567553" y="1800724"/>
                  <a:pt x="586854" y="1787857"/>
                </a:cubicBezTo>
                <a:cubicBezTo>
                  <a:pt x="598824" y="1779877"/>
                  <a:pt x="591514" y="1758147"/>
                  <a:pt x="600501" y="1746914"/>
                </a:cubicBezTo>
                <a:cubicBezTo>
                  <a:pt x="610748" y="1734106"/>
                  <a:pt x="627797" y="1728717"/>
                  <a:pt x="641445" y="1719618"/>
                </a:cubicBezTo>
                <a:cubicBezTo>
                  <a:pt x="659642" y="1728717"/>
                  <a:pt x="680407" y="1733889"/>
                  <a:pt x="696036" y="1746914"/>
                </a:cubicBezTo>
                <a:cubicBezTo>
                  <a:pt x="778345" y="1815505"/>
                  <a:pt x="666519" y="1768919"/>
                  <a:pt x="764274" y="1801505"/>
                </a:cubicBezTo>
                <a:cubicBezTo>
                  <a:pt x="768823" y="1783308"/>
                  <a:pt x="772769" y="1764949"/>
                  <a:pt x="777922" y="1746914"/>
                </a:cubicBezTo>
                <a:cubicBezTo>
                  <a:pt x="786802" y="1715833"/>
                  <a:pt x="794939" y="1688953"/>
                  <a:pt x="818866" y="1665027"/>
                </a:cubicBezTo>
                <a:cubicBezTo>
                  <a:pt x="830464" y="1653429"/>
                  <a:pt x="846161" y="1646830"/>
                  <a:pt x="859809" y="1637732"/>
                </a:cubicBezTo>
                <a:cubicBezTo>
                  <a:pt x="873457" y="1651380"/>
                  <a:pt x="884693" y="1667969"/>
                  <a:pt x="900752" y="1678675"/>
                </a:cubicBezTo>
                <a:cubicBezTo>
                  <a:pt x="912722" y="1686655"/>
                  <a:pt x="927397" y="1693912"/>
                  <a:pt x="941695" y="1692323"/>
                </a:cubicBezTo>
                <a:cubicBezTo>
                  <a:pt x="1000162" y="1685827"/>
                  <a:pt x="1021864" y="1666173"/>
                  <a:pt x="1064525" y="1637732"/>
                </a:cubicBezTo>
                <a:cubicBezTo>
                  <a:pt x="1073624" y="1665027"/>
                  <a:pt x="1075098" y="1696205"/>
                  <a:pt x="1091821" y="1719618"/>
                </a:cubicBezTo>
                <a:cubicBezTo>
                  <a:pt x="1100183" y="1731324"/>
                  <a:pt x="1119897" y="1739700"/>
                  <a:pt x="1132764" y="1733266"/>
                </a:cubicBezTo>
                <a:cubicBezTo>
                  <a:pt x="1141226" y="1729035"/>
                  <a:pt x="1191609" y="1651823"/>
                  <a:pt x="1201003" y="1637732"/>
                </a:cubicBezTo>
                <a:cubicBezTo>
                  <a:pt x="1225219" y="1565084"/>
                  <a:pt x="1200536" y="1603223"/>
                  <a:pt x="1241946" y="1637732"/>
                </a:cubicBezTo>
                <a:cubicBezTo>
                  <a:pt x="1257575" y="1650756"/>
                  <a:pt x="1278340" y="1655929"/>
                  <a:pt x="1296537" y="1665027"/>
                </a:cubicBezTo>
                <a:cubicBezTo>
                  <a:pt x="1310185" y="1651379"/>
                  <a:pt x="1319170" y="1630187"/>
                  <a:pt x="1337480" y="1624084"/>
                </a:cubicBezTo>
                <a:cubicBezTo>
                  <a:pt x="1351128" y="1619535"/>
                  <a:pt x="1365067" y="1643075"/>
                  <a:pt x="1378424" y="1637732"/>
                </a:cubicBezTo>
                <a:cubicBezTo>
                  <a:pt x="1393653" y="1631640"/>
                  <a:pt x="1395218" y="1609389"/>
                  <a:pt x="1405719" y="1596788"/>
                </a:cubicBezTo>
                <a:cubicBezTo>
                  <a:pt x="1418075" y="1581961"/>
                  <a:pt x="1433015" y="1569493"/>
                  <a:pt x="1446663" y="1555845"/>
                </a:cubicBezTo>
                <a:cubicBezTo>
                  <a:pt x="1451212" y="1569493"/>
                  <a:pt x="1450138" y="1586616"/>
                  <a:pt x="1460310" y="1596788"/>
                </a:cubicBezTo>
                <a:cubicBezTo>
                  <a:pt x="1487606" y="1624084"/>
                  <a:pt x="1514901" y="1605887"/>
                  <a:pt x="1542197" y="1596788"/>
                </a:cubicBezTo>
                <a:cubicBezTo>
                  <a:pt x="1588791" y="1503599"/>
                  <a:pt x="1548562" y="1544560"/>
                  <a:pt x="1596788" y="1583141"/>
                </a:cubicBezTo>
                <a:cubicBezTo>
                  <a:pt x="1608021" y="1592128"/>
                  <a:pt x="1624083" y="1592239"/>
                  <a:pt x="1637731" y="1596788"/>
                </a:cubicBezTo>
                <a:cubicBezTo>
                  <a:pt x="1676914" y="1440060"/>
                  <a:pt x="1622124" y="1633204"/>
                  <a:pt x="1678674" y="1501254"/>
                </a:cubicBezTo>
                <a:cubicBezTo>
                  <a:pt x="1731549" y="1377878"/>
                  <a:pt x="1651093" y="1508505"/>
                  <a:pt x="1719618" y="1405720"/>
                </a:cubicBezTo>
                <a:cubicBezTo>
                  <a:pt x="1724167" y="1419368"/>
                  <a:pt x="1724279" y="1435430"/>
                  <a:pt x="1733266" y="1446663"/>
                </a:cubicBezTo>
                <a:cubicBezTo>
                  <a:pt x="1743513" y="1459471"/>
                  <a:pt x="1766071" y="1459717"/>
                  <a:pt x="1774209" y="1473958"/>
                </a:cubicBezTo>
                <a:cubicBezTo>
                  <a:pt x="1785718" y="1494098"/>
                  <a:pt x="1783308" y="1519451"/>
                  <a:pt x="1787857" y="1542197"/>
                </a:cubicBezTo>
                <a:cubicBezTo>
                  <a:pt x="1800681" y="1503723"/>
                  <a:pt x="1800624" y="1483546"/>
                  <a:pt x="1842448" y="1460311"/>
                </a:cubicBezTo>
                <a:cubicBezTo>
                  <a:pt x="1867599" y="1446338"/>
                  <a:pt x="1924334" y="1433015"/>
                  <a:pt x="1924334" y="1433015"/>
                </a:cubicBezTo>
                <a:cubicBezTo>
                  <a:pt x="1962214" y="1445642"/>
                  <a:pt x="1991594" y="1462959"/>
                  <a:pt x="2033516" y="1433015"/>
                </a:cubicBezTo>
                <a:cubicBezTo>
                  <a:pt x="2050071" y="1421190"/>
                  <a:pt x="2047787" y="1394053"/>
                  <a:pt x="2060812" y="1378424"/>
                </a:cubicBezTo>
                <a:cubicBezTo>
                  <a:pt x="2071313" y="1365823"/>
                  <a:pt x="2088107" y="1360227"/>
                  <a:pt x="2101755" y="1351129"/>
                </a:cubicBezTo>
                <a:cubicBezTo>
                  <a:pt x="2110854" y="1332932"/>
                  <a:pt x="2110854" y="1287440"/>
                  <a:pt x="2129051" y="1296538"/>
                </a:cubicBezTo>
                <a:cubicBezTo>
                  <a:pt x="2154785" y="1309405"/>
                  <a:pt x="2156346" y="1378424"/>
                  <a:pt x="2156346" y="1378424"/>
                </a:cubicBezTo>
                <a:cubicBezTo>
                  <a:pt x="2251881" y="1314735"/>
                  <a:pt x="2220036" y="1351129"/>
                  <a:pt x="2265528" y="1282890"/>
                </a:cubicBezTo>
                <a:cubicBezTo>
                  <a:pt x="2274627" y="1296538"/>
                  <a:pt x="2278583" y="1315695"/>
                  <a:pt x="2292824" y="1323833"/>
                </a:cubicBezTo>
                <a:cubicBezTo>
                  <a:pt x="2312965" y="1335342"/>
                  <a:pt x="2344660" y="1321078"/>
                  <a:pt x="2361063" y="1337481"/>
                </a:cubicBezTo>
                <a:cubicBezTo>
                  <a:pt x="2381408" y="1357826"/>
                  <a:pt x="2388358" y="1419367"/>
                  <a:pt x="2388358" y="1419367"/>
                </a:cubicBezTo>
                <a:cubicBezTo>
                  <a:pt x="2415654" y="1410269"/>
                  <a:pt x="2461147" y="1419368"/>
                  <a:pt x="2470245" y="1392072"/>
                </a:cubicBezTo>
                <a:cubicBezTo>
                  <a:pt x="2502089" y="1296537"/>
                  <a:pt x="2470244" y="1319283"/>
                  <a:pt x="2538483" y="1296538"/>
                </a:cubicBezTo>
                <a:cubicBezTo>
                  <a:pt x="2572520" y="1194426"/>
                  <a:pt x="2529791" y="1298189"/>
                  <a:pt x="2565779" y="1310185"/>
                </a:cubicBezTo>
                <a:cubicBezTo>
                  <a:pt x="2600574" y="1321784"/>
                  <a:pt x="2638567" y="1301087"/>
                  <a:pt x="2674961" y="1296538"/>
                </a:cubicBezTo>
                <a:cubicBezTo>
                  <a:pt x="2737532" y="1202681"/>
                  <a:pt x="2698430" y="1204277"/>
                  <a:pt x="2770495" y="1228299"/>
                </a:cubicBezTo>
                <a:cubicBezTo>
                  <a:pt x="2921082" y="1198181"/>
                  <a:pt x="2779011" y="1243323"/>
                  <a:pt x="2866030" y="1173708"/>
                </a:cubicBezTo>
                <a:cubicBezTo>
                  <a:pt x="2877264" y="1164721"/>
                  <a:pt x="2892783" y="1162425"/>
                  <a:pt x="2906973" y="1160060"/>
                </a:cubicBezTo>
                <a:cubicBezTo>
                  <a:pt x="2947608" y="1153287"/>
                  <a:pt x="2988860" y="1150961"/>
                  <a:pt x="3029803" y="1146412"/>
                </a:cubicBezTo>
                <a:cubicBezTo>
                  <a:pt x="3033168" y="1136316"/>
                  <a:pt x="3053109" y="1064526"/>
                  <a:pt x="3070746" y="1064526"/>
                </a:cubicBezTo>
                <a:cubicBezTo>
                  <a:pt x="3085132" y="1064526"/>
                  <a:pt x="3077960" y="1092602"/>
                  <a:pt x="3084394" y="1105469"/>
                </a:cubicBezTo>
                <a:cubicBezTo>
                  <a:pt x="3091729" y="1120140"/>
                  <a:pt x="3102591" y="1132764"/>
                  <a:pt x="3111689" y="1146412"/>
                </a:cubicBezTo>
                <a:cubicBezTo>
                  <a:pt x="3129886" y="1141863"/>
                  <a:pt x="3151633" y="1144481"/>
                  <a:pt x="3166280" y="1132764"/>
                </a:cubicBezTo>
                <a:cubicBezTo>
                  <a:pt x="3177514" y="1123777"/>
                  <a:pt x="3173494" y="1104688"/>
                  <a:pt x="3179928" y="1091821"/>
                </a:cubicBezTo>
                <a:cubicBezTo>
                  <a:pt x="3187264" y="1077150"/>
                  <a:pt x="3198125" y="1064526"/>
                  <a:pt x="3207224" y="1050878"/>
                </a:cubicBezTo>
                <a:cubicBezTo>
                  <a:pt x="3220872" y="1059976"/>
                  <a:pt x="3232083" y="1081390"/>
                  <a:pt x="3248167" y="1078173"/>
                </a:cubicBezTo>
                <a:cubicBezTo>
                  <a:pt x="3264251" y="1074956"/>
                  <a:pt x="3268801" y="1052219"/>
                  <a:pt x="3275463" y="1037230"/>
                </a:cubicBezTo>
                <a:cubicBezTo>
                  <a:pt x="3323332" y="929525"/>
                  <a:pt x="3270046" y="977152"/>
                  <a:pt x="3343701" y="928048"/>
                </a:cubicBezTo>
                <a:cubicBezTo>
                  <a:pt x="3352800" y="941696"/>
                  <a:pt x="3356326" y="976326"/>
                  <a:pt x="3370997" y="968991"/>
                </a:cubicBezTo>
                <a:cubicBezTo>
                  <a:pt x="3400339" y="954320"/>
                  <a:pt x="3425588" y="887105"/>
                  <a:pt x="3425588" y="887105"/>
                </a:cubicBezTo>
                <a:cubicBezTo>
                  <a:pt x="3464636" y="769961"/>
                  <a:pt x="3393020" y="939872"/>
                  <a:pt x="3521122" y="859809"/>
                </a:cubicBezTo>
                <a:cubicBezTo>
                  <a:pt x="3545521" y="844560"/>
                  <a:pt x="3548418" y="777923"/>
                  <a:pt x="3548418" y="777923"/>
                </a:cubicBezTo>
                <a:cubicBezTo>
                  <a:pt x="3674316" y="819889"/>
                  <a:pt x="3598124" y="823751"/>
                  <a:pt x="3657600" y="764275"/>
                </a:cubicBezTo>
                <a:cubicBezTo>
                  <a:pt x="3669198" y="752677"/>
                  <a:pt x="3684895" y="746078"/>
                  <a:pt x="3698543" y="736979"/>
                </a:cubicBezTo>
                <a:cubicBezTo>
                  <a:pt x="3707642" y="750627"/>
                  <a:pt x="3709755" y="774706"/>
                  <a:pt x="3725839" y="777923"/>
                </a:cubicBezTo>
                <a:cubicBezTo>
                  <a:pt x="3776327" y="788021"/>
                  <a:pt x="3763721" y="726393"/>
                  <a:pt x="3780430" y="709684"/>
                </a:cubicBezTo>
                <a:cubicBezTo>
                  <a:pt x="3790602" y="699512"/>
                  <a:pt x="3807725" y="700585"/>
                  <a:pt x="3821373" y="696036"/>
                </a:cubicBezTo>
                <a:cubicBezTo>
                  <a:pt x="3825922" y="664191"/>
                  <a:pt x="3828712" y="632045"/>
                  <a:pt x="3835021" y="600502"/>
                </a:cubicBezTo>
                <a:cubicBezTo>
                  <a:pt x="3837842" y="586395"/>
                  <a:pt x="3838495" y="569731"/>
                  <a:pt x="3848668" y="559558"/>
                </a:cubicBezTo>
                <a:cubicBezTo>
                  <a:pt x="3858841" y="549385"/>
                  <a:pt x="3875964" y="550460"/>
                  <a:pt x="3889612" y="545911"/>
                </a:cubicBezTo>
                <a:cubicBezTo>
                  <a:pt x="3901460" y="563684"/>
                  <a:pt x="3921893" y="612488"/>
                  <a:pt x="3957851" y="600502"/>
                </a:cubicBezTo>
                <a:cubicBezTo>
                  <a:pt x="3976161" y="594398"/>
                  <a:pt x="3985146" y="573206"/>
                  <a:pt x="3998794" y="559558"/>
                </a:cubicBezTo>
                <a:cubicBezTo>
                  <a:pt x="4003343" y="545910"/>
                  <a:pt x="4002270" y="528787"/>
                  <a:pt x="4012442" y="518615"/>
                </a:cubicBezTo>
                <a:cubicBezTo>
                  <a:pt x="4039853" y="491204"/>
                  <a:pt x="4080273" y="511689"/>
                  <a:pt x="4107976" y="518615"/>
                </a:cubicBezTo>
                <a:lnTo>
                  <a:pt x="4135271" y="436729"/>
                </a:lnTo>
                <a:cubicBezTo>
                  <a:pt x="4144262" y="409756"/>
                  <a:pt x="4152163" y="374084"/>
                  <a:pt x="4176215" y="354842"/>
                </a:cubicBezTo>
                <a:cubicBezTo>
                  <a:pt x="4187449" y="345855"/>
                  <a:pt x="4203510" y="345743"/>
                  <a:pt x="4217158" y="341194"/>
                </a:cubicBezTo>
                <a:cubicBezTo>
                  <a:pt x="4228737" y="358562"/>
                  <a:pt x="4249676" y="418500"/>
                  <a:pt x="4285397" y="368490"/>
                </a:cubicBezTo>
                <a:cubicBezTo>
                  <a:pt x="4302120" y="345077"/>
                  <a:pt x="4303594" y="313899"/>
                  <a:pt x="4312692" y="286603"/>
                </a:cubicBezTo>
                <a:lnTo>
                  <a:pt x="4326340" y="245660"/>
                </a:lnTo>
                <a:cubicBezTo>
                  <a:pt x="4339988" y="250209"/>
                  <a:pt x="4353093" y="261673"/>
                  <a:pt x="4367283" y="259308"/>
                </a:cubicBezTo>
                <a:cubicBezTo>
                  <a:pt x="4390084" y="255508"/>
                  <a:pt x="4436873" y="203366"/>
                  <a:pt x="4449170" y="191069"/>
                </a:cubicBezTo>
                <a:cubicBezTo>
                  <a:pt x="4462818" y="200167"/>
                  <a:pt x="4474029" y="221581"/>
                  <a:pt x="4490113" y="218364"/>
                </a:cubicBezTo>
                <a:cubicBezTo>
                  <a:pt x="4506197" y="215147"/>
                  <a:pt x="4507875" y="190768"/>
                  <a:pt x="4517409" y="177421"/>
                </a:cubicBezTo>
                <a:cubicBezTo>
                  <a:pt x="4530630" y="158912"/>
                  <a:pt x="4544704" y="141027"/>
                  <a:pt x="4558352" y="122830"/>
                </a:cubicBezTo>
                <a:cubicBezTo>
                  <a:pt x="4562901" y="109182"/>
                  <a:pt x="4561828" y="92059"/>
                  <a:pt x="4572000" y="81887"/>
                </a:cubicBezTo>
                <a:cubicBezTo>
                  <a:pt x="4615393" y="38494"/>
                  <a:pt x="4615921" y="104219"/>
                  <a:pt x="4653886" y="40944"/>
                </a:cubicBezTo>
                <a:cubicBezTo>
                  <a:pt x="4660908" y="29241"/>
                  <a:pt x="4653886" y="13648"/>
                  <a:pt x="465388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fik 23"/>
          <p:cNvPicPr>
            <a:picLocks noChangeAspect="1"/>
          </p:cNvPicPr>
          <p:nvPr/>
        </p:nvPicPr>
        <p:blipFill>
          <a:blip r:embed="rId6">
            <a:clrChange>
              <a:clrFrom>
                <a:srgbClr val="FFFFFF"/>
              </a:clrFrom>
              <a:clrTo>
                <a:srgbClr val="FFFFFF">
                  <a:alpha val="0"/>
                </a:srgbClr>
              </a:clrTo>
            </a:clrChange>
          </a:blip>
          <a:stretch>
            <a:fillRect/>
          </a:stretch>
        </p:blipFill>
        <p:spPr>
          <a:xfrm>
            <a:off x="3167586" y="2366836"/>
            <a:ext cx="4716782" cy="2073226"/>
          </a:xfrm>
          <a:prstGeom prst="rect">
            <a:avLst/>
          </a:prstGeom>
        </p:spPr>
      </p:pic>
      <p:sp>
        <p:nvSpPr>
          <p:cNvPr id="26" name="Bogen 25"/>
          <p:cNvSpPr/>
          <p:nvPr/>
        </p:nvSpPr>
        <p:spPr>
          <a:xfrm rot="-240000" flipV="1">
            <a:off x="-4276265" y="-2088000"/>
            <a:ext cx="12961105" cy="6441924"/>
          </a:xfrm>
          <a:prstGeom prst="arc">
            <a:avLst>
              <a:gd name="adj1" fmla="val 17011392"/>
              <a:gd name="adj2" fmla="val 20596150"/>
            </a:avLst>
          </a:prstGeom>
          <a:noFill/>
          <a:ln w="25400" cap="flat" cmpd="sng" algn="ctr">
            <a:solidFill>
              <a:srgbClr val="89A4A7"/>
            </a:solidFill>
            <a:prstDash val="solid"/>
            <a:miter lim="800000"/>
          </a:ln>
          <a:effectLst/>
        </p:spPr>
        <p:txBody>
          <a:bodyPr rtlCol="0" anchor="ctr"/>
          <a:lstStyle/>
          <a:p>
            <a:pPr algn="ctr" fontAlgn="auto">
              <a:spcBef>
                <a:spcPts val="0"/>
              </a:spcBef>
              <a:spcAft>
                <a:spcPts val="0"/>
              </a:spcAft>
              <a:defRPr/>
            </a:pPr>
            <a:endParaRPr lang="en-US" kern="0" dirty="0" smtClean="0">
              <a:solidFill>
                <a:prstClr val="black"/>
              </a:solidFill>
              <a:latin typeface="Calibri" panose="020F0502020204030204"/>
              <a:cs typeface="+mn-cs"/>
            </a:endParaRPr>
          </a:p>
        </p:txBody>
      </p:sp>
      <p:sp>
        <p:nvSpPr>
          <p:cNvPr id="18" name="Textfeld 17"/>
          <p:cNvSpPr txBox="1"/>
          <p:nvPr/>
        </p:nvSpPr>
        <p:spPr>
          <a:xfrm>
            <a:off x="2627784" y="1124744"/>
            <a:ext cx="6636112" cy="2308324"/>
          </a:xfrm>
          <a:prstGeom prst="rect">
            <a:avLst/>
          </a:prstGeom>
          <a:solidFill>
            <a:schemeClr val="bg1"/>
          </a:solidFill>
        </p:spPr>
        <p:txBody>
          <a:bodyPr wrap="none" rtlCol="0">
            <a:spAutoFit/>
          </a:bodyPr>
          <a:lstStyle/>
          <a:p>
            <a:pPr marL="179388" indent="-179388">
              <a:buFont typeface="Arial" panose="020B0604020202020204" pitchFamily="34" charset="0"/>
              <a:buChar char="•"/>
            </a:pPr>
            <a:r>
              <a:rPr lang="en-US" dirty="0" err="1"/>
              <a:t>Vermieter-Entscheidung</a:t>
            </a:r>
            <a:r>
              <a:rPr lang="en-US" dirty="0"/>
              <a:t>: </a:t>
            </a:r>
            <a:r>
              <a:rPr lang="en-US" dirty="0" err="1"/>
              <a:t>Wirkung</a:t>
            </a:r>
            <a:r>
              <a:rPr lang="en-US" dirty="0"/>
              <a:t> von </a:t>
            </a:r>
            <a:r>
              <a:rPr lang="en-US" dirty="0" err="1" smtClean="0"/>
              <a:t>Kosten</a:t>
            </a:r>
            <a:r>
              <a:rPr lang="en-US" dirty="0" smtClean="0"/>
              <a:t> </a:t>
            </a:r>
            <a:r>
              <a:rPr lang="en-US" dirty="0" smtClean="0">
                <a:sym typeface="Symbol" panose="05050102010706020507" pitchFamily="18" charset="2"/>
              </a:rPr>
              <a:t> </a:t>
            </a:r>
            <a:r>
              <a:rPr lang="en-US" dirty="0">
                <a:sym typeface="Symbol" panose="05050102010706020507" pitchFamily="18" charset="2"/>
              </a:rPr>
              <a:t>:</a:t>
            </a:r>
            <a:br>
              <a:rPr lang="en-US" dirty="0">
                <a:sym typeface="Symbol" panose="05050102010706020507" pitchFamily="18" charset="2"/>
              </a:rPr>
            </a:br>
            <a:r>
              <a:rPr lang="en-US" dirty="0" err="1" smtClean="0"/>
              <a:t>Gewinn</a:t>
            </a:r>
            <a:r>
              <a:rPr lang="en-US" dirty="0" smtClean="0">
                <a:sym typeface="Symbol" panose="05050102010706020507" pitchFamily="18" charset="2"/>
              </a:rPr>
              <a:t>  </a:t>
            </a:r>
            <a:r>
              <a:rPr lang="en-US" dirty="0" err="1" smtClean="0">
                <a:sym typeface="Symbol" panose="05050102010706020507" pitchFamily="18" charset="2"/>
              </a:rPr>
              <a:t>aber</a:t>
            </a:r>
            <a:r>
              <a:rPr lang="en-US" dirty="0" smtClean="0">
                <a:sym typeface="Symbol" panose="05050102010706020507" pitchFamily="18" charset="2"/>
              </a:rPr>
              <a:t>: </a:t>
            </a:r>
            <a:r>
              <a:rPr lang="en-US" dirty="0" err="1" smtClean="0">
                <a:sym typeface="Symbol" panose="05050102010706020507" pitchFamily="18" charset="2"/>
              </a:rPr>
              <a:t>Wirkung</a:t>
            </a:r>
            <a:r>
              <a:rPr lang="en-US" dirty="0" smtClean="0">
                <a:sym typeface="Symbol" panose="05050102010706020507" pitchFamily="18" charset="2"/>
              </a:rPr>
              <a:t> von </a:t>
            </a:r>
            <a:r>
              <a:rPr lang="en-US" dirty="0" err="1" smtClean="0">
                <a:sym typeface="Symbol" panose="05050102010706020507" pitchFamily="18" charset="2"/>
              </a:rPr>
              <a:t>En</a:t>
            </a:r>
            <a:r>
              <a:rPr lang="en-US" dirty="0" smtClean="0">
                <a:sym typeface="Symbol" panose="05050102010706020507" pitchFamily="18" charset="2"/>
              </a:rPr>
              <a:t>.-</a:t>
            </a:r>
            <a:r>
              <a:rPr lang="en-US" dirty="0" err="1" smtClean="0">
                <a:sym typeface="Symbol" panose="05050102010706020507" pitchFamily="18" charset="2"/>
              </a:rPr>
              <a:t>Einsp</a:t>
            </a:r>
            <a:r>
              <a:rPr lang="en-US" dirty="0" smtClean="0">
                <a:sym typeface="Symbol" panose="05050102010706020507" pitchFamily="18" charset="2"/>
              </a:rPr>
              <a:t>.  : </a:t>
            </a:r>
            <a:r>
              <a:rPr lang="en-US" dirty="0" err="1" smtClean="0">
                <a:sym typeface="Symbol" panose="05050102010706020507" pitchFamily="18" charset="2"/>
              </a:rPr>
              <a:t>Gewinn</a:t>
            </a:r>
            <a:r>
              <a:rPr lang="en-US" dirty="0" smtClean="0">
                <a:sym typeface="Symbol" panose="05050102010706020507" pitchFamily="18" charset="2"/>
              </a:rPr>
              <a:t>: </a:t>
            </a:r>
            <a:endParaRPr lang="en-US" dirty="0"/>
          </a:p>
          <a:p>
            <a:pPr marL="179388" indent="-179388">
              <a:buFont typeface="Arial" panose="020B0604020202020204" pitchFamily="34" charset="0"/>
              <a:buChar char="•"/>
            </a:pPr>
            <a:r>
              <a:rPr lang="en-US" dirty="0" err="1" smtClean="0"/>
              <a:t>Alle</a:t>
            </a:r>
            <a:r>
              <a:rPr lang="en-US" dirty="0" smtClean="0"/>
              <a:t> und </a:t>
            </a:r>
            <a:r>
              <a:rPr lang="en-US" dirty="0" err="1" smtClean="0"/>
              <a:t>nur</a:t>
            </a:r>
            <a:r>
              <a:rPr lang="en-US" dirty="0" smtClean="0"/>
              <a:t> </a:t>
            </a:r>
            <a:r>
              <a:rPr lang="en-US" dirty="0" err="1" smtClean="0"/>
              <a:t>Mieter-Vermieter-effiziente</a:t>
            </a:r>
            <a:r>
              <a:rPr lang="en-US" dirty="0" smtClean="0"/>
              <a:t> </a:t>
            </a:r>
            <a:r>
              <a:rPr lang="en-US" dirty="0" err="1" smtClean="0"/>
              <a:t>Modernisierung</a:t>
            </a:r>
            <a:endParaRPr lang="en-US" dirty="0" smtClean="0"/>
          </a:p>
          <a:p>
            <a:pPr marL="179388" indent="-179388">
              <a:buFont typeface="Arial" panose="020B0604020202020204" pitchFamily="34" charset="0"/>
              <a:buChar char="•"/>
            </a:pPr>
            <a:r>
              <a:rPr lang="en-US" dirty="0" err="1" smtClean="0"/>
              <a:t>Probleme</a:t>
            </a:r>
            <a:r>
              <a:rPr lang="en-US" dirty="0" smtClean="0"/>
              <a:t>: </a:t>
            </a:r>
            <a:r>
              <a:rPr lang="en-US" dirty="0" err="1" smtClean="0"/>
              <a:t>verlässlich</a:t>
            </a:r>
            <a:r>
              <a:rPr lang="en-US" dirty="0" smtClean="0"/>
              <a:t>. </a:t>
            </a:r>
            <a:r>
              <a:rPr lang="en-US" dirty="0" err="1" smtClean="0"/>
              <a:t>Energiebedarfsausweis</a:t>
            </a:r>
            <a:r>
              <a:rPr lang="en-US" dirty="0" smtClean="0"/>
              <a:t> </a:t>
            </a:r>
            <a:r>
              <a:rPr lang="en-US" dirty="0" err="1" smtClean="0"/>
              <a:t>erforderlich</a:t>
            </a:r>
            <a:endParaRPr lang="en-US" dirty="0" smtClean="0"/>
          </a:p>
          <a:p>
            <a:pPr marL="360363" lvl="1" indent="-179388">
              <a:buFont typeface="Arial" panose="020B0604020202020204" pitchFamily="34" charset="0"/>
              <a:buChar char="•"/>
            </a:pPr>
            <a:r>
              <a:rPr lang="en-US" dirty="0" err="1" smtClean="0"/>
              <a:t>Kostenzuordnung</a:t>
            </a:r>
            <a:r>
              <a:rPr lang="en-US" dirty="0" smtClean="0"/>
              <a:t> </a:t>
            </a:r>
            <a:r>
              <a:rPr lang="en-US" dirty="0" err="1" smtClean="0"/>
              <a:t>zu</a:t>
            </a:r>
            <a:r>
              <a:rPr lang="en-US" dirty="0" smtClean="0"/>
              <a:t> </a:t>
            </a:r>
            <a:r>
              <a:rPr lang="en-US" dirty="0" err="1" smtClean="0"/>
              <a:t>beiden</a:t>
            </a:r>
            <a:r>
              <a:rPr lang="en-US" dirty="0" smtClean="0"/>
              <a:t> </a:t>
            </a:r>
            <a:r>
              <a:rPr lang="en-US" dirty="0" err="1" smtClean="0"/>
              <a:t>Systemen</a:t>
            </a:r>
            <a:endParaRPr lang="en-US" dirty="0" smtClean="0"/>
          </a:p>
          <a:p>
            <a:pPr marL="360363" lvl="1" indent="-179388">
              <a:buFont typeface="Arial" panose="020B0604020202020204" pitchFamily="34" charset="0"/>
              <a:buChar char="•"/>
            </a:pPr>
            <a:r>
              <a:rPr lang="en-US" dirty="0" err="1" smtClean="0"/>
              <a:t>Markt</a:t>
            </a:r>
            <a:r>
              <a:rPr lang="en-US" dirty="0" smtClean="0"/>
              <a:t> muss Wert d. </a:t>
            </a:r>
            <a:r>
              <a:rPr lang="en-US" dirty="0" err="1" smtClean="0"/>
              <a:t>En</a:t>
            </a:r>
            <a:r>
              <a:rPr lang="en-US" dirty="0" smtClean="0"/>
              <a:t>.-</a:t>
            </a:r>
            <a:r>
              <a:rPr lang="en-US" dirty="0" err="1" smtClean="0"/>
              <a:t>bedarfs</a:t>
            </a:r>
            <a:r>
              <a:rPr lang="en-US" dirty="0" smtClean="0"/>
              <a:t> “</a:t>
            </a:r>
            <a:r>
              <a:rPr lang="en-US" dirty="0" err="1" smtClean="0"/>
              <a:t>lernen</a:t>
            </a:r>
            <a:r>
              <a:rPr lang="en-US" dirty="0" smtClean="0"/>
              <a:t>”, </a:t>
            </a:r>
            <a:r>
              <a:rPr lang="en-US" dirty="0" err="1" smtClean="0"/>
              <a:t>Zeitverzögerung</a:t>
            </a:r>
            <a:endParaRPr lang="en-US" dirty="0" smtClean="0"/>
          </a:p>
          <a:p>
            <a:pPr marL="360363" lvl="1" indent="-179388">
              <a:buFont typeface="Arial" panose="020B0604020202020204" pitchFamily="34" charset="0"/>
              <a:buChar char="•"/>
            </a:pPr>
            <a:r>
              <a:rPr lang="en-US" dirty="0" err="1" smtClean="0"/>
              <a:t>Keine</a:t>
            </a:r>
            <a:r>
              <a:rPr lang="en-US" dirty="0" smtClean="0"/>
              <a:t> </a:t>
            </a:r>
            <a:r>
              <a:rPr lang="en-US" dirty="0" err="1" smtClean="0"/>
              <a:t>Förderung</a:t>
            </a:r>
            <a:r>
              <a:rPr lang="en-US" dirty="0" smtClean="0"/>
              <a:t> </a:t>
            </a:r>
            <a:r>
              <a:rPr lang="en-US" dirty="0" err="1" smtClean="0"/>
              <a:t>Mieter-Vermieter-ineffizienter</a:t>
            </a:r>
            <a:r>
              <a:rPr lang="en-US" dirty="0" smtClean="0"/>
              <a:t> </a:t>
            </a:r>
            <a:r>
              <a:rPr lang="en-US" dirty="0" err="1" smtClean="0"/>
              <a:t>Maßn</a:t>
            </a:r>
            <a:r>
              <a:rPr lang="en-US" dirty="0" smtClean="0"/>
              <a:t>.</a:t>
            </a:r>
          </a:p>
          <a:p>
            <a:pPr marL="179388" indent="-179388">
              <a:buFont typeface="Arial" panose="020B0604020202020204" pitchFamily="34" charset="0"/>
              <a:buChar char="•"/>
            </a:pPr>
            <a:r>
              <a:rPr lang="en-US" dirty="0" err="1" smtClean="0"/>
              <a:t>Vorteil</a:t>
            </a:r>
            <a:r>
              <a:rPr lang="en-US" dirty="0" smtClean="0"/>
              <a:t>: </a:t>
            </a:r>
            <a:r>
              <a:rPr lang="en-US" dirty="0" err="1" smtClean="0"/>
              <a:t>durchschnittlich</a:t>
            </a:r>
            <a:r>
              <a:rPr lang="en-US" dirty="0" smtClean="0"/>
              <a:t> </a:t>
            </a:r>
            <a:r>
              <a:rPr lang="en-US" dirty="0" err="1" smtClean="0"/>
              <a:t>warmmietenneutral</a:t>
            </a:r>
            <a:endParaRPr lang="en-US" dirty="0"/>
          </a:p>
        </p:txBody>
      </p:sp>
    </p:spTree>
    <p:extLst>
      <p:ext uri="{BB962C8B-B14F-4D97-AF65-F5344CB8AC3E}">
        <p14:creationId xmlns:p14="http://schemas.microsoft.com/office/powerpoint/2010/main" val="37913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3000"/>
                                        <p:tgtEl>
                                          <p:spTgt spid="24"/>
                                        </p:tgtEl>
                                      </p:cBhvr>
                                    </p:animEffect>
                                    <p:set>
                                      <p:cBhvr>
                                        <p:cTn id="7" dur="1" fill="hold">
                                          <p:stCondLst>
                                            <p:cond delay="2999"/>
                                          </p:stCondLst>
                                        </p:cTn>
                                        <p:tgtEl>
                                          <p:spTgt spid="2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bg/>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Alternativen im Überblick</a:t>
            </a:r>
            <a:endParaRPr lang="de-DE" dirty="0"/>
          </a:p>
        </p:txBody>
      </p:sp>
      <p:sp>
        <p:nvSpPr>
          <p:cNvPr id="3" name="Textfeld 2"/>
          <p:cNvSpPr txBox="1"/>
          <p:nvPr/>
        </p:nvSpPr>
        <p:spPr>
          <a:xfrm>
            <a:off x="-3131545" y="289593"/>
            <a:ext cx="2855565" cy="5355312"/>
          </a:xfrm>
          <a:prstGeom prst="rect">
            <a:avLst/>
          </a:prstGeom>
          <a:solidFill>
            <a:schemeClr val="bg1"/>
          </a:solidFill>
        </p:spPr>
        <p:txBody>
          <a:bodyPr wrap="square" rtlCol="0">
            <a:spAutoFit/>
          </a:bodyPr>
          <a:lstStyle/>
          <a:p>
            <a:r>
              <a:rPr lang="de-DE" dirty="0" smtClean="0"/>
              <a:t>Schrift in Tabelle größer</a:t>
            </a:r>
          </a:p>
          <a:p>
            <a:r>
              <a:rPr lang="de-DE" dirty="0" smtClean="0"/>
              <a:t>Hintergrundfarbe blasser</a:t>
            </a:r>
          </a:p>
          <a:p>
            <a:endParaRPr lang="de-DE" dirty="0" smtClean="0"/>
          </a:p>
          <a:p>
            <a:r>
              <a:rPr lang="de-DE" dirty="0" smtClean="0"/>
              <a:t>Zusätzliche Spalten: “Durchführung aller “effizienten” Maßnahmen der energetischen Modernisierung” “Durchführung von “ineffizienten” energetischen Maßnahmen”</a:t>
            </a:r>
          </a:p>
          <a:p>
            <a:endParaRPr lang="de-DE" dirty="0" smtClean="0"/>
          </a:p>
          <a:p>
            <a:r>
              <a:rPr lang="de-DE" dirty="0" smtClean="0"/>
              <a:t>Dafür löschen: “Wirksamkeit”, evtl. Erforderliche Gesetzesänderungen auf extra Folie und hier nur ja/nein</a:t>
            </a:r>
            <a:endParaRPr lang="de-DE" dirty="0"/>
          </a:p>
        </p:txBody>
      </p:sp>
      <p:grpSp>
        <p:nvGrpSpPr>
          <p:cNvPr id="7" name="Gruppieren 6"/>
          <p:cNvGrpSpPr/>
          <p:nvPr/>
        </p:nvGrpSpPr>
        <p:grpSpPr>
          <a:xfrm>
            <a:off x="7333143" y="333375"/>
            <a:ext cx="1555271" cy="811863"/>
            <a:chOff x="7333143" y="333375"/>
            <a:chExt cx="1555271" cy="811863"/>
          </a:xfrm>
        </p:grpSpPr>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3144" y="749299"/>
              <a:ext cx="1555270" cy="395939"/>
            </a:xfrm>
            <a:prstGeom prst="rect">
              <a:avLst/>
            </a:prstGeom>
          </p:spPr>
        </p:pic>
        <p:pic>
          <p:nvPicPr>
            <p:cNvPr id="9" name="Picture 12" descr="RGB_2c"/>
            <p:cNvPicPr>
              <a:picLocks noChangeAspect="1" noChangeArrowheads="1"/>
            </p:cNvPicPr>
            <p:nvPr/>
          </p:nvPicPr>
          <p:blipFill>
            <a:blip r:embed="rId4"/>
            <a:srcRect/>
            <a:stretch>
              <a:fillRect/>
            </a:stretch>
          </p:blipFill>
          <p:spPr bwMode="auto">
            <a:xfrm>
              <a:off x="7333143" y="333375"/>
              <a:ext cx="1555270" cy="301625"/>
            </a:xfrm>
            <a:prstGeom prst="rect">
              <a:avLst/>
            </a:prstGeom>
            <a:noFill/>
            <a:ln w="9525">
              <a:noFill/>
              <a:miter lim="800000"/>
              <a:headEnd/>
              <a:tailEnd/>
            </a:ln>
          </p:spPr>
        </p:pic>
      </p:grpSp>
      <p:graphicFrame>
        <p:nvGraphicFramePr>
          <p:cNvPr id="10" name="Tabelle 9"/>
          <p:cNvGraphicFramePr>
            <a:graphicFrameLocks noGrp="1"/>
          </p:cNvGraphicFramePr>
          <p:nvPr>
            <p:extLst>
              <p:ext uri="{D42A27DB-BD31-4B8C-83A1-F6EECF244321}">
                <p14:modId xmlns:p14="http://schemas.microsoft.com/office/powerpoint/2010/main" val="753507073"/>
              </p:ext>
            </p:extLst>
          </p:nvPr>
        </p:nvGraphicFramePr>
        <p:xfrm>
          <a:off x="2" y="1259539"/>
          <a:ext cx="9108502" cy="4992068"/>
        </p:xfrm>
        <a:graphic>
          <a:graphicData uri="http://schemas.openxmlformats.org/drawingml/2006/table">
            <a:tbl>
              <a:tblPr firstRow="1" bandRow="1">
                <a:tableStyleId>{EB344D84-9AFB-497E-A393-DC336BA19D2E}</a:tableStyleId>
              </a:tblPr>
              <a:tblGrid>
                <a:gridCol w="1152000"/>
                <a:gridCol w="828000"/>
                <a:gridCol w="792000"/>
                <a:gridCol w="936000"/>
                <a:gridCol w="1116000"/>
                <a:gridCol w="1116000"/>
                <a:gridCol w="1022656"/>
                <a:gridCol w="921710"/>
                <a:gridCol w="1224136"/>
              </a:tblGrid>
              <a:tr h="513046">
                <a:tc rowSpan="2">
                  <a:txBody>
                    <a:bodyPr/>
                    <a:lstStyle/>
                    <a:p>
                      <a:r>
                        <a:rPr lang="de-DE" sz="1500" noProof="0" dirty="0" smtClean="0">
                          <a:solidFill>
                            <a:schemeClr val="tx1"/>
                          </a:solidFill>
                        </a:rPr>
                        <a:t>Umlage-modell</a:t>
                      </a:r>
                      <a:endParaRPr lang="de-DE" sz="1500" noProof="0" dirty="0">
                        <a:solidFill>
                          <a:schemeClr val="tx1"/>
                        </a:solidFill>
                      </a:endParaRPr>
                    </a:p>
                  </a:txBody>
                  <a:tcPr marL="18000" marR="18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de-DE" sz="1500" noProof="0" dirty="0" err="1" smtClean="0">
                          <a:solidFill>
                            <a:schemeClr val="tx1"/>
                          </a:solidFill>
                        </a:rPr>
                        <a:t>Orientie-rung</a:t>
                      </a:r>
                      <a:r>
                        <a:rPr lang="de-DE" sz="1500" noProof="0" dirty="0" smtClean="0">
                          <a:solidFill>
                            <a:schemeClr val="tx1"/>
                          </a:solidFill>
                        </a:rPr>
                        <a:t> an</a:t>
                      </a:r>
                    </a:p>
                    <a:p>
                      <a:pPr algn="ctr"/>
                      <a:r>
                        <a:rPr lang="de-DE" sz="1500" noProof="0" dirty="0" smtClean="0">
                          <a:solidFill>
                            <a:schemeClr val="tx1"/>
                          </a:solidFill>
                        </a:rPr>
                        <a:t>Kosten / Erfolg ?</a:t>
                      </a:r>
                      <a:endParaRPr lang="de-DE" sz="1500" noProof="0" dirty="0">
                        <a:solidFill>
                          <a:schemeClr val="tx1"/>
                        </a:solidFill>
                      </a:endParaRPr>
                    </a:p>
                  </a:txBody>
                  <a:tcPr marL="18000" marR="18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de-DE" sz="1500" noProof="0" dirty="0" smtClean="0">
                          <a:solidFill>
                            <a:schemeClr val="tx1"/>
                          </a:solidFill>
                        </a:rPr>
                        <a:t>warm-mieten-neutral?</a:t>
                      </a:r>
                      <a:endParaRPr lang="de-DE" sz="1500" noProof="0" dirty="0">
                        <a:solidFill>
                          <a:schemeClr val="tx1"/>
                        </a:solidFill>
                      </a:endParaRPr>
                    </a:p>
                  </a:txBody>
                  <a:tcPr marL="18000" marR="18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de-DE" sz="1500" noProof="0" dirty="0" smtClean="0">
                          <a:solidFill>
                            <a:schemeClr val="tx1"/>
                          </a:solidFill>
                        </a:rPr>
                        <a:t>Wohn-kosten-belastung</a:t>
                      </a:r>
                      <a:endParaRPr lang="de-DE" sz="1500" noProof="0" dirty="0">
                        <a:solidFill>
                          <a:schemeClr val="tx1"/>
                        </a:solidFill>
                      </a:endParaRPr>
                    </a:p>
                  </a:txBody>
                  <a:tcPr marL="18000" marR="18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de-DE" sz="1500" noProof="0" dirty="0" smtClean="0">
                          <a:solidFill>
                            <a:schemeClr val="tx1"/>
                          </a:solidFill>
                        </a:rPr>
                        <a:t>Energie-</a:t>
                      </a:r>
                      <a:r>
                        <a:rPr lang="de-DE" sz="1500" u="sng" noProof="0" dirty="0" smtClean="0">
                          <a:solidFill>
                            <a:schemeClr val="tx1"/>
                          </a:solidFill>
                        </a:rPr>
                        <a:t>bedarfs</a:t>
                      </a:r>
                      <a:r>
                        <a:rPr lang="de-DE" sz="1500" noProof="0" dirty="0" smtClean="0">
                          <a:solidFill>
                            <a:schemeClr val="tx1"/>
                          </a:solidFill>
                        </a:rPr>
                        <a:t>-ausweis erforderlich</a:t>
                      </a:r>
                      <a:endParaRPr lang="de-DE" sz="1500" noProof="0" dirty="0">
                        <a:solidFill>
                          <a:schemeClr val="tx1"/>
                        </a:solidFill>
                      </a:endParaRPr>
                    </a:p>
                  </a:txBody>
                  <a:tcPr marL="18000" marR="18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de-DE" sz="1500" noProof="0" dirty="0" smtClean="0">
                          <a:solidFill>
                            <a:schemeClr val="tx1"/>
                          </a:solidFill>
                        </a:rPr>
                        <a:t>Gesetzes-änderung erforderlich</a:t>
                      </a:r>
                      <a:endParaRPr lang="de-DE" sz="1500" noProof="0" dirty="0">
                        <a:solidFill>
                          <a:schemeClr val="tx1"/>
                        </a:solidFill>
                      </a:endParaRPr>
                    </a:p>
                  </a:txBody>
                  <a:tcPr marL="18000" marR="18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de-DE" sz="1500" noProof="0" dirty="0" smtClean="0">
                          <a:solidFill>
                            <a:schemeClr val="tx1"/>
                          </a:solidFill>
                        </a:rPr>
                        <a:t>Wert für Vermieter schwankt mit</a:t>
                      </a:r>
                      <a:endParaRPr lang="de-DE" sz="1500" noProof="0" dirty="0">
                        <a:solidFill>
                          <a:schemeClr val="tx1"/>
                        </a:solidFill>
                      </a:endParaRPr>
                    </a:p>
                  </a:txBody>
                  <a:tcPr marL="18000" marR="18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500" noProof="0" dirty="0" smtClean="0">
                          <a:solidFill>
                            <a:schemeClr val="tx1"/>
                          </a:solidFill>
                        </a:rPr>
                        <a:t>Energetische Maßnahmen werden durchgeführt, wenn</a:t>
                      </a:r>
                    </a:p>
                  </a:txBody>
                  <a:tcPr marL="18000" marR="18000" marT="1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e-DE" sz="900" noProof="0" dirty="0">
                        <a:solidFill>
                          <a:schemeClr val="tx1"/>
                        </a:solidFill>
                      </a:endParaRPr>
                    </a:p>
                  </a:txBody>
                  <a:tcP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26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de-DE" sz="1500" b="1" noProof="0" dirty="0" smtClean="0">
                          <a:solidFill>
                            <a:schemeClr val="tx1"/>
                          </a:solidFill>
                        </a:rPr>
                        <a:t>‚effizient‘</a:t>
                      </a:r>
                      <a:endParaRPr lang="de-DE" sz="1500" b="1" noProof="0" dirty="0">
                        <a:solidFill>
                          <a:schemeClr val="tx1"/>
                        </a:solidFill>
                      </a:endParaRPr>
                    </a:p>
                  </a:txBody>
                  <a:tcPr marL="18000" marR="18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500" b="1" noProof="0" dirty="0" smtClean="0">
                          <a:solidFill>
                            <a:schemeClr val="tx1"/>
                          </a:solidFill>
                        </a:rPr>
                        <a:t>‚ineffizient‘</a:t>
                      </a:r>
                      <a:endParaRPr lang="de-DE" sz="1500" b="1" noProof="0" dirty="0">
                        <a:solidFill>
                          <a:schemeClr val="tx1"/>
                        </a:solidFill>
                      </a:endParaRPr>
                    </a:p>
                  </a:txBody>
                  <a:tcPr marL="18000" marR="18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75935">
                <a:tc>
                  <a:txBody>
                    <a:bodyPr/>
                    <a:lstStyle/>
                    <a:p>
                      <a:r>
                        <a:rPr lang="de-DE" sz="1500" noProof="0" dirty="0" smtClean="0">
                          <a:solidFill>
                            <a:schemeClr val="tx1"/>
                          </a:solidFill>
                        </a:rPr>
                        <a:t>Kosten-</a:t>
                      </a:r>
                      <a:r>
                        <a:rPr lang="de-DE" sz="1500" noProof="0" dirty="0" err="1" smtClean="0">
                          <a:solidFill>
                            <a:schemeClr val="tx1"/>
                          </a:solidFill>
                        </a:rPr>
                        <a:t>abh.</a:t>
                      </a:r>
                      <a:r>
                        <a:rPr lang="de-DE" sz="1500" noProof="0" dirty="0" smtClean="0">
                          <a:solidFill>
                            <a:schemeClr val="tx1"/>
                          </a:solidFill>
                        </a:rPr>
                        <a:t> KM-</a:t>
                      </a:r>
                      <a:r>
                        <a:rPr lang="de-DE" sz="1500" noProof="0" dirty="0" err="1" smtClean="0">
                          <a:solidFill>
                            <a:schemeClr val="tx1"/>
                          </a:solidFill>
                        </a:rPr>
                        <a:t>Aufschl</a:t>
                      </a:r>
                      <a:r>
                        <a:rPr lang="de-DE" sz="1500" noProof="0" dirty="0" smtClean="0">
                          <a:solidFill>
                            <a:schemeClr val="tx1"/>
                          </a:solidFill>
                        </a:rPr>
                        <a:t>.</a:t>
                      </a:r>
                    </a:p>
                    <a:p>
                      <a:r>
                        <a:rPr lang="de-DE" sz="1500" noProof="0" dirty="0" smtClean="0">
                          <a:solidFill>
                            <a:schemeClr val="tx1"/>
                          </a:solidFill>
                        </a:rPr>
                        <a:t>(§ 559 BGB)</a:t>
                      </a:r>
                      <a:endParaRPr lang="de-DE" sz="1500" noProof="0" dirty="0">
                        <a:solidFill>
                          <a:schemeClr val="tx1"/>
                        </a:solidFill>
                      </a:endParaRPr>
                    </a:p>
                  </a:txBody>
                  <a:tcPr marL="18000" marR="18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500" noProof="0" dirty="0" smtClean="0">
                          <a:solidFill>
                            <a:schemeClr val="tx1"/>
                          </a:solidFill>
                        </a:rPr>
                        <a:t>Kosten-orientiert</a:t>
                      </a: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D7D"/>
                    </a:solidFill>
                  </a:tcPr>
                </a:tc>
                <a:tc>
                  <a:txBody>
                    <a:bodyPr/>
                    <a:lstStyle/>
                    <a:p>
                      <a:pPr algn="ctr"/>
                      <a:r>
                        <a:rPr lang="de-DE" sz="1500" noProof="0" dirty="0" smtClean="0">
                          <a:solidFill>
                            <a:schemeClr val="tx1"/>
                          </a:solidFill>
                        </a:rPr>
                        <a:t>Nein</a:t>
                      </a: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D7D"/>
                    </a:solidFill>
                  </a:tcPr>
                </a:tc>
                <a:tc>
                  <a:txBody>
                    <a:bodyPr/>
                    <a:lstStyle/>
                    <a:p>
                      <a:pPr algn="ctr"/>
                      <a:r>
                        <a:rPr lang="de-DE" sz="1500" noProof="0" dirty="0" smtClean="0">
                          <a:solidFill>
                            <a:schemeClr val="tx1"/>
                          </a:solidFill>
                        </a:rPr>
                        <a:t>anfänglich starker Anstieg</a:t>
                      </a: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D7D"/>
                    </a:solidFill>
                  </a:tcPr>
                </a:tc>
                <a:tc>
                  <a:txBody>
                    <a:bodyPr/>
                    <a:lstStyle/>
                    <a:p>
                      <a:pPr algn="ctr"/>
                      <a:r>
                        <a:rPr lang="de-DE" sz="1500" noProof="0" dirty="0" smtClean="0">
                          <a:solidFill>
                            <a:schemeClr val="tx1"/>
                          </a:solidFill>
                        </a:rPr>
                        <a:t>Nein</a:t>
                      </a: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DE" sz="1500" noProof="0" dirty="0" smtClean="0">
                          <a:solidFill>
                            <a:schemeClr val="tx1"/>
                          </a:solidFill>
                        </a:rPr>
                        <a:t>Nein</a:t>
                      </a: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DE" sz="1500" noProof="0" dirty="0" smtClean="0">
                          <a:solidFill>
                            <a:schemeClr val="tx1"/>
                          </a:solidFill>
                        </a:rPr>
                        <a:t>Anstieg der Vergleichs-mieten</a:t>
                      </a: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500" noProof="0" dirty="0" smtClean="0">
                          <a:solidFill>
                            <a:schemeClr val="tx1"/>
                          </a:solidFill>
                        </a:rPr>
                        <a:t>Nicht sicher</a:t>
                      </a: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D7D"/>
                    </a:solidFill>
                  </a:tcPr>
                </a:tc>
                <a:tc>
                  <a:txBody>
                    <a:bodyPr/>
                    <a:lstStyle/>
                    <a:p>
                      <a:pPr algn="ctr"/>
                      <a:r>
                        <a:rPr lang="de-DE" sz="1500" noProof="0" dirty="0" smtClean="0">
                          <a:solidFill>
                            <a:schemeClr val="tx1"/>
                          </a:solidFill>
                        </a:rPr>
                        <a:t>Möglich</a:t>
                      </a: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r>
              <a:tr h="592217">
                <a:tc>
                  <a:txBody>
                    <a:bodyPr/>
                    <a:lstStyle/>
                    <a:p>
                      <a:r>
                        <a:rPr lang="de-DE" sz="1500" noProof="0" dirty="0" smtClean="0">
                          <a:solidFill>
                            <a:schemeClr val="tx1"/>
                          </a:solidFill>
                        </a:rPr>
                        <a:t>Kosten-</a:t>
                      </a:r>
                      <a:r>
                        <a:rPr lang="de-DE" sz="1500" noProof="0" dirty="0" err="1" smtClean="0">
                          <a:solidFill>
                            <a:schemeClr val="tx1"/>
                          </a:solidFill>
                        </a:rPr>
                        <a:t>abh.</a:t>
                      </a:r>
                      <a:r>
                        <a:rPr lang="de-DE" sz="1500" noProof="0" dirty="0" smtClean="0">
                          <a:solidFill>
                            <a:schemeClr val="tx1"/>
                          </a:solidFill>
                        </a:rPr>
                        <a:t> KM-</a:t>
                      </a:r>
                      <a:r>
                        <a:rPr lang="de-DE" sz="1500" noProof="0" dirty="0" err="1" smtClean="0">
                          <a:solidFill>
                            <a:schemeClr val="tx1"/>
                          </a:solidFill>
                        </a:rPr>
                        <a:t>Aufschl</a:t>
                      </a:r>
                      <a:r>
                        <a:rPr lang="de-DE" sz="1500" noProof="0" dirty="0" smtClean="0">
                          <a:solidFill>
                            <a:schemeClr val="tx1"/>
                          </a:solidFill>
                        </a:rPr>
                        <a:t> (gleichbleib.)</a:t>
                      </a:r>
                      <a:endParaRPr lang="de-DE" sz="1500" noProof="0" dirty="0">
                        <a:solidFill>
                          <a:schemeClr val="tx1"/>
                        </a:solidFill>
                      </a:endParaRPr>
                    </a:p>
                  </a:txBody>
                  <a:tcPr marL="18000" marR="18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500" noProof="0" dirty="0" smtClean="0">
                          <a:solidFill>
                            <a:schemeClr val="tx1"/>
                          </a:solidFill>
                        </a:rPr>
                        <a:t>Kosten-orientiert</a:t>
                      </a: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D7D"/>
                    </a:solidFill>
                  </a:tcPr>
                </a:tc>
                <a:tc>
                  <a:txBody>
                    <a:bodyPr/>
                    <a:lstStyle/>
                    <a:p>
                      <a:pPr algn="ctr"/>
                      <a:r>
                        <a:rPr lang="de-DE" sz="1500" noProof="0" dirty="0" smtClean="0">
                          <a:solidFill>
                            <a:schemeClr val="tx1"/>
                          </a:solidFill>
                        </a:rPr>
                        <a:t>Nein</a:t>
                      </a: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D7D"/>
                    </a:solidFill>
                  </a:tcPr>
                </a:tc>
                <a:tc>
                  <a:txBody>
                    <a:bodyPr/>
                    <a:lstStyle/>
                    <a:p>
                      <a:pPr algn="ctr"/>
                      <a:r>
                        <a:rPr lang="de-DE" sz="1500" noProof="0" dirty="0" smtClean="0">
                          <a:solidFill>
                            <a:schemeClr val="tx1"/>
                          </a:solidFill>
                        </a:rPr>
                        <a:t>moderater Anstieg</a:t>
                      </a: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algn="ctr"/>
                      <a:r>
                        <a:rPr lang="de-DE" sz="1500" noProof="0" dirty="0" smtClean="0">
                          <a:solidFill>
                            <a:schemeClr val="tx1"/>
                          </a:solidFill>
                        </a:rPr>
                        <a:t>Nein</a:t>
                      </a: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DE" sz="1500" noProof="0" dirty="0" err="1" smtClean="0">
                          <a:solidFill>
                            <a:schemeClr val="tx1"/>
                          </a:solidFill>
                        </a:rPr>
                        <a:t>Def</a:t>
                      </a:r>
                      <a:r>
                        <a:rPr lang="de-DE" sz="1500" noProof="0" dirty="0" smtClean="0">
                          <a:solidFill>
                            <a:schemeClr val="tx1"/>
                          </a:solidFill>
                        </a:rPr>
                        <a:t>. Kosten,</a:t>
                      </a:r>
                      <a:r>
                        <a:rPr lang="de-DE" sz="1500" baseline="0" noProof="0" dirty="0" smtClean="0">
                          <a:solidFill>
                            <a:schemeClr val="tx1"/>
                          </a:solidFill>
                        </a:rPr>
                        <a:t> Umlegungs-bruchteils</a:t>
                      </a: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c>
                  <a:txBody>
                    <a:bodyPr/>
                    <a:lstStyle/>
                    <a:p>
                      <a:pPr algn="ctr"/>
                      <a:r>
                        <a:rPr lang="de-DE" sz="1500" noProof="0" dirty="0" smtClean="0">
                          <a:solidFill>
                            <a:schemeClr val="tx1"/>
                          </a:solidFill>
                        </a:rPr>
                        <a:t>(Energie-preisen)</a:t>
                      </a: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500" noProof="0" dirty="0" smtClean="0">
                          <a:solidFill>
                            <a:schemeClr val="tx1"/>
                          </a:solidFill>
                        </a:rPr>
                        <a:t>Ja</a:t>
                      </a: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DE" sz="1500" noProof="0" dirty="0" smtClean="0">
                          <a:solidFill>
                            <a:schemeClr val="tx1"/>
                          </a:solidFill>
                        </a:rPr>
                        <a:t>Möglich</a:t>
                      </a: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66"/>
                    </a:solidFill>
                  </a:tcPr>
                </a:tc>
              </a:tr>
              <a:tr h="775935">
                <a:tc>
                  <a:txBody>
                    <a:bodyPr/>
                    <a:lstStyle/>
                    <a:p>
                      <a:r>
                        <a:rPr lang="de-DE" sz="1500" noProof="0" dirty="0" smtClean="0">
                          <a:solidFill>
                            <a:schemeClr val="tx1"/>
                          </a:solidFill>
                        </a:rPr>
                        <a:t>Einspar-</a:t>
                      </a:r>
                      <a:r>
                        <a:rPr lang="de-DE" sz="1500" noProof="0" dirty="0" err="1" smtClean="0">
                          <a:solidFill>
                            <a:schemeClr val="tx1"/>
                          </a:solidFill>
                        </a:rPr>
                        <a:t>abh.</a:t>
                      </a:r>
                      <a:r>
                        <a:rPr lang="de-DE" sz="1500" noProof="0" dirty="0" smtClean="0">
                          <a:solidFill>
                            <a:schemeClr val="tx1"/>
                          </a:solidFill>
                        </a:rPr>
                        <a:t> NK-</a:t>
                      </a:r>
                      <a:r>
                        <a:rPr lang="de-DE" sz="1500" noProof="0" dirty="0" err="1" smtClean="0">
                          <a:solidFill>
                            <a:schemeClr val="tx1"/>
                          </a:solidFill>
                        </a:rPr>
                        <a:t>Aufschl</a:t>
                      </a:r>
                      <a:r>
                        <a:rPr lang="de-DE" sz="1500" noProof="0" dirty="0" smtClean="0">
                          <a:solidFill>
                            <a:schemeClr val="tx1"/>
                          </a:solidFill>
                        </a:rPr>
                        <a:t>. (variabel)</a:t>
                      </a:r>
                      <a:endParaRPr lang="de-DE" sz="1500" noProof="0" dirty="0">
                        <a:solidFill>
                          <a:schemeClr val="tx1"/>
                        </a:solidFill>
                      </a:endParaRPr>
                    </a:p>
                  </a:txBody>
                  <a:tcPr marL="18000" marR="18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500" noProof="0" dirty="0" smtClean="0">
                          <a:solidFill>
                            <a:schemeClr val="tx1"/>
                          </a:solidFill>
                        </a:rPr>
                        <a:t>Erfolgs-orientiert</a:t>
                      </a: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DE" sz="1500" noProof="0" dirty="0" smtClean="0">
                          <a:solidFill>
                            <a:schemeClr val="tx1"/>
                          </a:solidFill>
                        </a:rPr>
                        <a:t>rechne-</a:t>
                      </a:r>
                      <a:r>
                        <a:rPr lang="de-DE" sz="1500" noProof="0" dirty="0" err="1" smtClean="0">
                          <a:solidFill>
                            <a:schemeClr val="tx1"/>
                          </a:solidFill>
                        </a:rPr>
                        <a:t>risch</a:t>
                      </a:r>
                      <a:r>
                        <a:rPr lang="de-DE" sz="1500" noProof="0" dirty="0" smtClean="0">
                          <a:solidFill>
                            <a:schemeClr val="tx1"/>
                          </a:solidFill>
                        </a:rPr>
                        <a:t>:</a:t>
                      </a:r>
                      <a:r>
                        <a:rPr lang="de-DE" sz="1500" baseline="0" noProof="0" dirty="0" smtClean="0">
                          <a:solidFill>
                            <a:schemeClr val="tx1"/>
                          </a:solidFill>
                        </a:rPr>
                        <a:t> ja</a:t>
                      </a: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DE" sz="1500" noProof="0" dirty="0" err="1" smtClean="0">
                          <a:solidFill>
                            <a:schemeClr val="tx1"/>
                          </a:solidFill>
                        </a:rPr>
                        <a:t>un</a:t>
                      </a:r>
                      <a:r>
                        <a:rPr lang="de-DE" sz="1500" noProof="0" dirty="0" smtClean="0">
                          <a:solidFill>
                            <a:schemeClr val="tx1"/>
                          </a:solidFill>
                        </a:rPr>
                        <a:t>-verändert</a:t>
                      </a: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DE" sz="1500" noProof="0" dirty="0" smtClean="0">
                          <a:solidFill>
                            <a:schemeClr val="tx1"/>
                          </a:solidFill>
                        </a:rPr>
                        <a:t>Ja</a:t>
                      </a: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D7D"/>
                    </a:solidFill>
                  </a:tcPr>
                </a:tc>
                <a:tc rowSpan="3">
                  <a:txBody>
                    <a:bodyPr/>
                    <a:lstStyle/>
                    <a:p>
                      <a:pPr algn="ctr"/>
                      <a:r>
                        <a:rPr lang="de-DE" sz="1500" noProof="0" dirty="0" smtClean="0">
                          <a:solidFill>
                            <a:schemeClr val="tx1"/>
                          </a:solidFill>
                        </a:rPr>
                        <a:t>Regeln über: Bestimmung En.-bedarf</a:t>
                      </a:r>
                    </a:p>
                    <a:p>
                      <a:pPr algn="ct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D7D"/>
                    </a:solidFill>
                  </a:tcPr>
                </a:tc>
                <a:tc>
                  <a:txBody>
                    <a:bodyPr/>
                    <a:lstStyle/>
                    <a:p>
                      <a:pPr algn="ctr"/>
                      <a:r>
                        <a:rPr lang="de-DE" sz="1500" noProof="0" dirty="0" smtClean="0">
                          <a:solidFill>
                            <a:schemeClr val="tx1"/>
                          </a:solidFill>
                        </a:rPr>
                        <a:t>En.-preisen, Nutzungs-verhalten</a:t>
                      </a: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500" noProof="0" dirty="0" smtClean="0">
                          <a:solidFill>
                            <a:schemeClr val="tx1"/>
                          </a:solidFill>
                        </a:rPr>
                        <a:t>Ja</a:t>
                      </a: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DE" sz="1500" noProof="0" dirty="0" smtClean="0">
                          <a:solidFill>
                            <a:schemeClr val="tx1"/>
                          </a:solidFill>
                        </a:rPr>
                        <a:t>Nein</a:t>
                      </a: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775935">
                <a:tc>
                  <a:txBody>
                    <a:bodyPr/>
                    <a:lstStyle/>
                    <a:p>
                      <a:r>
                        <a:rPr lang="de-DE" sz="1500" noProof="0" dirty="0" smtClean="0">
                          <a:solidFill>
                            <a:schemeClr val="tx1"/>
                          </a:solidFill>
                        </a:rPr>
                        <a:t>Einspar-</a:t>
                      </a:r>
                      <a:r>
                        <a:rPr lang="de-DE" sz="1500" noProof="0" dirty="0" err="1" smtClean="0">
                          <a:solidFill>
                            <a:schemeClr val="tx1"/>
                          </a:solidFill>
                        </a:rPr>
                        <a:t>abh.</a:t>
                      </a:r>
                      <a:r>
                        <a:rPr lang="de-DE" sz="1500" noProof="0" dirty="0" smtClean="0">
                          <a:solidFill>
                            <a:schemeClr val="tx1"/>
                          </a:solidFill>
                        </a:rPr>
                        <a:t> NK-</a:t>
                      </a:r>
                      <a:r>
                        <a:rPr lang="de-DE" sz="1500" noProof="0" dirty="0" err="1" smtClean="0">
                          <a:solidFill>
                            <a:schemeClr val="tx1"/>
                          </a:solidFill>
                        </a:rPr>
                        <a:t>Aufschl</a:t>
                      </a:r>
                      <a:r>
                        <a:rPr lang="de-DE" sz="1500" noProof="0" dirty="0" smtClean="0">
                          <a:solidFill>
                            <a:schemeClr val="tx1"/>
                          </a:solidFill>
                        </a:rPr>
                        <a:t>. (konstant)</a:t>
                      </a:r>
                      <a:endParaRPr lang="de-DE" sz="1500" noProof="0" dirty="0">
                        <a:solidFill>
                          <a:schemeClr val="tx1"/>
                        </a:solidFill>
                      </a:endParaRPr>
                    </a:p>
                  </a:txBody>
                  <a:tcPr marL="18000" marR="18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500" noProof="0" dirty="0" smtClean="0">
                          <a:solidFill>
                            <a:schemeClr val="tx1"/>
                          </a:solidFill>
                        </a:rPr>
                        <a:t>Erfolgs-orientiert</a:t>
                      </a: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DE" sz="1500" noProof="0" dirty="0" smtClean="0">
                          <a:solidFill>
                            <a:schemeClr val="tx1"/>
                          </a:solidFill>
                        </a:rPr>
                        <a:t>lang-</a:t>
                      </a:r>
                      <a:r>
                        <a:rPr lang="de-DE" sz="1500" noProof="0" dirty="0" err="1" smtClean="0">
                          <a:solidFill>
                            <a:schemeClr val="tx1"/>
                          </a:solidFill>
                        </a:rPr>
                        <a:t>fristig</a:t>
                      </a:r>
                      <a:r>
                        <a:rPr lang="de-DE" sz="1500" noProof="0" dirty="0" smtClean="0">
                          <a:solidFill>
                            <a:schemeClr val="tx1"/>
                          </a:solidFill>
                        </a:rPr>
                        <a:t> ja</a:t>
                      </a: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DE" sz="1500" noProof="0" dirty="0" err="1" smtClean="0">
                          <a:solidFill>
                            <a:schemeClr val="tx1"/>
                          </a:solidFill>
                        </a:rPr>
                        <a:t>un</a:t>
                      </a:r>
                      <a:r>
                        <a:rPr lang="de-DE" sz="1500" noProof="0" dirty="0" smtClean="0">
                          <a:solidFill>
                            <a:schemeClr val="tx1"/>
                          </a:solidFill>
                        </a:rPr>
                        <a:t>-verändert</a:t>
                      </a: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DE" sz="1500" noProof="0" dirty="0" smtClean="0">
                          <a:solidFill>
                            <a:schemeClr val="tx1"/>
                          </a:solidFill>
                        </a:rPr>
                        <a:t>Ja</a:t>
                      </a: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D7D"/>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400" noProof="0" dirty="0" smtClean="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D7D"/>
                    </a:solidFill>
                  </a:tcPr>
                </a:tc>
                <a:tc>
                  <a:txBody>
                    <a:bodyPr/>
                    <a:lstStyle/>
                    <a:p>
                      <a:pPr algn="ctr"/>
                      <a:r>
                        <a:rPr lang="de-DE" sz="1500" noProof="0" dirty="0" smtClean="0">
                          <a:solidFill>
                            <a:schemeClr val="tx1"/>
                          </a:solidFill>
                        </a:rPr>
                        <a:t>Energie-preisen</a:t>
                      </a: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500" noProof="0" dirty="0" smtClean="0">
                          <a:solidFill>
                            <a:schemeClr val="tx1"/>
                          </a:solidFill>
                        </a:rPr>
                        <a:t>Ja</a:t>
                      </a: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DE" sz="1500" noProof="0" dirty="0" smtClean="0">
                          <a:solidFill>
                            <a:schemeClr val="tx1"/>
                          </a:solidFill>
                        </a:rPr>
                        <a:t>Nein</a:t>
                      </a: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775935">
                <a:tc>
                  <a:txBody>
                    <a:bodyPr/>
                    <a:lstStyle/>
                    <a:p>
                      <a:r>
                        <a:rPr lang="de-DE" sz="1500" noProof="0" dirty="0" smtClean="0">
                          <a:solidFill>
                            <a:schemeClr val="tx1"/>
                          </a:solidFill>
                        </a:rPr>
                        <a:t>Einspar-</a:t>
                      </a:r>
                      <a:r>
                        <a:rPr lang="de-DE" sz="1500" noProof="0" dirty="0" err="1" smtClean="0">
                          <a:solidFill>
                            <a:schemeClr val="tx1"/>
                          </a:solidFill>
                        </a:rPr>
                        <a:t>abh.</a:t>
                      </a:r>
                      <a:r>
                        <a:rPr lang="de-DE" sz="1500" noProof="0" dirty="0" smtClean="0">
                          <a:solidFill>
                            <a:schemeClr val="tx1"/>
                          </a:solidFill>
                        </a:rPr>
                        <a:t> KM-</a:t>
                      </a:r>
                      <a:r>
                        <a:rPr lang="de-DE" sz="1500" noProof="0" dirty="0" err="1" smtClean="0">
                          <a:solidFill>
                            <a:schemeClr val="tx1"/>
                          </a:solidFill>
                        </a:rPr>
                        <a:t>Aufschl</a:t>
                      </a:r>
                      <a:r>
                        <a:rPr lang="de-DE" sz="1500" noProof="0" dirty="0" smtClean="0">
                          <a:solidFill>
                            <a:schemeClr val="tx1"/>
                          </a:solidFill>
                        </a:rPr>
                        <a:t>. (Mietspiegel)</a:t>
                      </a:r>
                      <a:endParaRPr lang="de-DE" sz="1500" noProof="0" dirty="0">
                        <a:solidFill>
                          <a:schemeClr val="tx1"/>
                        </a:solidFill>
                      </a:endParaRPr>
                    </a:p>
                  </a:txBody>
                  <a:tcPr marL="18000" marR="18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500" noProof="0" dirty="0" smtClean="0">
                          <a:solidFill>
                            <a:schemeClr val="tx1"/>
                          </a:solidFill>
                        </a:rPr>
                        <a:t>Erfolgs-orientiert</a:t>
                      </a: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DE" sz="1500" noProof="0" dirty="0" smtClean="0">
                          <a:solidFill>
                            <a:schemeClr val="tx1"/>
                          </a:solidFill>
                        </a:rPr>
                        <a:t>Ja</a:t>
                      </a: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DE" sz="1500" noProof="0" dirty="0" err="1" smtClean="0">
                          <a:solidFill>
                            <a:schemeClr val="tx1"/>
                          </a:solidFill>
                        </a:rPr>
                        <a:t>un</a:t>
                      </a:r>
                      <a:r>
                        <a:rPr lang="de-DE" sz="1500" noProof="0" dirty="0" smtClean="0">
                          <a:solidFill>
                            <a:schemeClr val="tx1"/>
                          </a:solidFill>
                        </a:rPr>
                        <a:t>-verändert</a:t>
                      </a: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DE" sz="1500" noProof="0" dirty="0" smtClean="0">
                          <a:solidFill>
                            <a:schemeClr val="tx1"/>
                          </a:solidFill>
                        </a:rPr>
                        <a:t>Ja</a:t>
                      </a: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D7D"/>
                    </a:solidFill>
                  </a:tcPr>
                </a:tc>
                <a:tc vMerge="1">
                  <a:txBody>
                    <a:bodyPr/>
                    <a:lstStyle/>
                    <a:p>
                      <a:pPr algn="ctr"/>
                      <a:endParaRPr lang="de-DE" sz="14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D7D"/>
                    </a:solidFill>
                  </a:tcPr>
                </a:tc>
                <a:tc>
                  <a:txBody>
                    <a:bodyPr/>
                    <a:lstStyle/>
                    <a:p>
                      <a:pPr algn="ctr"/>
                      <a:r>
                        <a:rPr lang="de-DE" sz="1500" noProof="0" smtClean="0">
                          <a:solidFill>
                            <a:schemeClr val="tx1"/>
                          </a:solidFill>
                        </a:rPr>
                        <a:t>Energie-preisen</a:t>
                      </a: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500" noProof="0" dirty="0" smtClean="0">
                          <a:solidFill>
                            <a:schemeClr val="tx1"/>
                          </a:solidFill>
                        </a:rPr>
                        <a:t>Ja</a:t>
                      </a: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de-DE" sz="1500" noProof="0" dirty="0" smtClean="0">
                          <a:solidFill>
                            <a:schemeClr val="tx1"/>
                          </a:solidFill>
                        </a:rPr>
                        <a:t>Nein</a:t>
                      </a:r>
                      <a:endParaRPr lang="de-DE" sz="1500" noProof="0" dirty="0">
                        <a:solidFill>
                          <a:schemeClr val="tx1"/>
                        </a:solidFill>
                      </a:endParaRPr>
                    </a:p>
                  </a:txBody>
                  <a:tcPr marL="18000" marR="18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bl>
          </a:graphicData>
        </a:graphic>
      </p:graphicFrame>
    </p:spTree>
    <p:extLst>
      <p:ext uri="{BB962C8B-B14F-4D97-AF65-F5344CB8AC3E}">
        <p14:creationId xmlns:p14="http://schemas.microsoft.com/office/powerpoint/2010/main" val="34872238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pPr algn="ctr"/>
            <a:r>
              <a:rPr lang="en-US" dirty="0" err="1" smtClean="0"/>
              <a:t>Ende</a:t>
            </a:r>
            <a:endParaRPr lang="en-US" dirty="0"/>
          </a:p>
        </p:txBody>
      </p:sp>
      <p:sp>
        <p:nvSpPr>
          <p:cNvPr id="5" name="Untertitel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02400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de-DE" altLang="de-DE" sz="2800" dirty="0" smtClean="0"/>
              <a:t>Das Mieter-Vermieter-Dilemma</a:t>
            </a:r>
          </a:p>
        </p:txBody>
      </p:sp>
      <p:sp>
        <p:nvSpPr>
          <p:cNvPr id="17410" name="Rectangle 3"/>
          <p:cNvSpPr>
            <a:spLocks noGrp="1" noChangeArrowheads="1"/>
          </p:cNvSpPr>
          <p:nvPr>
            <p:ph type="body" idx="1"/>
          </p:nvPr>
        </p:nvSpPr>
        <p:spPr>
          <a:xfrm>
            <a:off x="611561" y="1196752"/>
            <a:ext cx="8532440" cy="4957986"/>
          </a:xfrm>
        </p:spPr>
        <p:txBody>
          <a:bodyPr rIns="36000"/>
          <a:lstStyle/>
          <a:p>
            <a:r>
              <a:rPr lang="de-DE" sz="2000" dirty="0" smtClean="0"/>
              <a:t>Mieter trägt Kaltmiete und Heizkosten</a:t>
            </a:r>
          </a:p>
          <a:p>
            <a:r>
              <a:rPr lang="de-DE" sz="2000" dirty="0"/>
              <a:t>Vermieter investiert in energetische </a:t>
            </a:r>
            <a:r>
              <a:rPr lang="de-DE" sz="2000" dirty="0" smtClean="0"/>
              <a:t>Modernisierung</a:t>
            </a:r>
          </a:p>
          <a:p>
            <a:r>
              <a:rPr lang="de-DE" sz="2000" dirty="0" smtClean="0"/>
              <a:t>Vermieter nutzt Heizkostenersparnis nichts</a:t>
            </a:r>
          </a:p>
          <a:p>
            <a:r>
              <a:rPr lang="de-DE" sz="2000" dirty="0" smtClean="0"/>
              <a:t>Das Dilemma: wirtschaftliche Modernisierungen unterbleiben</a:t>
            </a:r>
          </a:p>
          <a:p>
            <a:r>
              <a:rPr lang="de-DE" sz="2000" dirty="0" smtClean="0"/>
              <a:t>Lösung: Ersparnis muss bei Vermieter ankommen</a:t>
            </a:r>
          </a:p>
          <a:p>
            <a:pPr marL="0" indent="0">
              <a:buNone/>
            </a:pPr>
            <a:r>
              <a:rPr lang="de-DE" sz="2000" dirty="0" smtClean="0"/>
              <a:t>     (nicht mehr, nicht weniger)</a:t>
            </a:r>
          </a:p>
        </p:txBody>
      </p:sp>
      <p:grpSp>
        <p:nvGrpSpPr>
          <p:cNvPr id="5" name="Gruppieren 4"/>
          <p:cNvGrpSpPr/>
          <p:nvPr/>
        </p:nvGrpSpPr>
        <p:grpSpPr>
          <a:xfrm>
            <a:off x="3635896" y="4005064"/>
            <a:ext cx="1656184" cy="864096"/>
            <a:chOff x="3707904" y="4293096"/>
            <a:chExt cx="1656184" cy="864096"/>
          </a:xfrm>
        </p:grpSpPr>
        <p:sp>
          <p:nvSpPr>
            <p:cNvPr id="6" name="Rechteck 5"/>
            <p:cNvSpPr/>
            <p:nvPr/>
          </p:nvSpPr>
          <p:spPr>
            <a:xfrm>
              <a:off x="3707904" y="4581128"/>
              <a:ext cx="1656184" cy="576064"/>
            </a:xfrm>
            <a:prstGeom prst="rect">
              <a:avLst/>
            </a:prstGeom>
            <a:pattFill prst="horzBrick">
              <a:fgClr>
                <a:srgbClr val="FF0000"/>
              </a:fgClr>
              <a:bgClr>
                <a:schemeClr val="bg1"/>
              </a:bgClr>
            </a:patt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rapezoid 6"/>
            <p:cNvSpPr/>
            <p:nvPr/>
          </p:nvSpPr>
          <p:spPr>
            <a:xfrm>
              <a:off x="3707904" y="4293096"/>
              <a:ext cx="1656184" cy="288032"/>
            </a:xfrm>
            <a:prstGeom prst="trapezoid">
              <a:avLst>
                <a:gd name="adj" fmla="val 84445"/>
              </a:avLst>
            </a:prstGeom>
            <a:pattFill prst="shingle">
              <a:fgClr>
                <a:schemeClr val="tx1"/>
              </a:fgClr>
              <a:bgClr>
                <a:srgbClr val="FF7D7D"/>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3923928" y="4725144"/>
              <a:ext cx="216024" cy="432048"/>
            </a:xfrm>
            <a:prstGeom prst="rect">
              <a:avLst/>
            </a:prstGeom>
            <a:solidFill>
              <a:srgbClr val="F23A00"/>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p:cNvCxnSpPr/>
            <p:nvPr/>
          </p:nvCxnSpPr>
          <p:spPr>
            <a:xfrm>
              <a:off x="4027467" y="4912596"/>
              <a:ext cx="72008" cy="0"/>
            </a:xfrm>
            <a:prstGeom prst="line">
              <a:avLst/>
            </a:prstGeom>
            <a:ln w="1270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4283968" y="4725144"/>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4644008" y="4725144"/>
              <a:ext cx="57606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 name="Abgerundetes Rechteck 1"/>
          <p:cNvSpPr/>
          <p:nvPr/>
        </p:nvSpPr>
        <p:spPr>
          <a:xfrm>
            <a:off x="1475656" y="3573016"/>
            <a:ext cx="122413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Mieter</a:t>
            </a:r>
            <a:endParaRPr lang="de-DE" dirty="0"/>
          </a:p>
        </p:txBody>
      </p:sp>
      <p:sp>
        <p:nvSpPr>
          <p:cNvPr id="13" name="Abgerundetes Rechteck 12"/>
          <p:cNvSpPr/>
          <p:nvPr/>
        </p:nvSpPr>
        <p:spPr>
          <a:xfrm>
            <a:off x="6228184" y="3573016"/>
            <a:ext cx="151216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Vermieter</a:t>
            </a:r>
            <a:endParaRPr lang="de-DE" dirty="0"/>
          </a:p>
        </p:txBody>
      </p:sp>
      <p:cxnSp>
        <p:nvCxnSpPr>
          <p:cNvPr id="12" name="Gerade Verbindung mit Pfeil 11"/>
          <p:cNvCxnSpPr>
            <a:stCxn id="2" idx="2"/>
          </p:cNvCxnSpPr>
          <p:nvPr/>
        </p:nvCxnSpPr>
        <p:spPr>
          <a:xfrm>
            <a:off x="2087724" y="4005064"/>
            <a:ext cx="1548172" cy="1290533"/>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stCxn id="2" idx="3"/>
            <a:endCxn id="13" idx="1"/>
          </p:cNvCxnSpPr>
          <p:nvPr/>
        </p:nvCxnSpPr>
        <p:spPr>
          <a:xfrm>
            <a:off x="2699792" y="3789040"/>
            <a:ext cx="3528392"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pic>
        <p:nvPicPr>
          <p:cNvPr id="1028"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4327" y="4650363"/>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6727" y="4802763"/>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9127" y="4955163"/>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1527" y="5107563"/>
            <a:ext cx="344329" cy="18526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uppieren 17"/>
          <p:cNvGrpSpPr/>
          <p:nvPr/>
        </p:nvGrpSpPr>
        <p:grpSpPr>
          <a:xfrm>
            <a:off x="3867631" y="3531771"/>
            <a:ext cx="688658" cy="185261"/>
            <a:chOff x="3867631" y="3531771"/>
            <a:chExt cx="688658" cy="185261"/>
          </a:xfrm>
        </p:grpSpPr>
        <p:pic>
          <p:nvPicPr>
            <p:cNvPr id="29"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631" y="3531771"/>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531771"/>
              <a:ext cx="344329" cy="1852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uppieren 36"/>
          <p:cNvGrpSpPr/>
          <p:nvPr/>
        </p:nvGrpSpPr>
        <p:grpSpPr>
          <a:xfrm>
            <a:off x="4557600" y="3531771"/>
            <a:ext cx="688658" cy="185261"/>
            <a:chOff x="3867631" y="3531771"/>
            <a:chExt cx="688658" cy="185261"/>
          </a:xfrm>
        </p:grpSpPr>
        <p:pic>
          <p:nvPicPr>
            <p:cNvPr id="38"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631" y="3531771"/>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531771"/>
              <a:ext cx="344329" cy="1852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uppieren 39"/>
          <p:cNvGrpSpPr/>
          <p:nvPr/>
        </p:nvGrpSpPr>
        <p:grpSpPr>
          <a:xfrm>
            <a:off x="5234400" y="3531771"/>
            <a:ext cx="688658" cy="185261"/>
            <a:chOff x="3867631" y="3531771"/>
            <a:chExt cx="688658" cy="185261"/>
          </a:xfrm>
        </p:grpSpPr>
        <p:pic>
          <p:nvPicPr>
            <p:cNvPr id="41"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631" y="3531771"/>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531771"/>
              <a:ext cx="344329" cy="1852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uppieren 42"/>
          <p:cNvGrpSpPr/>
          <p:nvPr/>
        </p:nvGrpSpPr>
        <p:grpSpPr>
          <a:xfrm>
            <a:off x="3923928" y="3356992"/>
            <a:ext cx="688658" cy="185261"/>
            <a:chOff x="3867631" y="3531771"/>
            <a:chExt cx="688658" cy="185261"/>
          </a:xfrm>
        </p:grpSpPr>
        <p:pic>
          <p:nvPicPr>
            <p:cNvPr id="44"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631" y="3531771"/>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531771"/>
              <a:ext cx="344329" cy="1852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uppieren 45"/>
          <p:cNvGrpSpPr/>
          <p:nvPr/>
        </p:nvGrpSpPr>
        <p:grpSpPr>
          <a:xfrm>
            <a:off x="4613897" y="3356992"/>
            <a:ext cx="688658" cy="185261"/>
            <a:chOff x="3867631" y="3531771"/>
            <a:chExt cx="688658" cy="185261"/>
          </a:xfrm>
        </p:grpSpPr>
        <p:pic>
          <p:nvPicPr>
            <p:cNvPr id="47"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631" y="3531771"/>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531771"/>
              <a:ext cx="344329" cy="1852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uppieren 48"/>
          <p:cNvGrpSpPr/>
          <p:nvPr/>
        </p:nvGrpSpPr>
        <p:grpSpPr>
          <a:xfrm>
            <a:off x="5290697" y="3356992"/>
            <a:ext cx="688658" cy="185261"/>
            <a:chOff x="3867631" y="3531771"/>
            <a:chExt cx="688658" cy="185261"/>
          </a:xfrm>
        </p:grpSpPr>
        <p:pic>
          <p:nvPicPr>
            <p:cNvPr id="50"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631" y="3531771"/>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531771"/>
              <a:ext cx="344329" cy="185261"/>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Rechteck 35"/>
          <p:cNvSpPr/>
          <p:nvPr/>
        </p:nvSpPr>
        <p:spPr>
          <a:xfrm>
            <a:off x="3595906" y="4003961"/>
            <a:ext cx="1728192" cy="937207"/>
          </a:xfrm>
          <a:custGeom>
            <a:avLst/>
            <a:gdLst>
              <a:gd name="connsiteX0" fmla="*/ 0 w 1656184"/>
              <a:gd name="connsiteY0" fmla="*/ 0 h 576064"/>
              <a:gd name="connsiteX1" fmla="*/ 1656184 w 1656184"/>
              <a:gd name="connsiteY1" fmla="*/ 0 h 576064"/>
              <a:gd name="connsiteX2" fmla="*/ 1656184 w 1656184"/>
              <a:gd name="connsiteY2" fmla="*/ 576064 h 576064"/>
              <a:gd name="connsiteX3" fmla="*/ 0 w 1656184"/>
              <a:gd name="connsiteY3" fmla="*/ 576064 h 576064"/>
              <a:gd name="connsiteX4" fmla="*/ 0 w 1656184"/>
              <a:gd name="connsiteY4" fmla="*/ 0 h 576064"/>
              <a:gd name="connsiteX0" fmla="*/ 0 w 1656184"/>
              <a:gd name="connsiteY0" fmla="*/ 3883 h 579947"/>
              <a:gd name="connsiteX1" fmla="*/ 1439928 w 1656184"/>
              <a:gd name="connsiteY1" fmla="*/ 0 h 579947"/>
              <a:gd name="connsiteX2" fmla="*/ 1656184 w 1656184"/>
              <a:gd name="connsiteY2" fmla="*/ 3883 h 579947"/>
              <a:gd name="connsiteX3" fmla="*/ 1656184 w 1656184"/>
              <a:gd name="connsiteY3" fmla="*/ 579947 h 579947"/>
              <a:gd name="connsiteX4" fmla="*/ 0 w 1656184"/>
              <a:gd name="connsiteY4" fmla="*/ 579947 h 579947"/>
              <a:gd name="connsiteX5" fmla="*/ 0 w 1656184"/>
              <a:gd name="connsiteY5" fmla="*/ 3883 h 579947"/>
              <a:gd name="connsiteX0" fmla="*/ 0 w 1656184"/>
              <a:gd name="connsiteY0" fmla="*/ 289134 h 865198"/>
              <a:gd name="connsiteX1" fmla="*/ 1413269 w 1656184"/>
              <a:gd name="connsiteY1" fmla="*/ 0 h 865198"/>
              <a:gd name="connsiteX2" fmla="*/ 1656184 w 1656184"/>
              <a:gd name="connsiteY2" fmla="*/ 289134 h 865198"/>
              <a:gd name="connsiteX3" fmla="*/ 1656184 w 1656184"/>
              <a:gd name="connsiteY3" fmla="*/ 865198 h 865198"/>
              <a:gd name="connsiteX4" fmla="*/ 0 w 1656184"/>
              <a:gd name="connsiteY4" fmla="*/ 865198 h 865198"/>
              <a:gd name="connsiteX5" fmla="*/ 0 w 1656184"/>
              <a:gd name="connsiteY5" fmla="*/ 289134 h 865198"/>
              <a:gd name="connsiteX0" fmla="*/ 0 w 1656184"/>
              <a:gd name="connsiteY0" fmla="*/ 289134 h 865198"/>
              <a:gd name="connsiteX1" fmla="*/ 661488 w 1656184"/>
              <a:gd name="connsiteY1" fmla="*/ 157289 h 865198"/>
              <a:gd name="connsiteX2" fmla="*/ 1413269 w 1656184"/>
              <a:gd name="connsiteY2" fmla="*/ 0 h 865198"/>
              <a:gd name="connsiteX3" fmla="*/ 1656184 w 1656184"/>
              <a:gd name="connsiteY3" fmla="*/ 289134 h 865198"/>
              <a:gd name="connsiteX4" fmla="*/ 1656184 w 1656184"/>
              <a:gd name="connsiteY4" fmla="*/ 865198 h 865198"/>
              <a:gd name="connsiteX5" fmla="*/ 0 w 1656184"/>
              <a:gd name="connsiteY5" fmla="*/ 865198 h 865198"/>
              <a:gd name="connsiteX6" fmla="*/ 0 w 1656184"/>
              <a:gd name="connsiteY6" fmla="*/ 289134 h 865198"/>
              <a:gd name="connsiteX0" fmla="*/ 0 w 1656184"/>
              <a:gd name="connsiteY0" fmla="*/ 289134 h 865198"/>
              <a:gd name="connsiteX1" fmla="*/ 240277 w 1656184"/>
              <a:gd name="connsiteY1" fmla="*/ 5334 h 865198"/>
              <a:gd name="connsiteX2" fmla="*/ 1413269 w 1656184"/>
              <a:gd name="connsiteY2" fmla="*/ 0 h 865198"/>
              <a:gd name="connsiteX3" fmla="*/ 1656184 w 1656184"/>
              <a:gd name="connsiteY3" fmla="*/ 289134 h 865198"/>
              <a:gd name="connsiteX4" fmla="*/ 1656184 w 1656184"/>
              <a:gd name="connsiteY4" fmla="*/ 865198 h 865198"/>
              <a:gd name="connsiteX5" fmla="*/ 0 w 1656184"/>
              <a:gd name="connsiteY5" fmla="*/ 865198 h 865198"/>
              <a:gd name="connsiteX6" fmla="*/ 0 w 1656184"/>
              <a:gd name="connsiteY6" fmla="*/ 289134 h 86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6184" h="865198">
                <a:moveTo>
                  <a:pt x="0" y="289134"/>
                </a:moveTo>
                <a:lnTo>
                  <a:pt x="240277" y="5334"/>
                </a:lnTo>
                <a:lnTo>
                  <a:pt x="1413269" y="0"/>
                </a:lnTo>
                <a:lnTo>
                  <a:pt x="1656184" y="289134"/>
                </a:lnTo>
                <a:lnTo>
                  <a:pt x="1656184" y="865198"/>
                </a:lnTo>
                <a:lnTo>
                  <a:pt x="0" y="865198"/>
                </a:lnTo>
                <a:lnTo>
                  <a:pt x="0" y="289134"/>
                </a:lnTo>
                <a:close/>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0" name="Gekrümmte Verbindung 19"/>
          <p:cNvCxnSpPr>
            <a:stCxn id="13" idx="2"/>
          </p:cNvCxnSpPr>
          <p:nvPr/>
        </p:nvCxnSpPr>
        <p:spPr>
          <a:xfrm rot="5400000">
            <a:off x="5907384" y="3504244"/>
            <a:ext cx="576064" cy="1577704"/>
          </a:xfrm>
          <a:prstGeom prst="curvedConnector2">
            <a:avLst/>
          </a:prstGeom>
          <a:ln w="41275">
            <a:tailEnd type="triangle" w="lg" len="lg"/>
          </a:ln>
        </p:spPr>
        <p:style>
          <a:lnRef idx="1">
            <a:schemeClr val="accent1"/>
          </a:lnRef>
          <a:fillRef idx="0">
            <a:schemeClr val="accent1"/>
          </a:fillRef>
          <a:effectRef idx="0">
            <a:schemeClr val="accent1"/>
          </a:effectRef>
          <a:fontRef idx="minor">
            <a:schemeClr val="tx1"/>
          </a:fontRef>
        </p:style>
      </p:cxnSp>
      <p:pic>
        <p:nvPicPr>
          <p:cNvPr id="1030" name="Picture 6" descr="http://www.clipartlord.com/wp-content/uploads/2014/10/banknotes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4133675"/>
            <a:ext cx="891027" cy="807493"/>
          </a:xfrm>
          <a:prstGeom prst="rect">
            <a:avLst/>
          </a:prstGeom>
          <a:noFill/>
          <a:extLst>
            <a:ext uri="{909E8E84-426E-40DD-AFC4-6F175D3DCCD1}">
              <a14:hiddenFill xmlns:a14="http://schemas.microsoft.com/office/drawing/2010/main">
                <a:solidFill>
                  <a:srgbClr val="FFFFFF"/>
                </a:solidFill>
              </a14:hiddenFill>
            </a:ext>
          </a:extLst>
        </p:spPr>
      </p:pic>
      <p:sp>
        <p:nvSpPr>
          <p:cNvPr id="3" name="Multiplizieren 2"/>
          <p:cNvSpPr/>
          <p:nvPr/>
        </p:nvSpPr>
        <p:spPr>
          <a:xfrm>
            <a:off x="5572836" y="3783548"/>
            <a:ext cx="1981603" cy="1595160"/>
          </a:xfrm>
          <a:prstGeom prst="mathMultiply">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uppieren 13"/>
          <p:cNvGrpSpPr/>
          <p:nvPr/>
        </p:nvGrpSpPr>
        <p:grpSpPr>
          <a:xfrm>
            <a:off x="1420424" y="3212976"/>
            <a:ext cx="817209" cy="257269"/>
            <a:chOff x="1420424" y="3212976"/>
            <a:chExt cx="817209" cy="257269"/>
          </a:xfrm>
        </p:grpSpPr>
        <p:pic>
          <p:nvPicPr>
            <p:cNvPr id="54"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0424" y="3264597"/>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7391" y="3284984"/>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3304" y="3233546"/>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3212976"/>
              <a:ext cx="344329" cy="185261"/>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Grafik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7904" y="5176800"/>
            <a:ext cx="1350015" cy="600874"/>
          </a:xfrm>
          <a:prstGeom prst="rect">
            <a:avLst/>
          </a:prstGeom>
        </p:spPr>
      </p:pic>
      <p:pic>
        <p:nvPicPr>
          <p:cNvPr id="58" name="Grafik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3144" y="749299"/>
            <a:ext cx="1555270" cy="395939"/>
          </a:xfrm>
          <a:prstGeom prst="rect">
            <a:avLst/>
          </a:prstGeom>
        </p:spPr>
      </p:pic>
      <p:pic>
        <p:nvPicPr>
          <p:cNvPr id="59" name="Picture 12" descr="RGB_2c"/>
          <p:cNvPicPr>
            <a:picLocks noChangeAspect="1" noChangeArrowheads="1"/>
          </p:cNvPicPr>
          <p:nvPr/>
        </p:nvPicPr>
        <p:blipFill>
          <a:blip r:embed="rId7"/>
          <a:srcRect/>
          <a:stretch>
            <a:fillRect/>
          </a:stretch>
        </p:blipFill>
        <p:spPr bwMode="auto">
          <a:xfrm>
            <a:off x="7333143" y="333375"/>
            <a:ext cx="1555270" cy="301625"/>
          </a:xfrm>
          <a:prstGeom prst="rect">
            <a:avLst/>
          </a:prstGeom>
          <a:noFill/>
          <a:ln w="9525">
            <a:noFill/>
            <a:miter lim="800000"/>
            <a:headEnd/>
            <a:tailEnd/>
          </a:ln>
        </p:spPr>
      </p:pic>
    </p:spTree>
    <p:extLst>
      <p:ext uri="{BB962C8B-B14F-4D97-AF65-F5344CB8AC3E}">
        <p14:creationId xmlns:p14="http://schemas.microsoft.com/office/powerpoint/2010/main" val="3205828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10">
                                            <p:txEl>
                                              <p:pRg st="4" end="4"/>
                                            </p:txEl>
                                          </p:spTgt>
                                        </p:tgtEl>
                                        <p:attrNameLst>
                                          <p:attrName>style.visibility</p:attrName>
                                        </p:attrNameLst>
                                      </p:cBhvr>
                                      <p:to>
                                        <p:strVal val="visible"/>
                                      </p:to>
                                    </p:set>
                                    <p:animEffect transition="in" filter="fade">
                                      <p:cBhvr>
                                        <p:cTn id="7" dur="500"/>
                                        <p:tgtEl>
                                          <p:spTgt spid="17410">
                                            <p:txEl>
                                              <p:pRg st="4" end="4"/>
                                            </p:txEl>
                                          </p:spTgt>
                                        </p:tgtEl>
                                      </p:cBhvr>
                                    </p:animEffect>
                                  </p:childTnLst>
                                </p:cTn>
                              </p:par>
                            </p:childTnLst>
                          </p:cTn>
                        </p:par>
                        <p:par>
                          <p:cTn id="8" fill="hold">
                            <p:stCondLst>
                              <p:cond delay="500"/>
                            </p:stCondLst>
                            <p:childTnLst>
                              <p:par>
                                <p:cTn id="9" presetID="37" presetClass="path" presetSubtype="0" accel="50000" decel="50000" fill="hold" nodeType="afterEffect">
                                  <p:stCondLst>
                                    <p:cond delay="0"/>
                                  </p:stCondLst>
                                  <p:childTnLst>
                                    <p:animMotion origin="layout" path="M 0 0.00162 L 0.15104 -0.0294 C 0.18281 -0.03634 0.23021 -0.03982 0.27951 -0.03982 C 0.33594 -0.03982 0.3809 -0.03634 0.41267 -0.0294 L 0.56389 0.00162 " pathEditMode="relative" rAng="0" ptsTypes="AAAAA">
                                      <p:cBhvr>
                                        <p:cTn id="10" dur="2000" fill="hold"/>
                                        <p:tgtEl>
                                          <p:spTgt spid="14"/>
                                        </p:tgtEl>
                                        <p:attrNameLst>
                                          <p:attrName>ppt_x</p:attrName>
                                          <p:attrName>ppt_y</p:attrName>
                                        </p:attrNameLst>
                                      </p:cBhvr>
                                      <p:rCtr x="28194" y="-2083"/>
                                    </p:animMotion>
                                  </p:childTnLst>
                                </p:cTn>
                              </p:par>
                            </p:childTnLst>
                          </p:cTn>
                        </p:par>
                        <p:par>
                          <p:cTn id="11" fill="hold">
                            <p:stCondLst>
                              <p:cond delay="2500"/>
                            </p:stCondLst>
                            <p:childTnLst>
                              <p:par>
                                <p:cTn id="12" presetID="53" presetClass="exit" presetSubtype="32" fill="hold" grpId="0" nodeType="afterEffect">
                                  <p:stCondLst>
                                    <p:cond delay="0"/>
                                  </p:stCondLst>
                                  <p:childTnLst>
                                    <p:anim calcmode="lin" valueType="num">
                                      <p:cBhvr>
                                        <p:cTn id="13" dur="500"/>
                                        <p:tgtEl>
                                          <p:spTgt spid="3"/>
                                        </p:tgtEl>
                                        <p:attrNameLst>
                                          <p:attrName>ppt_w</p:attrName>
                                        </p:attrNameLst>
                                      </p:cBhvr>
                                      <p:tavLst>
                                        <p:tav tm="0">
                                          <p:val>
                                            <p:strVal val="ppt_w"/>
                                          </p:val>
                                        </p:tav>
                                        <p:tav tm="100000">
                                          <p:val>
                                            <p:fltVal val="0"/>
                                          </p:val>
                                        </p:tav>
                                      </p:tavLst>
                                    </p:anim>
                                    <p:anim calcmode="lin" valueType="num">
                                      <p:cBhvr>
                                        <p:cTn id="14" dur="500"/>
                                        <p:tgtEl>
                                          <p:spTgt spid="3"/>
                                        </p:tgtEl>
                                        <p:attrNameLst>
                                          <p:attrName>ppt_h</p:attrName>
                                        </p:attrNameLst>
                                      </p:cBhvr>
                                      <p:tavLst>
                                        <p:tav tm="0">
                                          <p:val>
                                            <p:strVal val="ppt_h"/>
                                          </p:val>
                                        </p:tav>
                                        <p:tav tm="100000">
                                          <p:val>
                                            <p:fltVal val="0"/>
                                          </p:val>
                                        </p:tav>
                                      </p:tavLst>
                                    </p:anim>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410">
                                            <p:txEl>
                                              <p:pRg st="5" end="5"/>
                                            </p:txEl>
                                          </p:spTgt>
                                        </p:tgtEl>
                                        <p:attrNameLst>
                                          <p:attrName>style.visibility</p:attrName>
                                        </p:attrNameLst>
                                      </p:cBhvr>
                                      <p:to>
                                        <p:strVal val="visible"/>
                                      </p:to>
                                    </p:set>
                                    <p:animEffect transition="in" filter="fade">
                                      <p:cBhvr>
                                        <p:cTn id="21" dur="500"/>
                                        <p:tgtEl>
                                          <p:spTgt spid="174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de-DE" altLang="de-DE" sz="2800" dirty="0" smtClean="0"/>
              <a:t>Das Mieter-Vermieter-Dilemma</a:t>
            </a:r>
          </a:p>
        </p:txBody>
      </p:sp>
      <p:sp>
        <p:nvSpPr>
          <p:cNvPr id="17410" name="Rectangle 3"/>
          <p:cNvSpPr>
            <a:spLocks noGrp="1" noChangeArrowheads="1"/>
          </p:cNvSpPr>
          <p:nvPr>
            <p:ph type="body" idx="1"/>
          </p:nvPr>
        </p:nvSpPr>
        <p:spPr>
          <a:xfrm>
            <a:off x="611561" y="1196752"/>
            <a:ext cx="8532440" cy="4957986"/>
          </a:xfrm>
        </p:spPr>
        <p:txBody>
          <a:bodyPr rIns="36000"/>
          <a:lstStyle/>
          <a:p>
            <a:r>
              <a:rPr lang="de-DE" sz="2000" dirty="0" smtClean="0"/>
              <a:t>Mieter trägt Kaltmiete und Heizkosten</a:t>
            </a:r>
          </a:p>
          <a:p>
            <a:r>
              <a:rPr lang="de-DE" sz="2000" dirty="0"/>
              <a:t>Vermieter investiert in energetische </a:t>
            </a:r>
            <a:r>
              <a:rPr lang="de-DE" sz="2000" dirty="0" smtClean="0"/>
              <a:t>Modernisierung</a:t>
            </a:r>
          </a:p>
          <a:p>
            <a:r>
              <a:rPr lang="de-DE" sz="2000" dirty="0" smtClean="0"/>
              <a:t>Vermieter nutzt Heizkostenersparnis nichts</a:t>
            </a:r>
          </a:p>
          <a:p>
            <a:r>
              <a:rPr lang="de-DE" sz="2000" dirty="0" smtClean="0"/>
              <a:t>Das Dilemma: wirtschaftliche Modernisierungen unterbleiben</a:t>
            </a:r>
          </a:p>
          <a:p>
            <a:r>
              <a:rPr lang="de-DE" sz="2000" dirty="0" smtClean="0"/>
              <a:t>Lösung: Ersparnis muss bei Vermieter ankommen</a:t>
            </a:r>
          </a:p>
          <a:p>
            <a:pPr marL="0" indent="0">
              <a:buNone/>
            </a:pPr>
            <a:r>
              <a:rPr lang="de-DE" sz="2000" dirty="0" smtClean="0"/>
              <a:t>     (nicht mehr, nicht weniger)</a:t>
            </a:r>
          </a:p>
          <a:p>
            <a:pPr marL="0" indent="0">
              <a:buNone/>
            </a:pPr>
            <a:endParaRPr lang="en-US" sz="2000" dirty="0" smtClean="0"/>
          </a:p>
          <a:p>
            <a:pPr marL="0" indent="0">
              <a:buNone/>
            </a:pPr>
            <a:r>
              <a:rPr lang="de-DE" sz="2000" u="sng" dirty="0" smtClean="0"/>
              <a:t>Ansätze: </a:t>
            </a:r>
          </a:p>
          <a:p>
            <a:pPr>
              <a:buAutoNum type="alphaLcPeriod"/>
            </a:pPr>
            <a:r>
              <a:rPr lang="de-DE" sz="2000" dirty="0" smtClean="0"/>
              <a:t>Freie Mieterhöhung</a:t>
            </a:r>
          </a:p>
          <a:p>
            <a:pPr>
              <a:buAutoNum type="alphaLcPeriod"/>
            </a:pPr>
            <a:r>
              <a:rPr lang="de-DE" sz="2000" dirty="0" smtClean="0"/>
              <a:t>Mieterhöhung entsprechend Kosten der Modernisierung (2 Varianten)</a:t>
            </a:r>
          </a:p>
          <a:p>
            <a:pPr>
              <a:buAutoNum type="alphaLcPeriod"/>
            </a:pPr>
            <a:r>
              <a:rPr lang="de-DE" sz="2000" dirty="0" smtClean="0"/>
              <a:t>Mieterhöhung entsprechend Heizkostenersparnis (3 Varianten)</a:t>
            </a:r>
          </a:p>
        </p:txBody>
      </p:sp>
      <p:grpSp>
        <p:nvGrpSpPr>
          <p:cNvPr id="21" name="Gruppieren 20"/>
          <p:cNvGrpSpPr/>
          <p:nvPr/>
        </p:nvGrpSpPr>
        <p:grpSpPr>
          <a:xfrm>
            <a:off x="1475656" y="3222000"/>
            <a:ext cx="6264696" cy="2555674"/>
            <a:chOff x="1475656" y="3222000"/>
            <a:chExt cx="6264696" cy="2555674"/>
          </a:xfrm>
        </p:grpSpPr>
        <p:grpSp>
          <p:nvGrpSpPr>
            <p:cNvPr id="5" name="Gruppieren 4"/>
            <p:cNvGrpSpPr/>
            <p:nvPr/>
          </p:nvGrpSpPr>
          <p:grpSpPr>
            <a:xfrm>
              <a:off x="3635896" y="4005064"/>
              <a:ext cx="1656184" cy="864096"/>
              <a:chOff x="3707904" y="4293096"/>
              <a:chExt cx="1656184" cy="864096"/>
            </a:xfrm>
          </p:grpSpPr>
          <p:sp>
            <p:nvSpPr>
              <p:cNvPr id="6" name="Rechteck 5"/>
              <p:cNvSpPr/>
              <p:nvPr/>
            </p:nvSpPr>
            <p:spPr>
              <a:xfrm>
                <a:off x="3707904" y="4581128"/>
                <a:ext cx="1656184" cy="576064"/>
              </a:xfrm>
              <a:prstGeom prst="rect">
                <a:avLst/>
              </a:prstGeom>
              <a:pattFill prst="horzBrick">
                <a:fgClr>
                  <a:srgbClr val="FF0000"/>
                </a:fgClr>
                <a:bgClr>
                  <a:schemeClr val="bg1"/>
                </a:bgClr>
              </a:patt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rapezoid 6"/>
              <p:cNvSpPr/>
              <p:nvPr/>
            </p:nvSpPr>
            <p:spPr>
              <a:xfrm>
                <a:off x="3707904" y="4293096"/>
                <a:ext cx="1656184" cy="288032"/>
              </a:xfrm>
              <a:prstGeom prst="trapezoid">
                <a:avLst>
                  <a:gd name="adj" fmla="val 84445"/>
                </a:avLst>
              </a:prstGeom>
              <a:pattFill prst="shingle">
                <a:fgClr>
                  <a:schemeClr val="tx1"/>
                </a:fgClr>
                <a:bgClr>
                  <a:srgbClr val="FF7D7D"/>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3923928" y="4725144"/>
                <a:ext cx="216024" cy="432048"/>
              </a:xfrm>
              <a:prstGeom prst="rect">
                <a:avLst/>
              </a:prstGeom>
              <a:solidFill>
                <a:srgbClr val="F23A00"/>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p:cNvCxnSpPr/>
              <p:nvPr/>
            </p:nvCxnSpPr>
            <p:spPr>
              <a:xfrm>
                <a:off x="4027467" y="4912596"/>
                <a:ext cx="72008" cy="0"/>
              </a:xfrm>
              <a:prstGeom prst="line">
                <a:avLst/>
              </a:prstGeom>
              <a:ln w="1270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4283968" y="4725144"/>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4644008" y="4725144"/>
                <a:ext cx="57606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 name="Abgerundetes Rechteck 1"/>
            <p:cNvSpPr/>
            <p:nvPr/>
          </p:nvSpPr>
          <p:spPr>
            <a:xfrm>
              <a:off x="1475656" y="3573016"/>
              <a:ext cx="122413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Mieter</a:t>
              </a:r>
              <a:endParaRPr lang="de-DE" dirty="0"/>
            </a:p>
          </p:txBody>
        </p:sp>
        <p:sp>
          <p:nvSpPr>
            <p:cNvPr id="13" name="Abgerundetes Rechteck 12"/>
            <p:cNvSpPr/>
            <p:nvPr/>
          </p:nvSpPr>
          <p:spPr>
            <a:xfrm>
              <a:off x="6228184" y="3573016"/>
              <a:ext cx="151216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t>Vermieter</a:t>
              </a:r>
              <a:endParaRPr lang="de-DE" dirty="0"/>
            </a:p>
          </p:txBody>
        </p:sp>
        <p:cxnSp>
          <p:nvCxnSpPr>
            <p:cNvPr id="12" name="Gerade Verbindung mit Pfeil 11"/>
            <p:cNvCxnSpPr>
              <a:stCxn id="2" idx="2"/>
            </p:cNvCxnSpPr>
            <p:nvPr/>
          </p:nvCxnSpPr>
          <p:spPr>
            <a:xfrm>
              <a:off x="2087724" y="4005064"/>
              <a:ext cx="1548172" cy="1290533"/>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stCxn id="2" idx="3"/>
              <a:endCxn id="13" idx="1"/>
            </p:cNvCxnSpPr>
            <p:nvPr/>
          </p:nvCxnSpPr>
          <p:spPr>
            <a:xfrm>
              <a:off x="2699792" y="3789040"/>
              <a:ext cx="3528392"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pic>
          <p:nvPicPr>
            <p:cNvPr id="1028"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4327" y="4650363"/>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6727" y="4802763"/>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9127" y="4955163"/>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1527" y="5107563"/>
              <a:ext cx="344329" cy="18526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uppieren 17"/>
            <p:cNvGrpSpPr/>
            <p:nvPr/>
          </p:nvGrpSpPr>
          <p:grpSpPr>
            <a:xfrm>
              <a:off x="3867631" y="3531771"/>
              <a:ext cx="688658" cy="185261"/>
              <a:chOff x="3867631" y="3531771"/>
              <a:chExt cx="688658" cy="185261"/>
            </a:xfrm>
          </p:grpSpPr>
          <p:pic>
            <p:nvPicPr>
              <p:cNvPr id="29"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631" y="3531771"/>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531771"/>
                <a:ext cx="344329" cy="1852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uppieren 36"/>
            <p:cNvGrpSpPr/>
            <p:nvPr/>
          </p:nvGrpSpPr>
          <p:grpSpPr>
            <a:xfrm>
              <a:off x="4557600" y="3531771"/>
              <a:ext cx="688658" cy="185261"/>
              <a:chOff x="3867631" y="3531771"/>
              <a:chExt cx="688658" cy="185261"/>
            </a:xfrm>
          </p:grpSpPr>
          <p:pic>
            <p:nvPicPr>
              <p:cNvPr id="38"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631" y="3531771"/>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531771"/>
                <a:ext cx="344329" cy="1852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uppieren 39"/>
            <p:cNvGrpSpPr/>
            <p:nvPr/>
          </p:nvGrpSpPr>
          <p:grpSpPr>
            <a:xfrm>
              <a:off x="5234400" y="3531771"/>
              <a:ext cx="688658" cy="185261"/>
              <a:chOff x="3867631" y="3531771"/>
              <a:chExt cx="688658" cy="185261"/>
            </a:xfrm>
          </p:grpSpPr>
          <p:pic>
            <p:nvPicPr>
              <p:cNvPr id="41"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631" y="3531771"/>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531771"/>
                <a:ext cx="344329" cy="1852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uppieren 42"/>
            <p:cNvGrpSpPr/>
            <p:nvPr/>
          </p:nvGrpSpPr>
          <p:grpSpPr>
            <a:xfrm>
              <a:off x="3923928" y="3356992"/>
              <a:ext cx="688658" cy="185261"/>
              <a:chOff x="3867631" y="3531771"/>
              <a:chExt cx="688658" cy="185261"/>
            </a:xfrm>
          </p:grpSpPr>
          <p:pic>
            <p:nvPicPr>
              <p:cNvPr id="44"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631" y="3531771"/>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531771"/>
                <a:ext cx="344329" cy="1852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uppieren 45"/>
            <p:cNvGrpSpPr/>
            <p:nvPr/>
          </p:nvGrpSpPr>
          <p:grpSpPr>
            <a:xfrm>
              <a:off x="4613897" y="3356992"/>
              <a:ext cx="688658" cy="185261"/>
              <a:chOff x="3867631" y="3531771"/>
              <a:chExt cx="688658" cy="185261"/>
            </a:xfrm>
          </p:grpSpPr>
          <p:pic>
            <p:nvPicPr>
              <p:cNvPr id="47"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631" y="3531771"/>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531771"/>
                <a:ext cx="344329" cy="1852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uppieren 48"/>
            <p:cNvGrpSpPr/>
            <p:nvPr/>
          </p:nvGrpSpPr>
          <p:grpSpPr>
            <a:xfrm>
              <a:off x="5290697" y="3356992"/>
              <a:ext cx="688658" cy="185261"/>
              <a:chOff x="3867631" y="3531771"/>
              <a:chExt cx="688658" cy="185261"/>
            </a:xfrm>
          </p:grpSpPr>
          <p:pic>
            <p:nvPicPr>
              <p:cNvPr id="50"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631" y="3531771"/>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531771"/>
                <a:ext cx="344329" cy="185261"/>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Rechteck 35"/>
            <p:cNvSpPr/>
            <p:nvPr/>
          </p:nvSpPr>
          <p:spPr>
            <a:xfrm>
              <a:off x="3595906" y="4003961"/>
              <a:ext cx="1728192" cy="937207"/>
            </a:xfrm>
            <a:custGeom>
              <a:avLst/>
              <a:gdLst>
                <a:gd name="connsiteX0" fmla="*/ 0 w 1656184"/>
                <a:gd name="connsiteY0" fmla="*/ 0 h 576064"/>
                <a:gd name="connsiteX1" fmla="*/ 1656184 w 1656184"/>
                <a:gd name="connsiteY1" fmla="*/ 0 h 576064"/>
                <a:gd name="connsiteX2" fmla="*/ 1656184 w 1656184"/>
                <a:gd name="connsiteY2" fmla="*/ 576064 h 576064"/>
                <a:gd name="connsiteX3" fmla="*/ 0 w 1656184"/>
                <a:gd name="connsiteY3" fmla="*/ 576064 h 576064"/>
                <a:gd name="connsiteX4" fmla="*/ 0 w 1656184"/>
                <a:gd name="connsiteY4" fmla="*/ 0 h 576064"/>
                <a:gd name="connsiteX0" fmla="*/ 0 w 1656184"/>
                <a:gd name="connsiteY0" fmla="*/ 3883 h 579947"/>
                <a:gd name="connsiteX1" fmla="*/ 1439928 w 1656184"/>
                <a:gd name="connsiteY1" fmla="*/ 0 h 579947"/>
                <a:gd name="connsiteX2" fmla="*/ 1656184 w 1656184"/>
                <a:gd name="connsiteY2" fmla="*/ 3883 h 579947"/>
                <a:gd name="connsiteX3" fmla="*/ 1656184 w 1656184"/>
                <a:gd name="connsiteY3" fmla="*/ 579947 h 579947"/>
                <a:gd name="connsiteX4" fmla="*/ 0 w 1656184"/>
                <a:gd name="connsiteY4" fmla="*/ 579947 h 579947"/>
                <a:gd name="connsiteX5" fmla="*/ 0 w 1656184"/>
                <a:gd name="connsiteY5" fmla="*/ 3883 h 579947"/>
                <a:gd name="connsiteX0" fmla="*/ 0 w 1656184"/>
                <a:gd name="connsiteY0" fmla="*/ 289134 h 865198"/>
                <a:gd name="connsiteX1" fmla="*/ 1413269 w 1656184"/>
                <a:gd name="connsiteY1" fmla="*/ 0 h 865198"/>
                <a:gd name="connsiteX2" fmla="*/ 1656184 w 1656184"/>
                <a:gd name="connsiteY2" fmla="*/ 289134 h 865198"/>
                <a:gd name="connsiteX3" fmla="*/ 1656184 w 1656184"/>
                <a:gd name="connsiteY3" fmla="*/ 865198 h 865198"/>
                <a:gd name="connsiteX4" fmla="*/ 0 w 1656184"/>
                <a:gd name="connsiteY4" fmla="*/ 865198 h 865198"/>
                <a:gd name="connsiteX5" fmla="*/ 0 w 1656184"/>
                <a:gd name="connsiteY5" fmla="*/ 289134 h 865198"/>
                <a:gd name="connsiteX0" fmla="*/ 0 w 1656184"/>
                <a:gd name="connsiteY0" fmla="*/ 289134 h 865198"/>
                <a:gd name="connsiteX1" fmla="*/ 661488 w 1656184"/>
                <a:gd name="connsiteY1" fmla="*/ 157289 h 865198"/>
                <a:gd name="connsiteX2" fmla="*/ 1413269 w 1656184"/>
                <a:gd name="connsiteY2" fmla="*/ 0 h 865198"/>
                <a:gd name="connsiteX3" fmla="*/ 1656184 w 1656184"/>
                <a:gd name="connsiteY3" fmla="*/ 289134 h 865198"/>
                <a:gd name="connsiteX4" fmla="*/ 1656184 w 1656184"/>
                <a:gd name="connsiteY4" fmla="*/ 865198 h 865198"/>
                <a:gd name="connsiteX5" fmla="*/ 0 w 1656184"/>
                <a:gd name="connsiteY5" fmla="*/ 865198 h 865198"/>
                <a:gd name="connsiteX6" fmla="*/ 0 w 1656184"/>
                <a:gd name="connsiteY6" fmla="*/ 289134 h 865198"/>
                <a:gd name="connsiteX0" fmla="*/ 0 w 1656184"/>
                <a:gd name="connsiteY0" fmla="*/ 289134 h 865198"/>
                <a:gd name="connsiteX1" fmla="*/ 240277 w 1656184"/>
                <a:gd name="connsiteY1" fmla="*/ 5334 h 865198"/>
                <a:gd name="connsiteX2" fmla="*/ 1413269 w 1656184"/>
                <a:gd name="connsiteY2" fmla="*/ 0 h 865198"/>
                <a:gd name="connsiteX3" fmla="*/ 1656184 w 1656184"/>
                <a:gd name="connsiteY3" fmla="*/ 289134 h 865198"/>
                <a:gd name="connsiteX4" fmla="*/ 1656184 w 1656184"/>
                <a:gd name="connsiteY4" fmla="*/ 865198 h 865198"/>
                <a:gd name="connsiteX5" fmla="*/ 0 w 1656184"/>
                <a:gd name="connsiteY5" fmla="*/ 865198 h 865198"/>
                <a:gd name="connsiteX6" fmla="*/ 0 w 1656184"/>
                <a:gd name="connsiteY6" fmla="*/ 289134 h 86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6184" h="865198">
                  <a:moveTo>
                    <a:pt x="0" y="289134"/>
                  </a:moveTo>
                  <a:lnTo>
                    <a:pt x="240277" y="5334"/>
                  </a:lnTo>
                  <a:lnTo>
                    <a:pt x="1413269" y="0"/>
                  </a:lnTo>
                  <a:lnTo>
                    <a:pt x="1656184" y="289134"/>
                  </a:lnTo>
                  <a:lnTo>
                    <a:pt x="1656184" y="865198"/>
                  </a:lnTo>
                  <a:lnTo>
                    <a:pt x="0" y="865198"/>
                  </a:lnTo>
                  <a:lnTo>
                    <a:pt x="0" y="289134"/>
                  </a:lnTo>
                  <a:close/>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0" name="Gekrümmte Verbindung 19"/>
            <p:cNvCxnSpPr>
              <a:stCxn id="13" idx="2"/>
            </p:cNvCxnSpPr>
            <p:nvPr/>
          </p:nvCxnSpPr>
          <p:spPr>
            <a:xfrm rot="5400000">
              <a:off x="5907384" y="3504244"/>
              <a:ext cx="576064" cy="1577704"/>
            </a:xfrm>
            <a:prstGeom prst="curvedConnector2">
              <a:avLst/>
            </a:prstGeom>
            <a:ln w="41275">
              <a:tailEnd type="triangle" w="lg" len="lg"/>
            </a:ln>
          </p:spPr>
          <p:style>
            <a:lnRef idx="1">
              <a:schemeClr val="accent1"/>
            </a:lnRef>
            <a:fillRef idx="0">
              <a:schemeClr val="accent1"/>
            </a:fillRef>
            <a:effectRef idx="0">
              <a:schemeClr val="accent1"/>
            </a:effectRef>
            <a:fontRef idx="minor">
              <a:schemeClr val="tx1"/>
            </a:fontRef>
          </p:style>
        </p:cxnSp>
        <p:pic>
          <p:nvPicPr>
            <p:cNvPr id="1030" name="Picture 6" descr="http://www.clipartlord.com/wp-content/uploads/2014/10/banknotes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4133675"/>
              <a:ext cx="891027" cy="80749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uppieren 13"/>
            <p:cNvGrpSpPr/>
            <p:nvPr/>
          </p:nvGrpSpPr>
          <p:grpSpPr>
            <a:xfrm>
              <a:off x="6570000" y="3222000"/>
              <a:ext cx="817209" cy="257269"/>
              <a:chOff x="1420424" y="3212976"/>
              <a:chExt cx="817209" cy="257269"/>
            </a:xfrm>
          </p:grpSpPr>
          <p:pic>
            <p:nvPicPr>
              <p:cNvPr id="54"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0424" y="3264597"/>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7391" y="3284984"/>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3304" y="3233546"/>
                <a:ext cx="344329" cy="18526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http://gallery.yopriceville.com/var/albums/Free-Clipart-Pictures/Money.PNG/Coin_PNG_Clipart.png?m=1399672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3212976"/>
                <a:ext cx="344329" cy="185261"/>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Grafik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7904" y="5176800"/>
              <a:ext cx="1350015" cy="600874"/>
            </a:xfrm>
            <a:prstGeom prst="rect">
              <a:avLst/>
            </a:prstGeom>
          </p:spPr>
        </p:pic>
      </p:grpSp>
      <p:pic>
        <p:nvPicPr>
          <p:cNvPr id="53" name="Grafik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3144" y="749299"/>
            <a:ext cx="1555270" cy="395939"/>
          </a:xfrm>
          <a:prstGeom prst="rect">
            <a:avLst/>
          </a:prstGeom>
        </p:spPr>
      </p:pic>
      <p:pic>
        <p:nvPicPr>
          <p:cNvPr id="58" name="Picture 12" descr="RGB_2c"/>
          <p:cNvPicPr>
            <a:picLocks noChangeAspect="1" noChangeArrowheads="1"/>
          </p:cNvPicPr>
          <p:nvPr/>
        </p:nvPicPr>
        <p:blipFill>
          <a:blip r:embed="rId7"/>
          <a:srcRect/>
          <a:stretch>
            <a:fillRect/>
          </a:stretch>
        </p:blipFill>
        <p:spPr bwMode="auto">
          <a:xfrm>
            <a:off x="7333143" y="333375"/>
            <a:ext cx="1555270" cy="301625"/>
          </a:xfrm>
          <a:prstGeom prst="rect">
            <a:avLst/>
          </a:prstGeom>
          <a:noFill/>
          <a:ln w="9525">
            <a:noFill/>
            <a:miter lim="800000"/>
            <a:headEnd/>
            <a:tailEnd/>
          </a:ln>
        </p:spPr>
      </p:pic>
    </p:spTree>
    <p:extLst>
      <p:ext uri="{BB962C8B-B14F-4D97-AF65-F5344CB8AC3E}">
        <p14:creationId xmlns:p14="http://schemas.microsoft.com/office/powerpoint/2010/main" val="1049857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21"/>
                                        </p:tgtEl>
                                      </p:cBhvr>
                                      <p:by x="50000" y="50000"/>
                                    </p:animScale>
                                  </p:childTnLst>
                                </p:cTn>
                              </p:par>
                              <p:par>
                                <p:cTn id="7" presetID="42" presetClass="path" presetSubtype="0" fill="hold" nodeType="withEffect">
                                  <p:stCondLst>
                                    <p:cond delay="0"/>
                                  </p:stCondLst>
                                  <p:childTnLst>
                                    <p:animMotion origin="layout" path="M -3.05556E-6 1.48148E-6 L 0.31094 -0.14421 " pathEditMode="relative" rAng="0" ptsTypes="AA">
                                      <p:cBhvr>
                                        <p:cTn id="8" dur="500" fill="hold"/>
                                        <p:tgtEl>
                                          <p:spTgt spid="21"/>
                                        </p:tgtEl>
                                        <p:attrNameLst>
                                          <p:attrName>ppt_x</p:attrName>
                                          <p:attrName>ppt_y</p:attrName>
                                        </p:attrNameLst>
                                      </p:cBhvr>
                                      <p:rCtr x="15538" y="-7222"/>
                                    </p:animMotion>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7410">
                                            <p:txEl>
                                              <p:pRg st="7" end="7"/>
                                            </p:txEl>
                                          </p:spTgt>
                                        </p:tgtEl>
                                        <p:attrNameLst>
                                          <p:attrName>style.visibility</p:attrName>
                                        </p:attrNameLst>
                                      </p:cBhvr>
                                      <p:to>
                                        <p:strVal val="visible"/>
                                      </p:to>
                                    </p:set>
                                    <p:animEffect transition="in" filter="fade">
                                      <p:cBhvr>
                                        <p:cTn id="12" dur="500"/>
                                        <p:tgtEl>
                                          <p:spTgt spid="17410">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7410">
                                            <p:txEl>
                                              <p:pRg st="8" end="8"/>
                                            </p:txEl>
                                          </p:spTgt>
                                        </p:tgtEl>
                                        <p:attrNameLst>
                                          <p:attrName>style.visibility</p:attrName>
                                        </p:attrNameLst>
                                      </p:cBhvr>
                                      <p:to>
                                        <p:strVal val="visible"/>
                                      </p:to>
                                    </p:set>
                                    <p:animEffect transition="in" filter="fade">
                                      <p:cBhvr>
                                        <p:cTn id="15" dur="500"/>
                                        <p:tgtEl>
                                          <p:spTgt spid="17410">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7410">
                                            <p:txEl>
                                              <p:pRg st="9" end="9"/>
                                            </p:txEl>
                                          </p:spTgt>
                                        </p:tgtEl>
                                        <p:attrNameLst>
                                          <p:attrName>style.visibility</p:attrName>
                                        </p:attrNameLst>
                                      </p:cBhvr>
                                      <p:to>
                                        <p:strVal val="visible"/>
                                      </p:to>
                                    </p:set>
                                    <p:animEffect transition="in" filter="fade">
                                      <p:cBhvr>
                                        <p:cTn id="18" dur="500"/>
                                        <p:tgtEl>
                                          <p:spTgt spid="17410">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7410">
                                            <p:txEl>
                                              <p:pRg st="10" end="10"/>
                                            </p:txEl>
                                          </p:spTgt>
                                        </p:tgtEl>
                                        <p:attrNameLst>
                                          <p:attrName>style.visibility</p:attrName>
                                        </p:attrNameLst>
                                      </p:cBhvr>
                                      <p:to>
                                        <p:strVal val="visible"/>
                                      </p:to>
                                    </p:set>
                                    <p:animEffect transition="in" filter="fade">
                                      <p:cBhvr>
                                        <p:cTn id="21" dur="500"/>
                                        <p:tgtEl>
                                          <p:spTgt spid="174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Weiteres Vorgehen </a:t>
            </a:r>
            <a:endParaRPr lang="de-DE" dirty="0"/>
          </a:p>
        </p:txBody>
      </p:sp>
      <p:sp>
        <p:nvSpPr>
          <p:cNvPr id="3" name="Inhaltsplatzhalter 2"/>
          <p:cNvSpPr>
            <a:spLocks noGrp="1"/>
          </p:cNvSpPr>
          <p:nvPr>
            <p:ph idx="1"/>
          </p:nvPr>
        </p:nvSpPr>
        <p:spPr/>
        <p:txBody>
          <a:bodyPr/>
          <a:lstStyle/>
          <a:p>
            <a:r>
              <a:rPr lang="de-DE" dirty="0" smtClean="0"/>
              <a:t>Darstellung der Alternativen</a:t>
            </a:r>
          </a:p>
          <a:p>
            <a:pPr lvl="1"/>
            <a:r>
              <a:rPr lang="de-DE" dirty="0" smtClean="0"/>
              <a:t>Wirkungen auf Modernisierungsentscheidung des Vermieters</a:t>
            </a:r>
          </a:p>
          <a:p>
            <a:pPr lvl="1"/>
            <a:r>
              <a:rPr lang="de-DE" dirty="0" smtClean="0"/>
              <a:t>Verteilung der Ersparnisse auf Mieter und Vermieter</a:t>
            </a:r>
          </a:p>
          <a:p>
            <a:pPr lvl="1"/>
            <a:r>
              <a:rPr lang="de-DE" dirty="0" smtClean="0">
                <a:solidFill>
                  <a:schemeClr val="bg1">
                    <a:lumMod val="75000"/>
                  </a:schemeClr>
                </a:solidFill>
              </a:rPr>
              <a:t>Wirkung auf Vermögen / verfügbare Einkommen von Mieter und Vermieter</a:t>
            </a:r>
          </a:p>
          <a:p>
            <a:pPr lvl="1"/>
            <a:endParaRPr lang="de-DE" dirty="0" smtClean="0"/>
          </a:p>
          <a:p>
            <a:pPr marL="0" indent="0">
              <a:buNone/>
            </a:pPr>
            <a:r>
              <a:rPr lang="de-DE" dirty="0" smtClean="0"/>
              <a:t>Aber zuerst: </a:t>
            </a:r>
            <a:br>
              <a:rPr lang="de-DE" dirty="0" smtClean="0"/>
            </a:br>
            <a:r>
              <a:rPr lang="de-DE" dirty="0" smtClean="0"/>
              <a:t>Was nutzen die Modernisierungsmaßnahmen dem Mieter? Wieviel wäre er bereit, dafür zu zahlen?</a:t>
            </a:r>
          </a:p>
          <a:p>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3144" y="749299"/>
            <a:ext cx="1555270" cy="395939"/>
          </a:xfrm>
          <a:prstGeom prst="rect">
            <a:avLst/>
          </a:prstGeom>
        </p:spPr>
      </p:pic>
      <p:pic>
        <p:nvPicPr>
          <p:cNvPr id="6" name="Picture 12" descr="RGB_2c"/>
          <p:cNvPicPr>
            <a:picLocks noChangeAspect="1" noChangeArrowheads="1"/>
          </p:cNvPicPr>
          <p:nvPr/>
        </p:nvPicPr>
        <p:blipFill>
          <a:blip r:embed="rId3"/>
          <a:srcRect/>
          <a:stretch>
            <a:fillRect/>
          </a:stretch>
        </p:blipFill>
        <p:spPr bwMode="auto">
          <a:xfrm>
            <a:off x="7333143" y="333375"/>
            <a:ext cx="1555270" cy="301625"/>
          </a:xfrm>
          <a:prstGeom prst="rect">
            <a:avLst/>
          </a:prstGeom>
          <a:noFill/>
          <a:ln w="9525">
            <a:noFill/>
            <a:miter lim="800000"/>
            <a:headEnd/>
            <a:tailEnd/>
          </a:ln>
        </p:spPr>
      </p:pic>
    </p:spTree>
    <p:extLst>
      <p:ext uri="{BB962C8B-B14F-4D97-AF65-F5344CB8AC3E}">
        <p14:creationId xmlns:p14="http://schemas.microsoft.com/office/powerpoint/2010/main" val="127872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2204864"/>
            <a:ext cx="8701211" cy="3949874"/>
          </a:xfrm>
        </p:spPr>
        <p:txBody>
          <a:bodyPr/>
          <a:lstStyle/>
          <a:p>
            <a:pPr marL="0" indent="0" algn="ctr">
              <a:buNone/>
            </a:pPr>
            <a:r>
              <a:rPr lang="de-DE" sz="3600" dirty="0" smtClean="0">
                <a:latin typeface="+mj-lt"/>
              </a:rPr>
              <a:t>Nutzen der Modernisierung für den Mieter</a:t>
            </a:r>
          </a:p>
          <a:p>
            <a:pPr marL="0" indent="0" algn="ctr">
              <a:buNone/>
            </a:pPr>
            <a:r>
              <a:rPr lang="de-DE" sz="3600" dirty="0">
                <a:latin typeface="+mj-lt"/>
              </a:rPr>
              <a:t>=</a:t>
            </a:r>
            <a:endParaRPr lang="de-DE" sz="3600" dirty="0" smtClean="0">
              <a:latin typeface="+mj-lt"/>
            </a:endParaRPr>
          </a:p>
          <a:p>
            <a:pPr marL="0" indent="0" algn="ctr">
              <a:buNone/>
            </a:pPr>
            <a:r>
              <a:rPr lang="de-DE" sz="3600" dirty="0" smtClean="0">
                <a:latin typeface="+mj-lt"/>
              </a:rPr>
              <a:t>Was kann der Vermieter abschöpfen (wenn er nach einer Modernisierung unbegrenzt erhöhen dürfte)?</a:t>
            </a:r>
            <a:endParaRPr lang="de-DE" sz="3600" dirty="0">
              <a:latin typeface="+mj-lt"/>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3144" y="749299"/>
            <a:ext cx="1555270" cy="395939"/>
          </a:xfrm>
          <a:prstGeom prst="rect">
            <a:avLst/>
          </a:prstGeom>
        </p:spPr>
      </p:pic>
      <p:pic>
        <p:nvPicPr>
          <p:cNvPr id="5" name="Picture 12" descr="RGB_2c"/>
          <p:cNvPicPr>
            <a:picLocks noChangeAspect="1" noChangeArrowheads="1"/>
          </p:cNvPicPr>
          <p:nvPr/>
        </p:nvPicPr>
        <p:blipFill>
          <a:blip r:embed="rId3"/>
          <a:srcRect/>
          <a:stretch>
            <a:fillRect/>
          </a:stretch>
        </p:blipFill>
        <p:spPr bwMode="auto">
          <a:xfrm>
            <a:off x="7333143" y="333375"/>
            <a:ext cx="1555270" cy="301625"/>
          </a:xfrm>
          <a:prstGeom prst="rect">
            <a:avLst/>
          </a:prstGeom>
          <a:noFill/>
          <a:ln w="9525">
            <a:noFill/>
            <a:miter lim="800000"/>
            <a:headEnd/>
            <a:tailEnd/>
          </a:ln>
        </p:spPr>
      </p:pic>
    </p:spTree>
    <p:extLst>
      <p:ext uri="{BB962C8B-B14F-4D97-AF65-F5344CB8AC3E}">
        <p14:creationId xmlns:p14="http://schemas.microsoft.com/office/powerpoint/2010/main" val="64761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250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913" y="196850"/>
            <a:ext cx="6338340" cy="568325"/>
          </a:xfrm>
        </p:spPr>
        <p:txBody>
          <a:bodyPr/>
          <a:lstStyle/>
          <a:p>
            <a:r>
              <a:rPr lang="de-DE" sz="2400" dirty="0"/>
              <a:t>Nutzen für den Mieter</a:t>
            </a:r>
            <a:endParaRPr lang="de-DE" sz="2800" dirty="0"/>
          </a:p>
        </p:txBody>
      </p:sp>
      <p:cxnSp>
        <p:nvCxnSpPr>
          <p:cNvPr id="4" name="Gerade Verbindung mit Pfeil 3"/>
          <p:cNvCxnSpPr/>
          <p:nvPr/>
        </p:nvCxnSpPr>
        <p:spPr>
          <a:xfrm>
            <a:off x="2317573" y="5500806"/>
            <a:ext cx="5184000" cy="1"/>
          </a:xfrm>
          <a:prstGeom prst="straightConnector1">
            <a:avLst/>
          </a:prstGeom>
          <a:noFill/>
          <a:ln w="25400" cap="flat" cmpd="sng" algn="ctr">
            <a:solidFill>
              <a:sysClr val="windowText" lastClr="000000"/>
            </a:solidFill>
            <a:prstDash val="solid"/>
            <a:miter lim="800000"/>
            <a:tailEnd type="arrow" w="lg" len="lg"/>
          </a:ln>
          <a:effectLst/>
        </p:spPr>
      </p:cxnSp>
      <p:cxnSp>
        <p:nvCxnSpPr>
          <p:cNvPr id="5" name="Gerade Verbindung mit Pfeil 4"/>
          <p:cNvCxnSpPr/>
          <p:nvPr/>
        </p:nvCxnSpPr>
        <p:spPr>
          <a:xfrm flipV="1">
            <a:off x="2306300" y="2637216"/>
            <a:ext cx="0" cy="2880000"/>
          </a:xfrm>
          <a:prstGeom prst="straightConnector1">
            <a:avLst/>
          </a:prstGeom>
          <a:noFill/>
          <a:ln w="25400" cap="flat" cmpd="sng" algn="ctr">
            <a:solidFill>
              <a:sysClr val="windowText" lastClr="000000"/>
            </a:solidFill>
            <a:prstDash val="solid"/>
            <a:miter lim="800000"/>
            <a:tailEnd type="arrow" w="lg" len="lg"/>
          </a:ln>
          <a:effectLst/>
        </p:spPr>
      </p:cxnSp>
      <p:sp>
        <p:nvSpPr>
          <p:cNvPr id="6" name="Textfeld 5"/>
          <p:cNvSpPr txBox="1"/>
          <p:nvPr/>
        </p:nvSpPr>
        <p:spPr>
          <a:xfrm>
            <a:off x="7477675" y="5177640"/>
            <a:ext cx="177484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Umfang der</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dirty="0" smtClean="0">
                <a:ln>
                  <a:noFill/>
                </a:ln>
                <a:solidFill>
                  <a:prstClr val="black"/>
                </a:solidFill>
                <a:effectLst/>
                <a:uLnTx/>
                <a:uFillTx/>
              </a:rPr>
              <a:t>Modernisierung</a:t>
            </a:r>
          </a:p>
        </p:txBody>
      </p:sp>
      <p:sp>
        <p:nvSpPr>
          <p:cNvPr id="7" name="Textfeld 6"/>
          <p:cNvSpPr txBox="1"/>
          <p:nvPr/>
        </p:nvSpPr>
        <p:spPr>
          <a:xfrm>
            <a:off x="775572" y="2564904"/>
            <a:ext cx="1659429" cy="1754326"/>
          </a:xfrm>
          <a:prstGeom prst="rect">
            <a:avLst/>
          </a:prstGeom>
          <a:noFill/>
        </p:spPr>
        <p:txBody>
          <a:bodyPr wrap="none" rtlCol="0">
            <a:spAutoFit/>
          </a:bodyPr>
          <a:lstStyle/>
          <a:p>
            <a:pPr marR="0" lvl="0"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Brutto-Nutzen </a:t>
            </a:r>
            <a:br>
              <a:rPr lang="de-DE" kern="0" dirty="0" smtClean="0">
                <a:solidFill>
                  <a:prstClr val="black"/>
                </a:solidFill>
              </a:rPr>
            </a:br>
            <a:r>
              <a:rPr lang="de-DE" kern="0" dirty="0" smtClean="0">
                <a:solidFill>
                  <a:prstClr val="black"/>
                </a:solidFill>
              </a:rPr>
              <a:t>für Mieter</a:t>
            </a:r>
          </a:p>
          <a:p>
            <a:pPr marL="185738" marR="0" lvl="0" indent="-185738"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 wie viel </a:t>
            </a:r>
            <a:br>
              <a:rPr lang="de-DE" kern="0" dirty="0" smtClean="0">
                <a:solidFill>
                  <a:prstClr val="black"/>
                </a:solidFill>
              </a:rPr>
            </a:br>
            <a:r>
              <a:rPr lang="de-DE" kern="0" dirty="0" smtClean="0">
                <a:solidFill>
                  <a:prstClr val="black"/>
                </a:solidFill>
              </a:rPr>
              <a:t>würde er </a:t>
            </a:r>
            <a:br>
              <a:rPr lang="de-DE" kern="0" dirty="0" smtClean="0">
                <a:solidFill>
                  <a:prstClr val="black"/>
                </a:solidFill>
              </a:rPr>
            </a:br>
            <a:r>
              <a:rPr lang="de-DE" kern="0" dirty="0" smtClean="0">
                <a:solidFill>
                  <a:prstClr val="black"/>
                </a:solidFill>
              </a:rPr>
              <a:t>selbst </a:t>
            </a:r>
            <a:br>
              <a:rPr lang="de-DE" kern="0" dirty="0" smtClean="0">
                <a:solidFill>
                  <a:prstClr val="black"/>
                </a:solidFill>
              </a:rPr>
            </a:br>
            <a:r>
              <a:rPr lang="de-DE" kern="0" dirty="0" smtClean="0">
                <a:solidFill>
                  <a:prstClr val="black"/>
                </a:solidFill>
              </a:rPr>
              <a:t>ausgeben?</a:t>
            </a:r>
            <a:endParaRPr kumimoji="0" lang="de-DE" sz="1800" b="0" i="0" u="none" strike="noStrike" kern="0" cap="none" spc="0" normalizeH="0" baseline="0" dirty="0" smtClean="0">
              <a:ln>
                <a:noFill/>
              </a:ln>
              <a:solidFill>
                <a:prstClr val="black"/>
              </a:solidFill>
              <a:effectLst/>
              <a:uLnTx/>
              <a:uFillTx/>
            </a:endParaRPr>
          </a:p>
        </p:txBody>
      </p:sp>
      <p:cxnSp>
        <p:nvCxnSpPr>
          <p:cNvPr id="9" name="Gerader Verbinder 8"/>
          <p:cNvCxnSpPr/>
          <p:nvPr/>
        </p:nvCxnSpPr>
        <p:spPr>
          <a:xfrm flipV="1">
            <a:off x="2306300" y="4780350"/>
            <a:ext cx="321484" cy="719938"/>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flipV="1">
            <a:off x="2627784" y="4203447"/>
            <a:ext cx="504056" cy="5767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flipH="1">
            <a:off x="3131840" y="3793466"/>
            <a:ext cx="576064" cy="410676"/>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Gerader Verbinder 24"/>
          <p:cNvCxnSpPr/>
          <p:nvPr/>
        </p:nvCxnSpPr>
        <p:spPr>
          <a:xfrm flipH="1">
            <a:off x="3707904" y="3484064"/>
            <a:ext cx="861162" cy="310244"/>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p:nvCxnSpPr>
        <p:spPr>
          <a:xfrm flipV="1">
            <a:off x="4572000" y="3317023"/>
            <a:ext cx="1008000" cy="1670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flipV="1">
            <a:off x="5580000" y="3196032"/>
            <a:ext cx="1152048" cy="120991"/>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a:xfrm rot="5400000" flipH="1">
            <a:off x="2087784" y="4960806"/>
            <a:ext cx="1080000" cy="0"/>
          </a:xfrm>
          <a:prstGeom prst="line">
            <a:avLst/>
          </a:prstGeom>
          <a:noFill/>
          <a:ln w="6350" cap="flat" cmpd="sng" algn="ctr">
            <a:solidFill>
              <a:sysClr val="windowText" lastClr="000000"/>
            </a:solidFill>
            <a:prstDash val="dash"/>
            <a:miter lim="800000"/>
          </a:ln>
          <a:effectLst/>
        </p:spPr>
      </p:cxnSp>
      <p:cxnSp>
        <p:nvCxnSpPr>
          <p:cNvPr id="42" name="Gerader Verbinder 41"/>
          <p:cNvCxnSpPr/>
          <p:nvPr/>
        </p:nvCxnSpPr>
        <p:spPr>
          <a:xfrm rot="5400000" flipH="1">
            <a:off x="2321840" y="4671048"/>
            <a:ext cx="1620000" cy="0"/>
          </a:xfrm>
          <a:prstGeom prst="line">
            <a:avLst/>
          </a:prstGeom>
          <a:noFill/>
          <a:ln w="6350" cap="flat" cmpd="sng" algn="ctr">
            <a:solidFill>
              <a:sysClr val="windowText" lastClr="000000"/>
            </a:solidFill>
            <a:prstDash val="dash"/>
            <a:miter lim="800000"/>
          </a:ln>
          <a:effectLst/>
        </p:spPr>
      </p:cxnSp>
      <p:cxnSp>
        <p:nvCxnSpPr>
          <p:cNvPr id="43" name="Gerader Verbinder 42"/>
          <p:cNvCxnSpPr/>
          <p:nvPr/>
        </p:nvCxnSpPr>
        <p:spPr>
          <a:xfrm rot="5400000" flipH="1">
            <a:off x="2699904" y="4473232"/>
            <a:ext cx="2016000" cy="0"/>
          </a:xfrm>
          <a:prstGeom prst="line">
            <a:avLst/>
          </a:prstGeom>
          <a:noFill/>
          <a:ln w="6350" cap="flat" cmpd="sng" algn="ctr">
            <a:solidFill>
              <a:sysClr val="windowText" lastClr="000000"/>
            </a:solidFill>
            <a:prstDash val="dash"/>
            <a:miter lim="800000"/>
          </a:ln>
          <a:effectLst/>
        </p:spPr>
      </p:cxnSp>
      <p:cxnSp>
        <p:nvCxnSpPr>
          <p:cNvPr id="44" name="Gerader Verbinder 43"/>
          <p:cNvCxnSpPr/>
          <p:nvPr/>
        </p:nvCxnSpPr>
        <p:spPr>
          <a:xfrm rot="5400000" flipH="1">
            <a:off x="3402000" y="4310968"/>
            <a:ext cx="2340000" cy="0"/>
          </a:xfrm>
          <a:prstGeom prst="line">
            <a:avLst/>
          </a:prstGeom>
          <a:noFill/>
          <a:ln w="6350" cap="flat" cmpd="sng" algn="ctr">
            <a:solidFill>
              <a:sysClr val="windowText" lastClr="000000"/>
            </a:solidFill>
            <a:prstDash val="dash"/>
            <a:miter lim="800000"/>
          </a:ln>
          <a:effectLst/>
        </p:spPr>
      </p:cxnSp>
      <p:cxnSp>
        <p:nvCxnSpPr>
          <p:cNvPr id="45" name="Gerader Verbinder 44"/>
          <p:cNvCxnSpPr/>
          <p:nvPr/>
        </p:nvCxnSpPr>
        <p:spPr>
          <a:xfrm rot="5400000" flipH="1">
            <a:off x="4338112" y="4239256"/>
            <a:ext cx="2484000" cy="0"/>
          </a:xfrm>
          <a:prstGeom prst="line">
            <a:avLst/>
          </a:prstGeom>
          <a:noFill/>
          <a:ln w="6350" cap="flat" cmpd="sng" algn="ctr">
            <a:solidFill>
              <a:sysClr val="windowText" lastClr="000000"/>
            </a:solidFill>
            <a:prstDash val="dash"/>
            <a:miter lim="800000"/>
          </a:ln>
          <a:effectLst/>
        </p:spPr>
      </p:cxnSp>
      <p:cxnSp>
        <p:nvCxnSpPr>
          <p:cNvPr id="46" name="Gerader Verbinder 45"/>
          <p:cNvCxnSpPr/>
          <p:nvPr/>
        </p:nvCxnSpPr>
        <p:spPr>
          <a:xfrm rot="5400000" flipH="1">
            <a:off x="5418240" y="4166936"/>
            <a:ext cx="2628000" cy="0"/>
          </a:xfrm>
          <a:prstGeom prst="line">
            <a:avLst/>
          </a:prstGeom>
          <a:noFill/>
          <a:ln w="6350" cap="flat" cmpd="sng" algn="ctr">
            <a:solidFill>
              <a:sysClr val="windowText" lastClr="000000"/>
            </a:solidFill>
            <a:prstDash val="dash"/>
            <a:miter lim="800000"/>
          </a:ln>
          <a:effectLst/>
        </p:spPr>
      </p:cxnSp>
      <p:sp>
        <p:nvSpPr>
          <p:cNvPr id="10" name="Textfeld 9"/>
          <p:cNvSpPr txBox="1"/>
          <p:nvPr/>
        </p:nvSpPr>
        <p:spPr>
          <a:xfrm rot="16200000">
            <a:off x="2234756" y="5118173"/>
            <a:ext cx="548548" cy="338554"/>
          </a:xfrm>
          <a:prstGeom prst="rect">
            <a:avLst/>
          </a:prstGeom>
          <a:noFill/>
        </p:spPr>
        <p:txBody>
          <a:bodyPr wrap="none" rtlCol="0">
            <a:spAutoFit/>
          </a:bodyPr>
          <a:lstStyle/>
          <a:p>
            <a:r>
              <a:rPr lang="de-DE" sz="1600" dirty="0" smtClean="0">
                <a:solidFill>
                  <a:srgbClr val="0070C0"/>
                </a:solidFill>
              </a:rPr>
              <a:t>Bad</a:t>
            </a:r>
            <a:endParaRPr lang="de-DE" sz="1600" dirty="0">
              <a:solidFill>
                <a:srgbClr val="0070C0"/>
              </a:solidFill>
            </a:endParaRPr>
          </a:p>
        </p:txBody>
      </p:sp>
      <p:sp>
        <p:nvSpPr>
          <p:cNvPr id="26" name="Textfeld 25"/>
          <p:cNvSpPr txBox="1"/>
          <p:nvPr/>
        </p:nvSpPr>
        <p:spPr>
          <a:xfrm rot="16200000">
            <a:off x="3053510" y="4278642"/>
            <a:ext cx="809837" cy="338554"/>
          </a:xfrm>
          <a:prstGeom prst="rect">
            <a:avLst/>
          </a:prstGeom>
          <a:noFill/>
        </p:spPr>
        <p:txBody>
          <a:bodyPr wrap="none" rtlCol="0">
            <a:spAutoFit/>
          </a:bodyPr>
          <a:lstStyle/>
          <a:p>
            <a:r>
              <a:rPr lang="de-DE" sz="1600" dirty="0" smtClean="0">
                <a:solidFill>
                  <a:srgbClr val="0070C0"/>
                </a:solidFill>
              </a:rPr>
              <a:t>Balkon</a:t>
            </a:r>
            <a:endParaRPr lang="de-DE" sz="1600" dirty="0">
              <a:solidFill>
                <a:srgbClr val="0070C0"/>
              </a:solidFill>
            </a:endParaRPr>
          </a:p>
        </p:txBody>
      </p:sp>
      <p:sp>
        <p:nvSpPr>
          <p:cNvPr id="28" name="Textfeld 27"/>
          <p:cNvSpPr txBox="1"/>
          <p:nvPr/>
        </p:nvSpPr>
        <p:spPr>
          <a:xfrm rot="16200000">
            <a:off x="3720375" y="3839704"/>
            <a:ext cx="822661" cy="338554"/>
          </a:xfrm>
          <a:prstGeom prst="rect">
            <a:avLst/>
          </a:prstGeom>
          <a:noFill/>
        </p:spPr>
        <p:txBody>
          <a:bodyPr wrap="none" rtlCol="0">
            <a:spAutoFit/>
          </a:bodyPr>
          <a:lstStyle/>
          <a:p>
            <a:r>
              <a:rPr lang="de-DE" sz="1600" dirty="0" smtClean="0">
                <a:solidFill>
                  <a:srgbClr val="0070C0"/>
                </a:solidFill>
              </a:rPr>
              <a:t>Aufzug</a:t>
            </a:r>
            <a:endParaRPr lang="de-DE" sz="1600" dirty="0">
              <a:solidFill>
                <a:srgbClr val="0070C0"/>
              </a:solidFill>
            </a:endParaRPr>
          </a:p>
        </p:txBody>
      </p:sp>
      <p:sp>
        <p:nvSpPr>
          <p:cNvPr id="30" name="Textfeld 29"/>
          <p:cNvSpPr txBox="1"/>
          <p:nvPr/>
        </p:nvSpPr>
        <p:spPr>
          <a:xfrm rot="16200000">
            <a:off x="5632405" y="3672045"/>
            <a:ext cx="1071127" cy="338554"/>
          </a:xfrm>
          <a:prstGeom prst="rect">
            <a:avLst/>
          </a:prstGeom>
          <a:noFill/>
        </p:spPr>
        <p:txBody>
          <a:bodyPr wrap="none" rtlCol="0">
            <a:spAutoFit/>
          </a:bodyPr>
          <a:lstStyle/>
          <a:p>
            <a:r>
              <a:rPr lang="de-DE" sz="1600" dirty="0" smtClean="0">
                <a:solidFill>
                  <a:srgbClr val="0070C0"/>
                </a:solidFill>
              </a:rPr>
              <a:t>Spielplatz</a:t>
            </a:r>
            <a:endParaRPr lang="de-DE" sz="1600" dirty="0">
              <a:solidFill>
                <a:srgbClr val="0070C0"/>
              </a:solidFill>
            </a:endParaRPr>
          </a:p>
        </p:txBody>
      </p:sp>
      <p:sp>
        <p:nvSpPr>
          <p:cNvPr id="31" name="Textfeld 30"/>
          <p:cNvSpPr txBox="1"/>
          <p:nvPr/>
        </p:nvSpPr>
        <p:spPr>
          <a:xfrm rot="16200000">
            <a:off x="4472762" y="3834395"/>
            <a:ext cx="1130438" cy="338554"/>
          </a:xfrm>
          <a:prstGeom prst="rect">
            <a:avLst/>
          </a:prstGeom>
          <a:noFill/>
        </p:spPr>
        <p:txBody>
          <a:bodyPr wrap="none" rtlCol="0">
            <a:spAutoFit/>
          </a:bodyPr>
          <a:lstStyle/>
          <a:p>
            <a:r>
              <a:rPr lang="de-DE" sz="1600" dirty="0" smtClean="0">
                <a:solidFill>
                  <a:srgbClr val="FF0000"/>
                </a:solidFill>
              </a:rPr>
              <a:t>Dämmung</a:t>
            </a:r>
            <a:endParaRPr lang="de-DE" sz="1600" dirty="0">
              <a:solidFill>
                <a:srgbClr val="FF0000"/>
              </a:solidFill>
            </a:endParaRPr>
          </a:p>
        </p:txBody>
      </p:sp>
      <p:sp>
        <p:nvSpPr>
          <p:cNvPr id="32" name="Textfeld 31"/>
          <p:cNvSpPr txBox="1"/>
          <p:nvPr/>
        </p:nvSpPr>
        <p:spPr>
          <a:xfrm rot="16200000">
            <a:off x="2443724" y="4880458"/>
            <a:ext cx="880369" cy="338554"/>
          </a:xfrm>
          <a:prstGeom prst="rect">
            <a:avLst/>
          </a:prstGeom>
          <a:noFill/>
        </p:spPr>
        <p:txBody>
          <a:bodyPr wrap="none" rtlCol="0">
            <a:spAutoFit/>
          </a:bodyPr>
          <a:lstStyle/>
          <a:p>
            <a:r>
              <a:rPr lang="de-DE" sz="1600" dirty="0" smtClean="0">
                <a:solidFill>
                  <a:srgbClr val="FF0000"/>
                </a:solidFill>
              </a:rPr>
              <a:t>Fenster</a:t>
            </a:r>
            <a:endParaRPr lang="de-DE" sz="1600" dirty="0">
              <a:solidFill>
                <a:srgbClr val="FF0000"/>
              </a:solidFill>
            </a:endParaRPr>
          </a:p>
        </p:txBody>
      </p:sp>
      <p:pic>
        <p:nvPicPr>
          <p:cNvPr id="33" name="Grafik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3144" y="749299"/>
            <a:ext cx="1555270" cy="395939"/>
          </a:xfrm>
          <a:prstGeom prst="rect">
            <a:avLst/>
          </a:prstGeom>
        </p:spPr>
      </p:pic>
      <p:pic>
        <p:nvPicPr>
          <p:cNvPr id="34" name="Picture 12" descr="RGB_2c"/>
          <p:cNvPicPr>
            <a:picLocks noChangeAspect="1" noChangeArrowheads="1"/>
          </p:cNvPicPr>
          <p:nvPr/>
        </p:nvPicPr>
        <p:blipFill>
          <a:blip r:embed="rId4"/>
          <a:srcRect/>
          <a:stretch>
            <a:fillRect/>
          </a:stretch>
        </p:blipFill>
        <p:spPr bwMode="auto">
          <a:xfrm>
            <a:off x="7333143" y="333375"/>
            <a:ext cx="1555270" cy="301625"/>
          </a:xfrm>
          <a:prstGeom prst="rect">
            <a:avLst/>
          </a:prstGeom>
          <a:noFill/>
          <a:ln w="9525">
            <a:noFill/>
            <a:miter lim="800000"/>
            <a:headEnd/>
            <a:tailEnd/>
          </a:ln>
        </p:spPr>
      </p:pic>
      <p:cxnSp>
        <p:nvCxnSpPr>
          <p:cNvPr id="35" name="Gerader Verbinder 34"/>
          <p:cNvCxnSpPr/>
          <p:nvPr/>
        </p:nvCxnSpPr>
        <p:spPr>
          <a:xfrm rot="-1920000">
            <a:off x="1900031" y="4079562"/>
            <a:ext cx="536400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rot="-1920000">
            <a:off x="3663309" y="4019993"/>
            <a:ext cx="902811" cy="369332"/>
          </a:xfrm>
          <a:prstGeom prst="rect">
            <a:avLst/>
          </a:prstGeom>
          <a:noFill/>
        </p:spPr>
        <p:txBody>
          <a:bodyPr wrap="none" rtlCol="0">
            <a:spAutoFit/>
          </a:bodyPr>
          <a:lstStyle/>
          <a:p>
            <a:r>
              <a:rPr lang="de-DE" dirty="0" smtClean="0"/>
              <a:t>Kosten</a:t>
            </a:r>
            <a:endParaRPr lang="de-DE" dirty="0"/>
          </a:p>
        </p:txBody>
      </p:sp>
    </p:spTree>
    <p:extLst>
      <p:ext uri="{BB962C8B-B14F-4D97-AF65-F5344CB8AC3E}">
        <p14:creationId xmlns:p14="http://schemas.microsoft.com/office/powerpoint/2010/main" val="116462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10" presetClass="entr" presetSubtype="0"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par>
                                <p:cTn id="66" presetID="10" presetClass="entr" presetSubtype="0" fill="hold"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par>
                                <p:cTn id="77" presetID="10" presetClass="entr" presetSubtype="0" fill="hold"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500"/>
                                        <p:tgtEl>
                                          <p:spTgt spid="4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26" grpId="0"/>
      <p:bldP spid="28" grpId="0"/>
      <p:bldP spid="30" grpId="0"/>
      <p:bldP spid="31" grpId="0"/>
      <p:bldP spid="32"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913" y="196850"/>
            <a:ext cx="6338340" cy="568325"/>
          </a:xfrm>
        </p:spPr>
        <p:txBody>
          <a:bodyPr/>
          <a:lstStyle/>
          <a:p>
            <a:r>
              <a:rPr lang="de-DE" sz="2400" dirty="0"/>
              <a:t>Nutzen für den Mieter</a:t>
            </a:r>
            <a:endParaRPr lang="de-DE" sz="2800" dirty="0"/>
          </a:p>
        </p:txBody>
      </p:sp>
      <p:cxnSp>
        <p:nvCxnSpPr>
          <p:cNvPr id="4" name="Gerade Verbindung mit Pfeil 3"/>
          <p:cNvCxnSpPr/>
          <p:nvPr/>
        </p:nvCxnSpPr>
        <p:spPr>
          <a:xfrm>
            <a:off x="2317573" y="5500806"/>
            <a:ext cx="5184000" cy="1"/>
          </a:xfrm>
          <a:prstGeom prst="straightConnector1">
            <a:avLst/>
          </a:prstGeom>
          <a:noFill/>
          <a:ln w="25400" cap="flat" cmpd="sng" algn="ctr">
            <a:solidFill>
              <a:sysClr val="windowText" lastClr="000000"/>
            </a:solidFill>
            <a:prstDash val="solid"/>
            <a:miter lim="800000"/>
            <a:tailEnd type="arrow" w="lg" len="lg"/>
          </a:ln>
          <a:effectLst/>
        </p:spPr>
      </p:cxnSp>
      <p:cxnSp>
        <p:nvCxnSpPr>
          <p:cNvPr id="5" name="Gerade Verbindung mit Pfeil 4"/>
          <p:cNvCxnSpPr/>
          <p:nvPr/>
        </p:nvCxnSpPr>
        <p:spPr>
          <a:xfrm flipV="1">
            <a:off x="2306300" y="2637216"/>
            <a:ext cx="0" cy="2880000"/>
          </a:xfrm>
          <a:prstGeom prst="straightConnector1">
            <a:avLst/>
          </a:prstGeom>
          <a:noFill/>
          <a:ln w="25400" cap="flat" cmpd="sng" algn="ctr">
            <a:solidFill>
              <a:sysClr val="windowText" lastClr="000000"/>
            </a:solidFill>
            <a:prstDash val="solid"/>
            <a:miter lim="800000"/>
            <a:tailEnd type="arrow" w="lg" len="lg"/>
          </a:ln>
          <a:effectLst/>
        </p:spPr>
      </p:cxnSp>
      <p:sp>
        <p:nvSpPr>
          <p:cNvPr id="6" name="Textfeld 5"/>
          <p:cNvSpPr txBox="1"/>
          <p:nvPr/>
        </p:nvSpPr>
        <p:spPr>
          <a:xfrm>
            <a:off x="7477675" y="5177640"/>
            <a:ext cx="177484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Umfang der</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dirty="0" smtClean="0">
                <a:ln>
                  <a:noFill/>
                </a:ln>
                <a:solidFill>
                  <a:prstClr val="black"/>
                </a:solidFill>
                <a:effectLst/>
                <a:uLnTx/>
                <a:uFillTx/>
              </a:rPr>
              <a:t>Modernisierung</a:t>
            </a:r>
          </a:p>
        </p:txBody>
      </p:sp>
      <p:sp>
        <p:nvSpPr>
          <p:cNvPr id="7" name="Textfeld 6"/>
          <p:cNvSpPr txBox="1"/>
          <p:nvPr/>
        </p:nvSpPr>
        <p:spPr>
          <a:xfrm>
            <a:off x="775572" y="2564904"/>
            <a:ext cx="1608133" cy="1754326"/>
          </a:xfrm>
          <a:prstGeom prst="rect">
            <a:avLst/>
          </a:prstGeom>
          <a:noFill/>
        </p:spPr>
        <p:txBody>
          <a:bodyPr wrap="none" rtlCol="0">
            <a:spAutoFit/>
          </a:bodyPr>
          <a:lstStyle/>
          <a:p>
            <a:pPr marR="0" lvl="0"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Netto-Nutzen </a:t>
            </a:r>
            <a:br>
              <a:rPr lang="de-DE" kern="0" dirty="0" smtClean="0">
                <a:solidFill>
                  <a:prstClr val="black"/>
                </a:solidFill>
              </a:rPr>
            </a:br>
            <a:r>
              <a:rPr lang="de-DE" kern="0" dirty="0" smtClean="0">
                <a:solidFill>
                  <a:prstClr val="black"/>
                </a:solidFill>
              </a:rPr>
              <a:t>für Mieter</a:t>
            </a:r>
          </a:p>
          <a:p>
            <a:pPr marL="185738" marR="0" lvl="0" indent="-185738"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rPr>
              <a:t>= wie viel </a:t>
            </a:r>
            <a:br>
              <a:rPr lang="de-DE" kern="0" dirty="0" smtClean="0">
                <a:solidFill>
                  <a:prstClr val="black"/>
                </a:solidFill>
              </a:rPr>
            </a:br>
            <a:r>
              <a:rPr lang="de-DE" kern="0" dirty="0" smtClean="0">
                <a:solidFill>
                  <a:prstClr val="black"/>
                </a:solidFill>
              </a:rPr>
              <a:t>würde er </a:t>
            </a:r>
            <a:br>
              <a:rPr lang="de-DE" kern="0" dirty="0" smtClean="0">
                <a:solidFill>
                  <a:prstClr val="black"/>
                </a:solidFill>
              </a:rPr>
            </a:br>
            <a:r>
              <a:rPr lang="de-DE" kern="0" dirty="0" smtClean="0">
                <a:solidFill>
                  <a:prstClr val="black"/>
                </a:solidFill>
              </a:rPr>
              <a:t>selbst </a:t>
            </a:r>
            <a:br>
              <a:rPr lang="de-DE" kern="0" dirty="0" smtClean="0">
                <a:solidFill>
                  <a:prstClr val="black"/>
                </a:solidFill>
              </a:rPr>
            </a:br>
            <a:r>
              <a:rPr lang="de-DE" kern="0" dirty="0" smtClean="0">
                <a:solidFill>
                  <a:prstClr val="black"/>
                </a:solidFill>
              </a:rPr>
              <a:t>wollen?</a:t>
            </a:r>
            <a:endParaRPr kumimoji="0" lang="de-DE" sz="1800" b="0" i="0" u="none" strike="noStrike" kern="0" cap="none" spc="0" normalizeH="0" baseline="0" dirty="0" smtClean="0">
              <a:ln>
                <a:noFill/>
              </a:ln>
              <a:solidFill>
                <a:prstClr val="black"/>
              </a:solidFill>
              <a:effectLst/>
              <a:uLnTx/>
              <a:uFillTx/>
            </a:endParaRPr>
          </a:p>
        </p:txBody>
      </p:sp>
      <p:cxnSp>
        <p:nvCxnSpPr>
          <p:cNvPr id="9" name="Gerader Verbinder 8"/>
          <p:cNvCxnSpPr/>
          <p:nvPr/>
        </p:nvCxnSpPr>
        <p:spPr>
          <a:xfrm flipV="1">
            <a:off x="2306300" y="4780350"/>
            <a:ext cx="321484" cy="719938"/>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flipV="1">
            <a:off x="2627784" y="4203447"/>
            <a:ext cx="504056" cy="5767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flipH="1">
            <a:off x="3131840" y="3793466"/>
            <a:ext cx="576064" cy="410676"/>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Gerader Verbinder 24"/>
          <p:cNvCxnSpPr/>
          <p:nvPr/>
        </p:nvCxnSpPr>
        <p:spPr>
          <a:xfrm flipH="1">
            <a:off x="3707904" y="3484064"/>
            <a:ext cx="861162" cy="310244"/>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p:nvCxnSpPr>
        <p:spPr>
          <a:xfrm flipV="1">
            <a:off x="4572000" y="3317023"/>
            <a:ext cx="1008000" cy="1670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flipV="1">
            <a:off x="5580000" y="3196032"/>
            <a:ext cx="1152048" cy="120991"/>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a:xfrm rot="5400000" flipH="1">
            <a:off x="2087784" y="4960806"/>
            <a:ext cx="1080000" cy="0"/>
          </a:xfrm>
          <a:prstGeom prst="line">
            <a:avLst/>
          </a:prstGeom>
          <a:noFill/>
          <a:ln w="6350" cap="flat" cmpd="sng" algn="ctr">
            <a:solidFill>
              <a:sysClr val="windowText" lastClr="000000"/>
            </a:solidFill>
            <a:prstDash val="dash"/>
            <a:miter lim="800000"/>
          </a:ln>
          <a:effectLst/>
        </p:spPr>
      </p:cxnSp>
      <p:cxnSp>
        <p:nvCxnSpPr>
          <p:cNvPr id="42" name="Gerader Verbinder 41"/>
          <p:cNvCxnSpPr/>
          <p:nvPr/>
        </p:nvCxnSpPr>
        <p:spPr>
          <a:xfrm rot="5400000" flipH="1">
            <a:off x="2321840" y="4671048"/>
            <a:ext cx="1620000" cy="0"/>
          </a:xfrm>
          <a:prstGeom prst="line">
            <a:avLst/>
          </a:prstGeom>
          <a:noFill/>
          <a:ln w="6350" cap="flat" cmpd="sng" algn="ctr">
            <a:solidFill>
              <a:sysClr val="windowText" lastClr="000000"/>
            </a:solidFill>
            <a:prstDash val="dash"/>
            <a:miter lim="800000"/>
          </a:ln>
          <a:effectLst/>
        </p:spPr>
      </p:cxnSp>
      <p:cxnSp>
        <p:nvCxnSpPr>
          <p:cNvPr id="43" name="Gerader Verbinder 42"/>
          <p:cNvCxnSpPr/>
          <p:nvPr/>
        </p:nvCxnSpPr>
        <p:spPr>
          <a:xfrm rot="5400000" flipH="1">
            <a:off x="2699904" y="4473232"/>
            <a:ext cx="2016000" cy="0"/>
          </a:xfrm>
          <a:prstGeom prst="line">
            <a:avLst/>
          </a:prstGeom>
          <a:noFill/>
          <a:ln w="6350" cap="flat" cmpd="sng" algn="ctr">
            <a:solidFill>
              <a:sysClr val="windowText" lastClr="000000"/>
            </a:solidFill>
            <a:prstDash val="dash"/>
            <a:miter lim="800000"/>
          </a:ln>
          <a:effectLst/>
        </p:spPr>
      </p:cxnSp>
      <p:cxnSp>
        <p:nvCxnSpPr>
          <p:cNvPr id="44" name="Gerader Verbinder 43"/>
          <p:cNvCxnSpPr/>
          <p:nvPr/>
        </p:nvCxnSpPr>
        <p:spPr>
          <a:xfrm rot="5400000" flipH="1">
            <a:off x="3402000" y="4310968"/>
            <a:ext cx="2340000" cy="0"/>
          </a:xfrm>
          <a:prstGeom prst="line">
            <a:avLst/>
          </a:prstGeom>
          <a:noFill/>
          <a:ln w="6350" cap="flat" cmpd="sng" algn="ctr">
            <a:solidFill>
              <a:sysClr val="windowText" lastClr="000000"/>
            </a:solidFill>
            <a:prstDash val="dash"/>
            <a:miter lim="800000"/>
          </a:ln>
          <a:effectLst/>
        </p:spPr>
      </p:cxnSp>
      <p:cxnSp>
        <p:nvCxnSpPr>
          <p:cNvPr id="45" name="Gerader Verbinder 44"/>
          <p:cNvCxnSpPr/>
          <p:nvPr/>
        </p:nvCxnSpPr>
        <p:spPr>
          <a:xfrm rot="5400000" flipH="1">
            <a:off x="4338112" y="4239256"/>
            <a:ext cx="2484000" cy="0"/>
          </a:xfrm>
          <a:prstGeom prst="line">
            <a:avLst/>
          </a:prstGeom>
          <a:noFill/>
          <a:ln w="6350" cap="flat" cmpd="sng" algn="ctr">
            <a:solidFill>
              <a:sysClr val="windowText" lastClr="000000"/>
            </a:solidFill>
            <a:prstDash val="dash"/>
            <a:miter lim="800000"/>
          </a:ln>
          <a:effectLst/>
        </p:spPr>
      </p:cxnSp>
      <p:cxnSp>
        <p:nvCxnSpPr>
          <p:cNvPr id="46" name="Gerader Verbinder 45"/>
          <p:cNvCxnSpPr/>
          <p:nvPr/>
        </p:nvCxnSpPr>
        <p:spPr>
          <a:xfrm rot="5400000" flipH="1">
            <a:off x="5418240" y="4166936"/>
            <a:ext cx="2628000" cy="0"/>
          </a:xfrm>
          <a:prstGeom prst="line">
            <a:avLst/>
          </a:prstGeom>
          <a:noFill/>
          <a:ln w="6350" cap="flat" cmpd="sng" algn="ctr">
            <a:solidFill>
              <a:sysClr val="windowText" lastClr="000000"/>
            </a:solidFill>
            <a:prstDash val="dash"/>
            <a:miter lim="800000"/>
          </a:ln>
          <a:effectLst/>
        </p:spPr>
      </p:cxnSp>
      <p:sp>
        <p:nvSpPr>
          <p:cNvPr id="10" name="Textfeld 9"/>
          <p:cNvSpPr txBox="1"/>
          <p:nvPr/>
        </p:nvSpPr>
        <p:spPr>
          <a:xfrm rot="16200000">
            <a:off x="2234756" y="5118173"/>
            <a:ext cx="548548" cy="338554"/>
          </a:xfrm>
          <a:prstGeom prst="rect">
            <a:avLst/>
          </a:prstGeom>
          <a:noFill/>
        </p:spPr>
        <p:txBody>
          <a:bodyPr wrap="none" rtlCol="0">
            <a:spAutoFit/>
          </a:bodyPr>
          <a:lstStyle/>
          <a:p>
            <a:r>
              <a:rPr lang="de-DE" sz="1600" dirty="0" smtClean="0">
                <a:solidFill>
                  <a:srgbClr val="0070C0"/>
                </a:solidFill>
              </a:rPr>
              <a:t>Bad</a:t>
            </a:r>
            <a:endParaRPr lang="de-DE" sz="1600" dirty="0">
              <a:solidFill>
                <a:srgbClr val="0070C0"/>
              </a:solidFill>
            </a:endParaRPr>
          </a:p>
        </p:txBody>
      </p:sp>
      <p:sp>
        <p:nvSpPr>
          <p:cNvPr id="26" name="Textfeld 25"/>
          <p:cNvSpPr txBox="1"/>
          <p:nvPr/>
        </p:nvSpPr>
        <p:spPr>
          <a:xfrm rot="16200000">
            <a:off x="3053510" y="4278642"/>
            <a:ext cx="809837" cy="338554"/>
          </a:xfrm>
          <a:prstGeom prst="rect">
            <a:avLst/>
          </a:prstGeom>
          <a:noFill/>
        </p:spPr>
        <p:txBody>
          <a:bodyPr wrap="none" rtlCol="0">
            <a:spAutoFit/>
          </a:bodyPr>
          <a:lstStyle/>
          <a:p>
            <a:r>
              <a:rPr lang="de-DE" sz="1600" dirty="0" smtClean="0">
                <a:solidFill>
                  <a:srgbClr val="0070C0"/>
                </a:solidFill>
              </a:rPr>
              <a:t>Balkon</a:t>
            </a:r>
            <a:endParaRPr lang="de-DE" sz="1600" dirty="0">
              <a:solidFill>
                <a:srgbClr val="0070C0"/>
              </a:solidFill>
            </a:endParaRPr>
          </a:p>
        </p:txBody>
      </p:sp>
      <p:sp>
        <p:nvSpPr>
          <p:cNvPr id="28" name="Textfeld 27"/>
          <p:cNvSpPr txBox="1"/>
          <p:nvPr/>
        </p:nvSpPr>
        <p:spPr>
          <a:xfrm rot="16200000">
            <a:off x="3720375" y="3839704"/>
            <a:ext cx="822661" cy="338554"/>
          </a:xfrm>
          <a:prstGeom prst="rect">
            <a:avLst/>
          </a:prstGeom>
          <a:noFill/>
        </p:spPr>
        <p:txBody>
          <a:bodyPr wrap="none" rtlCol="0">
            <a:spAutoFit/>
          </a:bodyPr>
          <a:lstStyle/>
          <a:p>
            <a:r>
              <a:rPr lang="de-DE" sz="1600" dirty="0" smtClean="0">
                <a:solidFill>
                  <a:srgbClr val="0070C0"/>
                </a:solidFill>
              </a:rPr>
              <a:t>Aufzug</a:t>
            </a:r>
            <a:endParaRPr lang="de-DE" sz="1600" dirty="0">
              <a:solidFill>
                <a:srgbClr val="0070C0"/>
              </a:solidFill>
            </a:endParaRPr>
          </a:p>
        </p:txBody>
      </p:sp>
      <p:sp>
        <p:nvSpPr>
          <p:cNvPr id="30" name="Textfeld 29"/>
          <p:cNvSpPr txBox="1"/>
          <p:nvPr/>
        </p:nvSpPr>
        <p:spPr>
          <a:xfrm rot="16200000">
            <a:off x="5632405" y="3672045"/>
            <a:ext cx="1071127" cy="338554"/>
          </a:xfrm>
          <a:prstGeom prst="rect">
            <a:avLst/>
          </a:prstGeom>
          <a:noFill/>
        </p:spPr>
        <p:txBody>
          <a:bodyPr wrap="none" rtlCol="0">
            <a:spAutoFit/>
          </a:bodyPr>
          <a:lstStyle/>
          <a:p>
            <a:r>
              <a:rPr lang="de-DE" sz="1600" dirty="0" smtClean="0">
                <a:solidFill>
                  <a:srgbClr val="0070C0"/>
                </a:solidFill>
              </a:rPr>
              <a:t>Spielplatz</a:t>
            </a:r>
            <a:endParaRPr lang="de-DE" sz="1600" dirty="0">
              <a:solidFill>
                <a:srgbClr val="0070C0"/>
              </a:solidFill>
            </a:endParaRPr>
          </a:p>
        </p:txBody>
      </p:sp>
      <p:sp>
        <p:nvSpPr>
          <p:cNvPr id="31" name="Textfeld 30"/>
          <p:cNvSpPr txBox="1"/>
          <p:nvPr/>
        </p:nvSpPr>
        <p:spPr>
          <a:xfrm rot="16200000">
            <a:off x="4472762" y="3834395"/>
            <a:ext cx="1130438" cy="338554"/>
          </a:xfrm>
          <a:prstGeom prst="rect">
            <a:avLst/>
          </a:prstGeom>
          <a:noFill/>
        </p:spPr>
        <p:txBody>
          <a:bodyPr wrap="none" rtlCol="0">
            <a:spAutoFit/>
          </a:bodyPr>
          <a:lstStyle/>
          <a:p>
            <a:r>
              <a:rPr lang="de-DE" sz="1600" dirty="0" smtClean="0">
                <a:solidFill>
                  <a:srgbClr val="FF0000"/>
                </a:solidFill>
              </a:rPr>
              <a:t>Dämmung</a:t>
            </a:r>
            <a:endParaRPr lang="de-DE" sz="1600" dirty="0">
              <a:solidFill>
                <a:srgbClr val="FF0000"/>
              </a:solidFill>
            </a:endParaRPr>
          </a:p>
        </p:txBody>
      </p:sp>
      <p:sp>
        <p:nvSpPr>
          <p:cNvPr id="32" name="Textfeld 31"/>
          <p:cNvSpPr txBox="1"/>
          <p:nvPr/>
        </p:nvSpPr>
        <p:spPr>
          <a:xfrm rot="16200000">
            <a:off x="2443724" y="4880458"/>
            <a:ext cx="880369" cy="338554"/>
          </a:xfrm>
          <a:prstGeom prst="rect">
            <a:avLst/>
          </a:prstGeom>
          <a:noFill/>
        </p:spPr>
        <p:txBody>
          <a:bodyPr wrap="none" rtlCol="0">
            <a:spAutoFit/>
          </a:bodyPr>
          <a:lstStyle/>
          <a:p>
            <a:r>
              <a:rPr lang="de-DE" sz="1600" dirty="0" smtClean="0">
                <a:solidFill>
                  <a:srgbClr val="FF0000"/>
                </a:solidFill>
              </a:rPr>
              <a:t>Fenster</a:t>
            </a:r>
            <a:endParaRPr lang="de-DE" sz="1600" dirty="0">
              <a:solidFill>
                <a:srgbClr val="FF0000"/>
              </a:solidFill>
            </a:endParaRPr>
          </a:p>
        </p:txBody>
      </p:sp>
      <p:pic>
        <p:nvPicPr>
          <p:cNvPr id="33" name="Grafik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3144" y="749299"/>
            <a:ext cx="1555270" cy="395939"/>
          </a:xfrm>
          <a:prstGeom prst="rect">
            <a:avLst/>
          </a:prstGeom>
        </p:spPr>
      </p:pic>
      <p:pic>
        <p:nvPicPr>
          <p:cNvPr id="34" name="Picture 12" descr="RGB_2c"/>
          <p:cNvPicPr>
            <a:picLocks noChangeAspect="1" noChangeArrowheads="1"/>
          </p:cNvPicPr>
          <p:nvPr/>
        </p:nvPicPr>
        <p:blipFill>
          <a:blip r:embed="rId4"/>
          <a:srcRect/>
          <a:stretch>
            <a:fillRect/>
          </a:stretch>
        </p:blipFill>
        <p:spPr bwMode="auto">
          <a:xfrm>
            <a:off x="7333143" y="333375"/>
            <a:ext cx="1555270" cy="301625"/>
          </a:xfrm>
          <a:prstGeom prst="rect">
            <a:avLst/>
          </a:prstGeom>
          <a:noFill/>
          <a:ln w="9525">
            <a:noFill/>
            <a:miter lim="800000"/>
            <a:headEnd/>
            <a:tailEnd/>
          </a:ln>
        </p:spPr>
      </p:pic>
      <p:cxnSp>
        <p:nvCxnSpPr>
          <p:cNvPr id="35" name="Gerader Verbinder 34"/>
          <p:cNvCxnSpPr/>
          <p:nvPr/>
        </p:nvCxnSpPr>
        <p:spPr>
          <a:xfrm rot="-1920000">
            <a:off x="1900031" y="4079562"/>
            <a:ext cx="536400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rot="-1920000">
            <a:off x="3663309" y="4019993"/>
            <a:ext cx="902811" cy="369332"/>
          </a:xfrm>
          <a:prstGeom prst="rect">
            <a:avLst/>
          </a:prstGeom>
          <a:noFill/>
        </p:spPr>
        <p:txBody>
          <a:bodyPr wrap="none" rtlCol="0">
            <a:spAutoFit/>
          </a:bodyPr>
          <a:lstStyle/>
          <a:p>
            <a:r>
              <a:rPr lang="de-DE" dirty="0" smtClean="0"/>
              <a:t>Kosten</a:t>
            </a:r>
            <a:endParaRPr lang="de-DE" dirty="0"/>
          </a:p>
        </p:txBody>
      </p:sp>
      <p:cxnSp>
        <p:nvCxnSpPr>
          <p:cNvPr id="37" name="Gerader Verbinder 36"/>
          <p:cNvCxnSpPr/>
          <p:nvPr/>
        </p:nvCxnSpPr>
        <p:spPr>
          <a:xfrm flipV="1">
            <a:off x="2306300" y="4970009"/>
            <a:ext cx="321484" cy="54008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a:xfrm flipV="1">
            <a:off x="2627784" y="4731643"/>
            <a:ext cx="502201" cy="23836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flipH="1">
            <a:off x="3129985" y="4656401"/>
            <a:ext cx="584493" cy="7524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a:xfrm flipH="1" flipV="1">
            <a:off x="3714479" y="4656403"/>
            <a:ext cx="864039" cy="211402"/>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a:off x="4578574" y="4867805"/>
            <a:ext cx="1007999" cy="52802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Gerader Verbinder 47"/>
          <p:cNvCxnSpPr/>
          <p:nvPr/>
        </p:nvCxnSpPr>
        <p:spPr>
          <a:xfrm>
            <a:off x="5586573" y="5395829"/>
            <a:ext cx="1145475" cy="618316"/>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Textfeld 48"/>
          <p:cNvSpPr txBox="1"/>
          <p:nvPr/>
        </p:nvSpPr>
        <p:spPr>
          <a:xfrm>
            <a:off x="5624409" y="5514949"/>
            <a:ext cx="324127"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sym typeface="Symbol" panose="05050102010706020507" pitchFamily="18" charset="2"/>
              </a:rPr>
              <a:t></a:t>
            </a:r>
            <a:endParaRPr kumimoji="0" lang="de-DE" sz="1800" b="0" i="0" u="none" strike="noStrike" kern="0" cap="none" spc="0" normalizeH="0" baseline="0" dirty="0" smtClean="0">
              <a:ln>
                <a:noFill/>
              </a:ln>
              <a:solidFill>
                <a:prstClr val="black"/>
              </a:solidFill>
              <a:effectLst/>
              <a:uLnTx/>
              <a:uFillTx/>
            </a:endParaRPr>
          </a:p>
        </p:txBody>
      </p:sp>
      <p:cxnSp>
        <p:nvCxnSpPr>
          <p:cNvPr id="51" name="Gerader Verbinder 50"/>
          <p:cNvCxnSpPr/>
          <p:nvPr/>
        </p:nvCxnSpPr>
        <p:spPr>
          <a:xfrm rot="10800000" flipH="1">
            <a:off x="2195904" y="4668625"/>
            <a:ext cx="1512000" cy="0"/>
          </a:xfrm>
          <a:prstGeom prst="line">
            <a:avLst/>
          </a:prstGeom>
          <a:noFill/>
          <a:ln w="6350" cap="flat" cmpd="sng" algn="ctr">
            <a:solidFill>
              <a:sysClr val="windowText" lastClr="000000"/>
            </a:solidFill>
            <a:prstDash val="dash"/>
            <a:miter lim="800000"/>
          </a:ln>
          <a:effectLst/>
        </p:spPr>
      </p:cxnSp>
      <p:sp>
        <p:nvSpPr>
          <p:cNvPr id="52" name="Textfeld 51"/>
          <p:cNvSpPr txBox="1"/>
          <p:nvPr/>
        </p:nvSpPr>
        <p:spPr>
          <a:xfrm>
            <a:off x="1633801" y="4465920"/>
            <a:ext cx="639919" cy="369332"/>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de-DE" kern="0" dirty="0" smtClean="0">
                <a:solidFill>
                  <a:prstClr val="black"/>
                </a:solidFill>
                <a:sym typeface="Symbol" panose="05050102010706020507" pitchFamily="18" charset="2"/>
              </a:rPr>
              <a:t></a:t>
            </a:r>
            <a:endParaRPr kumimoji="0" lang="de-DE" sz="1800" b="0" i="0" u="none" strike="noStrike" kern="0" cap="none" spc="0" normalizeH="0" baseline="0" dirty="0" smtClean="0">
              <a:ln>
                <a:noFill/>
              </a:ln>
              <a:solidFill>
                <a:prstClr val="black"/>
              </a:solidFill>
              <a:effectLst/>
              <a:uLnTx/>
              <a:uFillTx/>
            </a:endParaRPr>
          </a:p>
        </p:txBody>
      </p:sp>
      <p:sp>
        <p:nvSpPr>
          <p:cNvPr id="53" name="Multiplizieren 52"/>
          <p:cNvSpPr/>
          <p:nvPr/>
        </p:nvSpPr>
        <p:spPr>
          <a:xfrm>
            <a:off x="4009346" y="3355971"/>
            <a:ext cx="292751" cy="1369173"/>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ultiplizieren 53"/>
          <p:cNvSpPr/>
          <p:nvPr/>
        </p:nvSpPr>
        <p:spPr>
          <a:xfrm>
            <a:off x="4916565" y="3068960"/>
            <a:ext cx="331774" cy="1584176"/>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ultiplizieren 54"/>
          <p:cNvSpPr/>
          <p:nvPr/>
        </p:nvSpPr>
        <p:spPr>
          <a:xfrm>
            <a:off x="6025570" y="2996952"/>
            <a:ext cx="331774" cy="1584176"/>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eschweifte Klammer links 2"/>
          <p:cNvSpPr/>
          <p:nvPr/>
        </p:nvSpPr>
        <p:spPr>
          <a:xfrm rot="5400000">
            <a:off x="2888716" y="2689992"/>
            <a:ext cx="228210" cy="139701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feld 7"/>
          <p:cNvSpPr txBox="1"/>
          <p:nvPr/>
        </p:nvSpPr>
        <p:spPr>
          <a:xfrm rot="19259047">
            <a:off x="2588181" y="2144241"/>
            <a:ext cx="3081505" cy="646331"/>
          </a:xfrm>
          <a:prstGeom prst="rect">
            <a:avLst/>
          </a:prstGeom>
          <a:noFill/>
        </p:spPr>
        <p:txBody>
          <a:bodyPr wrap="square" rtlCol="0">
            <a:spAutoFit/>
          </a:bodyPr>
          <a:lstStyle/>
          <a:p>
            <a:pPr algn="ctr"/>
            <a:r>
              <a:rPr lang="en-US" dirty="0" smtClean="0"/>
              <a:t>“</a:t>
            </a:r>
            <a:r>
              <a:rPr lang="en-US" dirty="0" err="1" smtClean="0"/>
              <a:t>Mieter-Vermieter-effiziente</a:t>
            </a:r>
            <a:r>
              <a:rPr lang="en-US" dirty="0" smtClean="0"/>
              <a:t>”</a:t>
            </a:r>
            <a:br>
              <a:rPr lang="en-US" dirty="0" smtClean="0"/>
            </a:br>
            <a:r>
              <a:rPr lang="en-US" dirty="0" err="1" smtClean="0"/>
              <a:t>Maßnahmen</a:t>
            </a:r>
            <a:endParaRPr lang="en-US" dirty="0"/>
          </a:p>
        </p:txBody>
      </p:sp>
    </p:spTree>
    <p:extLst>
      <p:ext uri="{BB962C8B-B14F-4D97-AF65-F5344CB8AC3E}">
        <p14:creationId xmlns:p14="http://schemas.microsoft.com/office/powerpoint/2010/main" val="4024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additive="base">
                                        <p:cTn id="32" dur="500" fill="hold"/>
                                        <p:tgtEl>
                                          <p:spTgt spid="49"/>
                                        </p:tgtEl>
                                        <p:attrNameLst>
                                          <p:attrName>ppt_x</p:attrName>
                                        </p:attrNameLst>
                                      </p:cBhvr>
                                      <p:tavLst>
                                        <p:tav tm="0">
                                          <p:val>
                                            <p:strVal val="#ppt_x"/>
                                          </p:val>
                                        </p:tav>
                                        <p:tav tm="100000">
                                          <p:val>
                                            <p:strVal val="#ppt_x"/>
                                          </p:val>
                                        </p:tav>
                                      </p:tavLst>
                                    </p:anim>
                                    <p:anim calcmode="lin" valueType="num">
                                      <p:cBhvr additive="base">
                                        <p:cTn id="33"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par>
                                <p:cTn id="39" presetID="35" presetClass="path" presetSubtype="0" accel="50000" decel="50000" fill="hold" grpId="1" nodeType="withEffect">
                                  <p:stCondLst>
                                    <p:cond delay="0"/>
                                  </p:stCondLst>
                                  <p:childTnLst>
                                    <p:animMotion origin="layout" path="M -2.5E-6 1.48148E-6 L -0.22725 1.48148E-6 " pathEditMode="relative" rAng="0" ptsTypes="AA">
                                      <p:cBhvr>
                                        <p:cTn id="40" dur="2000" fill="hold"/>
                                        <p:tgtEl>
                                          <p:spTgt spid="49"/>
                                        </p:tgtEl>
                                        <p:attrNameLst>
                                          <p:attrName>ppt_x</p:attrName>
                                          <p:attrName>ppt_y</p:attrName>
                                        </p:attrNameLst>
                                      </p:cBhvr>
                                      <p:rCtr x="-11372" y="0"/>
                                    </p:animMotion>
                                  </p:childTnLst>
                                </p:cTn>
                              </p:par>
                              <p:par>
                                <p:cTn id="41" presetID="10" presetClass="entr" presetSubtype="0" fill="hold" grpId="0" nodeType="withEffect">
                                  <p:stCondLst>
                                    <p:cond delay="25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fade">
                                      <p:cBhvr>
                                        <p:cTn id="54" dur="500"/>
                                        <p:tgtEl>
                                          <p:spTgt spid="52"/>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barn(inVertical)">
                                      <p:cBhvr>
                                        <p:cTn id="59" dur="500"/>
                                        <p:tgtEl>
                                          <p:spTgt spid="3"/>
                                        </p:tgtEl>
                                      </p:cBhvr>
                                    </p:animEffect>
                                  </p:childTnLst>
                                </p:cTn>
                              </p:par>
                            </p:childTnLst>
                          </p:cTn>
                        </p:par>
                        <p:par>
                          <p:cTn id="60" fill="hold">
                            <p:stCondLst>
                              <p:cond delay="500"/>
                            </p:stCondLst>
                            <p:childTnLst>
                              <p:par>
                                <p:cTn id="61" presetID="2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down)">
                                      <p:cBhvr>
                                        <p:cTn id="6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2" grpId="0"/>
      <p:bldP spid="53" grpId="0" animBg="1"/>
      <p:bldP spid="54" grpId="0" animBg="1"/>
      <p:bldP spid="55" grpId="0" animBg="1"/>
      <p:bldP spid="3" grpId="0" animBg="1"/>
      <p:bldP spid="8" grpId="0"/>
    </p:bldLst>
  </p:timing>
</p:sld>
</file>

<file path=ppt/theme/theme1.xml><?xml version="1.0" encoding="utf-8"?>
<a:theme xmlns:a="http://schemas.openxmlformats.org/drawingml/2006/main" name="UniKassel">
  <a:themeElements>
    <a:clrScheme name="UniKass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niKassel">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niKass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Kass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niKass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niKass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niKass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niKass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niKass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niKass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niKass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niKass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niKass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niKass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UniKassel</Template>
  <TotalTime>0</TotalTime>
  <Words>2622</Words>
  <Application>Microsoft Office PowerPoint</Application>
  <PresentationFormat>Bildschirmpräsentation (4:3)</PresentationFormat>
  <Paragraphs>522</Paragraphs>
  <Slides>33</Slides>
  <Notes>23</Notes>
  <HiddenSlides>1</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33</vt:i4>
      </vt:variant>
    </vt:vector>
  </HeadingPairs>
  <TitlesOfParts>
    <vt:vector size="38" baseType="lpstr">
      <vt:lpstr>Calibri</vt:lpstr>
      <vt:lpstr>Arial</vt:lpstr>
      <vt:lpstr>Cambria Math</vt:lpstr>
      <vt:lpstr>Symbol</vt:lpstr>
      <vt:lpstr>UniKassel</vt:lpstr>
      <vt:lpstr>Wege aus dem Mieter-Vermieter-Dilemma  bei der energetischen Modernisierung (Arbeitsgruppe 4)</vt:lpstr>
      <vt:lpstr>Das Mieter-Vermieter-Dilemma</vt:lpstr>
      <vt:lpstr>Das Mieter-Vermieter-Dilemma</vt:lpstr>
      <vt:lpstr>Das Mieter-Vermieter-Dilemma</vt:lpstr>
      <vt:lpstr>Das Mieter-Vermieter-Dilemma</vt:lpstr>
      <vt:lpstr>Weiteres Vorgehen </vt:lpstr>
      <vt:lpstr>PowerPoint-Präsentation</vt:lpstr>
      <vt:lpstr>Nutzen für den Mieter</vt:lpstr>
      <vt:lpstr>Nutzen für den Mieter</vt:lpstr>
      <vt:lpstr>PowerPoint-Präsentation</vt:lpstr>
      <vt:lpstr>möglicher Gewinn des Vermieters</vt:lpstr>
      <vt:lpstr>möglicher Gewinn des Vermieters</vt:lpstr>
      <vt:lpstr>Gewinnoptimaler Modernisierungsumfang</vt:lpstr>
      <vt:lpstr>Gewinnoptimaler Modernisierungsumfang</vt:lpstr>
      <vt:lpstr>PowerPoint-Präsentation</vt:lpstr>
      <vt:lpstr>Abschöpfung über Mieterhöhung</vt:lpstr>
      <vt:lpstr>Zulässige Mieterhöhung</vt:lpstr>
      <vt:lpstr>Zulässige Mieterhöhung</vt:lpstr>
      <vt:lpstr>Zulässige Mehreinnahmen</vt:lpstr>
      <vt:lpstr>Zulässige Mehreinnahmen</vt:lpstr>
      <vt:lpstr>PowerPoint-Präsentation</vt:lpstr>
      <vt:lpstr>Erhöhung um gleichbleibenden Aufschlag</vt:lpstr>
      <vt:lpstr>Zulässige Mehreinnahmen</vt:lpstr>
      <vt:lpstr>PowerPoint-Präsentation</vt:lpstr>
      <vt:lpstr>PowerPoint-Präsentation</vt:lpstr>
      <vt:lpstr>Warmmietverlauf</vt:lpstr>
      <vt:lpstr>PowerPoint-Präsentation</vt:lpstr>
      <vt:lpstr>Heizkostenersparnisse</vt:lpstr>
      <vt:lpstr>Heizkostenersparnisse</vt:lpstr>
      <vt:lpstr>PowerPoint-Präsentation</vt:lpstr>
      <vt:lpstr>Heizkostenersparnisse</vt:lpstr>
      <vt:lpstr>Alternativen im Überblick</vt:lpstr>
      <vt:lpstr>Ende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Mieter-Vermieter-Dilemma bei energetischer Modernisierung</dc:title>
  <dc:creator>Bastian Kossmann;Georg von Wangenheim</dc:creator>
  <cp:lastModifiedBy>Georg von Wangenheim</cp:lastModifiedBy>
  <cp:revision>469</cp:revision>
  <dcterms:created xsi:type="dcterms:W3CDTF">2014-04-21T16:15:13Z</dcterms:created>
  <dcterms:modified xsi:type="dcterms:W3CDTF">2016-10-25T12:43:47Z</dcterms:modified>
</cp:coreProperties>
</file>