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34" r:id="rId2"/>
    <p:sldId id="371" r:id="rId3"/>
    <p:sldId id="328" r:id="rId4"/>
    <p:sldId id="335" r:id="rId5"/>
    <p:sldId id="344" r:id="rId6"/>
    <p:sldId id="345" r:id="rId7"/>
    <p:sldId id="347" r:id="rId8"/>
    <p:sldId id="375" r:id="rId9"/>
    <p:sldId id="349" r:id="rId10"/>
    <p:sldId id="372" r:id="rId11"/>
    <p:sldId id="350" r:id="rId12"/>
    <p:sldId id="351" r:id="rId13"/>
    <p:sldId id="354" r:id="rId14"/>
    <p:sldId id="374" r:id="rId15"/>
    <p:sldId id="367" r:id="rId16"/>
    <p:sldId id="368" r:id="rId17"/>
    <p:sldId id="369" r:id="rId18"/>
    <p:sldId id="360" r:id="rId19"/>
    <p:sldId id="376" r:id="rId20"/>
    <p:sldId id="373" r:id="rId21"/>
    <p:sldId id="353" r:id="rId22"/>
    <p:sldId id="392" r:id="rId23"/>
    <p:sldId id="355" r:id="rId24"/>
    <p:sldId id="356" r:id="rId25"/>
    <p:sldId id="357" r:id="rId26"/>
    <p:sldId id="358" r:id="rId27"/>
    <p:sldId id="377" r:id="rId28"/>
    <p:sldId id="359" r:id="rId29"/>
    <p:sldId id="364" r:id="rId30"/>
    <p:sldId id="361" r:id="rId31"/>
    <p:sldId id="365" r:id="rId32"/>
    <p:sldId id="366" r:id="rId33"/>
    <p:sldId id="378" r:id="rId34"/>
    <p:sldId id="391" r:id="rId35"/>
    <p:sldId id="330" r:id="rId36"/>
    <p:sldId id="338" r:id="rId37"/>
  </p:sldIdLst>
  <p:sldSz cx="12192000" cy="6858000"/>
  <p:notesSz cx="9872663" cy="6797675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Franklin Gothic Book" panose="020B0503020102020204" pitchFamily="34" charset="0"/>
      <p:regular r:id="rId44"/>
      <p:italic r:id="rId45"/>
    </p:embeddedFont>
    <p:embeddedFont>
      <p:font typeface="Franklin Gothic Medium" panose="020B0603020102020204" pitchFamily="34" charset="0"/>
      <p:regular r:id="rId46"/>
      <p:italic r:id="rId47"/>
    </p:embeddedFont>
  </p:embeddedFontLst>
  <p:defaultTextStyle>
    <a:defPPr>
      <a:defRPr lang="de-DE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3"/>
    <a:srgbClr val="01AFA7"/>
    <a:srgbClr val="4E2696"/>
    <a:srgbClr val="0072C0"/>
    <a:srgbClr val="0063D0"/>
    <a:srgbClr val="C7C7C7"/>
    <a:srgbClr val="0079CC"/>
    <a:srgbClr val="0084DE"/>
    <a:srgbClr val="0075C4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8633" autoAdjust="0"/>
  </p:normalViewPr>
  <p:slideViewPr>
    <p:cSldViewPr snapToGrid="0">
      <p:cViewPr varScale="1">
        <p:scale>
          <a:sx n="81" d="100"/>
          <a:sy n="81" d="100"/>
        </p:scale>
        <p:origin x="624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A078A-8E5C-4888-8886-EB073D6B8FA5}" type="doc">
      <dgm:prSet loTypeId="urn:microsoft.com/office/officeart/2005/8/layout/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4435061-F63F-41ED-B416-AF6D2B91A391}">
      <dgm:prSet phldrT="[Text]" custT="1"/>
      <dgm:spPr/>
      <dgm:t>
        <a:bodyPr/>
        <a:lstStyle/>
        <a:p>
          <a:r>
            <a:rPr lang="de-DE" sz="2000" dirty="0">
              <a:latin typeface="Franklin Gothic Book" panose="020B0503020102020204" pitchFamily="34" charset="0"/>
            </a:rPr>
            <a:t>Umgehend</a:t>
          </a:r>
          <a:endParaRPr lang="de-DE" sz="2100" dirty="0">
            <a:latin typeface="Franklin Gothic Book" panose="020B0503020102020204" pitchFamily="34" charset="0"/>
          </a:endParaRPr>
        </a:p>
      </dgm:t>
    </dgm:pt>
    <dgm:pt modelId="{2A590704-2D63-4E54-B52F-62FC05C1B0C3}" type="parTrans" cxnId="{36AD494C-A3C2-4CA0-AA36-08ABC20F4937}">
      <dgm:prSet/>
      <dgm:spPr/>
      <dgm:t>
        <a:bodyPr/>
        <a:lstStyle/>
        <a:p>
          <a:endParaRPr lang="de-DE">
            <a:latin typeface="Franklin Gothic Book" panose="020B0503020102020204" pitchFamily="34" charset="0"/>
          </a:endParaRPr>
        </a:p>
      </dgm:t>
    </dgm:pt>
    <dgm:pt modelId="{32DC6B66-3341-46E2-B9CF-C54911FC97FD}" type="sibTrans" cxnId="{36AD494C-A3C2-4CA0-AA36-08ABC20F4937}">
      <dgm:prSet/>
      <dgm:spPr/>
      <dgm:t>
        <a:bodyPr/>
        <a:lstStyle/>
        <a:p>
          <a:endParaRPr lang="de-DE">
            <a:latin typeface="Franklin Gothic Book" panose="020B0503020102020204" pitchFamily="34" charset="0"/>
          </a:endParaRPr>
        </a:p>
      </dgm:t>
    </dgm:pt>
    <dgm:pt modelId="{0F18A3CA-2D0F-4B95-8E4D-1FA11E25704F}">
      <dgm:prSet phldrT="[Text]" custT="1"/>
      <dgm:spPr/>
      <dgm:t>
        <a:bodyPr/>
        <a:lstStyle/>
        <a:p>
          <a:r>
            <a:rPr lang="de-DE" sz="1600" b="1" dirty="0">
              <a:latin typeface="Franklin Gothic Book" panose="020B0503020102020204" pitchFamily="34" charset="0"/>
            </a:rPr>
            <a:t>Separater</a:t>
          </a:r>
          <a:r>
            <a:rPr lang="de-DE" sz="1500" b="1" dirty="0">
              <a:latin typeface="Franklin Gothic Book" panose="020B0503020102020204" pitchFamily="34" charset="0"/>
            </a:rPr>
            <a:t> </a:t>
          </a:r>
          <a:r>
            <a:rPr lang="de-DE" sz="1600" b="1" dirty="0">
              <a:latin typeface="Franklin Gothic Book" panose="020B0503020102020204" pitchFamily="34" charset="0"/>
            </a:rPr>
            <a:t>Emissionshandel</a:t>
          </a:r>
          <a:endParaRPr lang="de-DE" sz="1500" b="1" dirty="0">
            <a:latin typeface="Franklin Gothic Book" panose="020B0503020102020204" pitchFamily="34" charset="0"/>
          </a:endParaRPr>
        </a:p>
      </dgm:t>
    </dgm:pt>
    <dgm:pt modelId="{DBB77A5B-66AD-4CE1-8495-E41C12D76894}" type="parTrans" cxnId="{58BAE101-46BC-4866-9566-FB66F99C691E}">
      <dgm:prSet/>
      <dgm:spPr/>
      <dgm:t>
        <a:bodyPr/>
        <a:lstStyle/>
        <a:p>
          <a:endParaRPr lang="de-DE">
            <a:latin typeface="Franklin Gothic Book" panose="020B0503020102020204" pitchFamily="34" charset="0"/>
          </a:endParaRPr>
        </a:p>
      </dgm:t>
    </dgm:pt>
    <dgm:pt modelId="{1B8D2FC0-6C27-4238-A508-95628B1BD0BA}" type="sibTrans" cxnId="{58BAE101-46BC-4866-9566-FB66F99C691E}">
      <dgm:prSet/>
      <dgm:spPr/>
      <dgm:t>
        <a:bodyPr/>
        <a:lstStyle/>
        <a:p>
          <a:endParaRPr lang="de-DE">
            <a:latin typeface="Franklin Gothic Book" panose="020B0503020102020204" pitchFamily="34" charset="0"/>
          </a:endParaRPr>
        </a:p>
      </dgm:t>
    </dgm:pt>
    <dgm:pt modelId="{83D52A27-0047-48EE-8675-28831AB6FCE7}">
      <dgm:prSet phldrT="[Text]" custT="1"/>
      <dgm:spPr/>
      <dgm:t>
        <a:bodyPr/>
        <a:lstStyle/>
        <a:p>
          <a:r>
            <a:rPr lang="de-DE" sz="2000" dirty="0">
              <a:latin typeface="Franklin Gothic Book" panose="020B0503020102020204" pitchFamily="34" charset="0"/>
            </a:rPr>
            <a:t>Spätestens 2030</a:t>
          </a:r>
          <a:endParaRPr lang="de-DE" sz="2100" dirty="0">
            <a:latin typeface="Franklin Gothic Book" panose="020B0503020102020204" pitchFamily="34" charset="0"/>
          </a:endParaRPr>
        </a:p>
      </dgm:t>
    </dgm:pt>
    <dgm:pt modelId="{5DCD85AD-ECC2-4ED3-B1B3-8FAD950C710B}" type="parTrans" cxnId="{478D2C68-64B3-4C6E-B05B-0F7946577414}">
      <dgm:prSet/>
      <dgm:spPr/>
      <dgm:t>
        <a:bodyPr/>
        <a:lstStyle/>
        <a:p>
          <a:endParaRPr lang="de-DE">
            <a:latin typeface="Franklin Gothic Book" panose="020B0503020102020204" pitchFamily="34" charset="0"/>
          </a:endParaRPr>
        </a:p>
      </dgm:t>
    </dgm:pt>
    <dgm:pt modelId="{D943E1B1-62A5-4BC2-9C94-FCF236F7B1DB}" type="sibTrans" cxnId="{478D2C68-64B3-4C6E-B05B-0F7946577414}">
      <dgm:prSet/>
      <dgm:spPr/>
      <dgm:t>
        <a:bodyPr/>
        <a:lstStyle/>
        <a:p>
          <a:endParaRPr lang="de-DE">
            <a:latin typeface="Franklin Gothic Book" panose="020B0503020102020204" pitchFamily="34" charset="0"/>
          </a:endParaRPr>
        </a:p>
      </dgm:t>
    </dgm:pt>
    <dgm:pt modelId="{A5E5DDDC-6E51-457F-9B49-57CAF3B249B5}">
      <dgm:prSet phldrT="[Text]" custT="1"/>
      <dgm:spPr/>
      <dgm:t>
        <a:bodyPr/>
        <a:lstStyle/>
        <a:p>
          <a:r>
            <a:rPr lang="de-DE" sz="2000" dirty="0">
              <a:latin typeface="Franklin Gothic Book" panose="020B0503020102020204" pitchFamily="34" charset="0"/>
            </a:rPr>
            <a:t>Langfristig</a:t>
          </a:r>
          <a:endParaRPr lang="de-DE" sz="2100" dirty="0">
            <a:latin typeface="Franklin Gothic Book" panose="020B0503020102020204" pitchFamily="34" charset="0"/>
          </a:endParaRPr>
        </a:p>
      </dgm:t>
    </dgm:pt>
    <dgm:pt modelId="{E771B298-06D5-40C0-85B8-E08EF2537AA0}" type="parTrans" cxnId="{0E6D0EE6-8393-4C6E-99E5-462426A4D09E}">
      <dgm:prSet/>
      <dgm:spPr/>
      <dgm:t>
        <a:bodyPr/>
        <a:lstStyle/>
        <a:p>
          <a:endParaRPr lang="de-DE">
            <a:latin typeface="Franklin Gothic Book" panose="020B0503020102020204" pitchFamily="34" charset="0"/>
          </a:endParaRPr>
        </a:p>
      </dgm:t>
    </dgm:pt>
    <dgm:pt modelId="{2F9A914C-874E-4019-89F5-BD25234848CA}" type="sibTrans" cxnId="{0E6D0EE6-8393-4C6E-99E5-462426A4D09E}">
      <dgm:prSet/>
      <dgm:spPr/>
      <dgm:t>
        <a:bodyPr/>
        <a:lstStyle/>
        <a:p>
          <a:endParaRPr lang="de-DE">
            <a:latin typeface="Franklin Gothic Book" panose="020B0503020102020204" pitchFamily="34" charset="0"/>
          </a:endParaRPr>
        </a:p>
      </dgm:t>
    </dgm:pt>
    <dgm:pt modelId="{34ACA1B8-0DED-46E9-B84E-68FB75A8039D}">
      <dgm:prSet custT="1"/>
      <dgm:spPr/>
      <dgm:t>
        <a:bodyPr/>
        <a:lstStyle/>
        <a:p>
          <a:r>
            <a:rPr lang="de-DE" sz="1600" b="1" dirty="0">
              <a:latin typeface="Franklin Gothic Book" panose="020B0503020102020204" pitchFamily="34" charset="0"/>
            </a:rPr>
            <a:t>Integration aller relevanten Sektoren in einen umfassenden europäischen Emissionshandel </a:t>
          </a:r>
        </a:p>
      </dgm:t>
    </dgm:pt>
    <dgm:pt modelId="{7A177C4D-B161-43A1-B32E-241B6030FACB}" type="parTrans" cxnId="{46E4E8EC-BD97-4993-8D6A-C865652EC869}">
      <dgm:prSet/>
      <dgm:spPr/>
      <dgm:t>
        <a:bodyPr/>
        <a:lstStyle/>
        <a:p>
          <a:endParaRPr lang="de-DE">
            <a:latin typeface="Franklin Gothic Book" panose="020B0503020102020204" pitchFamily="34" charset="0"/>
          </a:endParaRPr>
        </a:p>
      </dgm:t>
    </dgm:pt>
    <dgm:pt modelId="{0D2C4713-021D-44EC-93E3-8C4F1297FBAB}" type="sibTrans" cxnId="{46E4E8EC-BD97-4993-8D6A-C865652EC869}">
      <dgm:prSet/>
      <dgm:spPr/>
      <dgm:t>
        <a:bodyPr/>
        <a:lstStyle/>
        <a:p>
          <a:endParaRPr lang="de-DE">
            <a:latin typeface="Franklin Gothic Book" panose="020B0503020102020204" pitchFamily="34" charset="0"/>
          </a:endParaRPr>
        </a:p>
      </dgm:t>
    </dgm:pt>
    <dgm:pt modelId="{B7ADBF9C-1B4A-4727-B760-D358E27214FD}">
      <dgm:prSet custT="1"/>
      <dgm:spPr/>
      <dgm:t>
        <a:bodyPr/>
        <a:lstStyle/>
        <a:p>
          <a:r>
            <a:rPr lang="de-DE" sz="1600" b="1" dirty="0">
              <a:latin typeface="Franklin Gothic Book" panose="020B0503020102020204" pitchFamily="34" charset="0"/>
            </a:rPr>
            <a:t>weltweit einheitliche Bepreisung durch Verknüpfung des EU-ETS mit anderen Systemen</a:t>
          </a:r>
        </a:p>
      </dgm:t>
    </dgm:pt>
    <dgm:pt modelId="{6F3425A4-EC7E-4637-B2B0-7C988E0A87F2}" type="parTrans" cxnId="{F58DF7EC-5BA4-4FF8-840E-A611D213F89A}">
      <dgm:prSet/>
      <dgm:spPr/>
      <dgm:t>
        <a:bodyPr/>
        <a:lstStyle/>
        <a:p>
          <a:endParaRPr lang="de-DE">
            <a:latin typeface="Franklin Gothic Book" panose="020B0503020102020204" pitchFamily="34" charset="0"/>
          </a:endParaRPr>
        </a:p>
      </dgm:t>
    </dgm:pt>
    <dgm:pt modelId="{2C6FC6B1-C224-4DF8-A08D-E640F2A35B8D}" type="sibTrans" cxnId="{F58DF7EC-5BA4-4FF8-840E-A611D213F89A}">
      <dgm:prSet/>
      <dgm:spPr/>
      <dgm:t>
        <a:bodyPr/>
        <a:lstStyle/>
        <a:p>
          <a:endParaRPr lang="de-DE">
            <a:latin typeface="Franklin Gothic Book" panose="020B0503020102020204" pitchFamily="34" charset="0"/>
          </a:endParaRPr>
        </a:p>
      </dgm:t>
    </dgm:pt>
    <dgm:pt modelId="{5ED7EADD-56D5-4257-90E9-65B68BB8B5EA}">
      <dgm:prSet custT="1"/>
      <dgm:spPr/>
      <dgm:t>
        <a:bodyPr/>
        <a:lstStyle/>
        <a:p>
          <a:r>
            <a:rPr lang="de-DE" sz="1600" b="1" dirty="0">
              <a:latin typeface="Franklin Gothic Book" panose="020B0503020102020204" pitchFamily="34" charset="0"/>
            </a:rPr>
            <a:t>Internationale Verhandlungen</a:t>
          </a:r>
        </a:p>
      </dgm:t>
    </dgm:pt>
    <dgm:pt modelId="{93770D2B-9547-44B6-91D3-635DA544CB75}" type="parTrans" cxnId="{2DB55DDD-AA71-4B95-B8B3-8979C6758E78}">
      <dgm:prSet/>
      <dgm:spPr/>
      <dgm:t>
        <a:bodyPr/>
        <a:lstStyle/>
        <a:p>
          <a:endParaRPr lang="de-DE">
            <a:latin typeface="Franklin Gothic Book" panose="020B0503020102020204" pitchFamily="34" charset="0"/>
          </a:endParaRPr>
        </a:p>
      </dgm:t>
    </dgm:pt>
    <dgm:pt modelId="{B7E676D1-0208-49F8-A7E6-D0C13783B92F}" type="sibTrans" cxnId="{2DB55DDD-AA71-4B95-B8B3-8979C6758E78}">
      <dgm:prSet/>
      <dgm:spPr/>
      <dgm:t>
        <a:bodyPr/>
        <a:lstStyle/>
        <a:p>
          <a:endParaRPr lang="de-DE">
            <a:latin typeface="Franklin Gothic Book" panose="020B0503020102020204" pitchFamily="34" charset="0"/>
          </a:endParaRPr>
        </a:p>
      </dgm:t>
    </dgm:pt>
    <dgm:pt modelId="{843B9DAD-A2BB-46E5-8EFA-EA6F8CF6C9DA}">
      <dgm:prSet custT="1"/>
      <dgm:spPr/>
      <dgm:t>
        <a:bodyPr/>
        <a:lstStyle/>
        <a:p>
          <a:r>
            <a:rPr lang="de-DE" sz="1600" b="1" dirty="0"/>
            <a:t>CO</a:t>
          </a:r>
          <a:r>
            <a:rPr lang="de-DE" sz="1600" b="1" baseline="-25000" dirty="0"/>
            <a:t>2</a:t>
          </a:r>
          <a:r>
            <a:rPr lang="de-DE" sz="1600" b="1" dirty="0"/>
            <a:t>-Steuer</a:t>
          </a:r>
        </a:p>
      </dgm:t>
    </dgm:pt>
    <dgm:pt modelId="{19DC3C02-2C2A-4D14-8F38-B88476813469}" type="parTrans" cxnId="{702EA233-540C-4105-9FE8-792CE1A2E086}">
      <dgm:prSet/>
      <dgm:spPr/>
      <dgm:t>
        <a:bodyPr/>
        <a:lstStyle/>
        <a:p>
          <a:endParaRPr lang="de-DE"/>
        </a:p>
      </dgm:t>
    </dgm:pt>
    <dgm:pt modelId="{897A3B40-DF36-43AA-94B4-B42AAFCA05BA}" type="sibTrans" cxnId="{702EA233-540C-4105-9FE8-792CE1A2E086}">
      <dgm:prSet/>
      <dgm:spPr/>
      <dgm:t>
        <a:bodyPr/>
        <a:lstStyle/>
        <a:p>
          <a:endParaRPr lang="de-DE"/>
        </a:p>
      </dgm:t>
    </dgm:pt>
    <dgm:pt modelId="{31F6F07E-6852-4965-ADCE-2F9D270C4B49}" type="pres">
      <dgm:prSet presAssocID="{E35A078A-8E5C-4888-8886-EB073D6B8FA5}" presName="Name0" presStyleCnt="0">
        <dgm:presLayoutVars>
          <dgm:dir/>
          <dgm:animLvl val="lvl"/>
          <dgm:resizeHandles val="exact"/>
        </dgm:presLayoutVars>
      </dgm:prSet>
      <dgm:spPr/>
    </dgm:pt>
    <dgm:pt modelId="{A2480A46-1946-46FE-B5C2-A32E185B5DF0}" type="pres">
      <dgm:prSet presAssocID="{A5E5DDDC-6E51-457F-9B49-57CAF3B249B5}" presName="boxAndChildren" presStyleCnt="0"/>
      <dgm:spPr/>
    </dgm:pt>
    <dgm:pt modelId="{066CD1AB-CA9B-4B50-BC90-5223619D36CE}" type="pres">
      <dgm:prSet presAssocID="{A5E5DDDC-6E51-457F-9B49-57CAF3B249B5}" presName="parentTextBox" presStyleLbl="node1" presStyleIdx="0" presStyleCnt="3"/>
      <dgm:spPr/>
    </dgm:pt>
    <dgm:pt modelId="{FA5AD332-E145-4896-9180-9D5C25AAC3AB}" type="pres">
      <dgm:prSet presAssocID="{A5E5DDDC-6E51-457F-9B49-57CAF3B249B5}" presName="entireBox" presStyleLbl="node1" presStyleIdx="0" presStyleCnt="3" custScaleX="99814" custScaleY="78846"/>
      <dgm:spPr/>
    </dgm:pt>
    <dgm:pt modelId="{76346AFE-71F5-4AA6-BFFB-C88319027B9F}" type="pres">
      <dgm:prSet presAssocID="{A5E5DDDC-6E51-457F-9B49-57CAF3B249B5}" presName="descendantBox" presStyleCnt="0"/>
      <dgm:spPr/>
    </dgm:pt>
    <dgm:pt modelId="{EE679DDF-C4F8-4F0F-8792-DD9738EEA099}" type="pres">
      <dgm:prSet presAssocID="{B7ADBF9C-1B4A-4727-B760-D358E27214FD}" presName="childTextBox" presStyleLbl="fgAccFollowNode1" presStyleIdx="0" presStyleCnt="5">
        <dgm:presLayoutVars>
          <dgm:bulletEnabled val="1"/>
        </dgm:presLayoutVars>
      </dgm:prSet>
      <dgm:spPr/>
    </dgm:pt>
    <dgm:pt modelId="{55900CB4-5365-4BE3-86E7-2D250CC1BE4F}" type="pres">
      <dgm:prSet presAssocID="{D943E1B1-62A5-4BC2-9C94-FCF236F7B1DB}" presName="sp" presStyleCnt="0"/>
      <dgm:spPr/>
    </dgm:pt>
    <dgm:pt modelId="{0B7BD9BC-E9D4-4D8E-9B3E-8C9CAA88F773}" type="pres">
      <dgm:prSet presAssocID="{83D52A27-0047-48EE-8675-28831AB6FCE7}" presName="arrowAndChildren" presStyleCnt="0"/>
      <dgm:spPr/>
    </dgm:pt>
    <dgm:pt modelId="{6DD85EEA-1D18-4570-B5CB-A2C27B4EA443}" type="pres">
      <dgm:prSet presAssocID="{83D52A27-0047-48EE-8675-28831AB6FCE7}" presName="parentTextArrow" presStyleLbl="node1" presStyleIdx="0" presStyleCnt="3"/>
      <dgm:spPr/>
    </dgm:pt>
    <dgm:pt modelId="{26D07B37-DFB0-4B5B-8CF7-CB17C917907C}" type="pres">
      <dgm:prSet presAssocID="{83D52A27-0047-48EE-8675-28831AB6FCE7}" presName="arrow" presStyleLbl="node1" presStyleIdx="1" presStyleCnt="3" custScaleY="80261"/>
      <dgm:spPr/>
    </dgm:pt>
    <dgm:pt modelId="{2A6289F2-C797-40AE-A55C-3AF1FEAFF86A}" type="pres">
      <dgm:prSet presAssocID="{83D52A27-0047-48EE-8675-28831AB6FCE7}" presName="descendantArrow" presStyleCnt="0"/>
      <dgm:spPr/>
    </dgm:pt>
    <dgm:pt modelId="{C72F1E9B-4326-4BA7-A1FD-AA2D4EEF6573}" type="pres">
      <dgm:prSet presAssocID="{34ACA1B8-0DED-46E9-B84E-68FB75A8039D}" presName="childTextArrow" presStyleLbl="fgAccFollowNode1" presStyleIdx="1" presStyleCnt="5">
        <dgm:presLayoutVars>
          <dgm:bulletEnabled val="1"/>
        </dgm:presLayoutVars>
      </dgm:prSet>
      <dgm:spPr/>
    </dgm:pt>
    <dgm:pt modelId="{14D1CF08-E008-4E2F-94CE-CB0FB924EFB1}" type="pres">
      <dgm:prSet presAssocID="{32DC6B66-3341-46E2-B9CF-C54911FC97FD}" presName="sp" presStyleCnt="0"/>
      <dgm:spPr/>
    </dgm:pt>
    <dgm:pt modelId="{D228A9F0-17DD-435F-8D17-79B602FB97A6}" type="pres">
      <dgm:prSet presAssocID="{E4435061-F63F-41ED-B416-AF6D2B91A391}" presName="arrowAndChildren" presStyleCnt="0"/>
      <dgm:spPr/>
    </dgm:pt>
    <dgm:pt modelId="{14AAD893-2354-4992-AD2A-DCA1C805E148}" type="pres">
      <dgm:prSet presAssocID="{E4435061-F63F-41ED-B416-AF6D2B91A391}" presName="parentTextArrow" presStyleLbl="node1" presStyleIdx="1" presStyleCnt="3"/>
      <dgm:spPr/>
    </dgm:pt>
    <dgm:pt modelId="{091A023B-E595-4853-856E-96CBC369A777}" type="pres">
      <dgm:prSet presAssocID="{E4435061-F63F-41ED-B416-AF6D2B91A391}" presName="arrow" presStyleLbl="node1" presStyleIdx="2" presStyleCnt="3" custLinFactNeighborX="26337"/>
      <dgm:spPr/>
    </dgm:pt>
    <dgm:pt modelId="{B8C8042D-8DCB-4D3F-8415-30060AC9228C}" type="pres">
      <dgm:prSet presAssocID="{E4435061-F63F-41ED-B416-AF6D2B91A391}" presName="descendantArrow" presStyleCnt="0"/>
      <dgm:spPr/>
    </dgm:pt>
    <dgm:pt modelId="{FBE2F827-A0E0-49D0-B9ED-8FEA16D00E54}" type="pres">
      <dgm:prSet presAssocID="{0F18A3CA-2D0F-4B95-8E4D-1FA11E25704F}" presName="childTextArrow" presStyleLbl="fgAccFollowNode1" presStyleIdx="2" presStyleCnt="5" custScaleX="115560">
        <dgm:presLayoutVars>
          <dgm:bulletEnabled val="1"/>
        </dgm:presLayoutVars>
      </dgm:prSet>
      <dgm:spPr/>
    </dgm:pt>
    <dgm:pt modelId="{56FEA7BF-FCE6-4A0B-BF64-E1C8800CEB5C}" type="pres">
      <dgm:prSet presAssocID="{843B9DAD-A2BB-46E5-8EFA-EA6F8CF6C9DA}" presName="childTextArrow" presStyleLbl="fgAccFollowNode1" presStyleIdx="3" presStyleCnt="5">
        <dgm:presLayoutVars>
          <dgm:bulletEnabled val="1"/>
        </dgm:presLayoutVars>
      </dgm:prSet>
      <dgm:spPr/>
    </dgm:pt>
    <dgm:pt modelId="{E2B18033-E022-44DF-9619-A8D09355C43E}" type="pres">
      <dgm:prSet presAssocID="{5ED7EADD-56D5-4257-90E9-65B68BB8B5EA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58BAE101-46BC-4866-9566-FB66F99C691E}" srcId="{E4435061-F63F-41ED-B416-AF6D2B91A391}" destId="{0F18A3CA-2D0F-4B95-8E4D-1FA11E25704F}" srcOrd="0" destOrd="0" parTransId="{DBB77A5B-66AD-4CE1-8495-E41C12D76894}" sibTransId="{1B8D2FC0-6C27-4238-A508-95628B1BD0BA}"/>
    <dgm:cxn modelId="{7C692C13-E0E4-48F2-B824-7A98F5CB39DB}" type="presOf" srcId="{E35A078A-8E5C-4888-8886-EB073D6B8FA5}" destId="{31F6F07E-6852-4965-ADCE-2F9D270C4B49}" srcOrd="0" destOrd="0" presId="urn:microsoft.com/office/officeart/2005/8/layout/process4"/>
    <dgm:cxn modelId="{6122B218-3A66-4440-9A29-5779F6EDB583}" type="presOf" srcId="{5ED7EADD-56D5-4257-90E9-65B68BB8B5EA}" destId="{E2B18033-E022-44DF-9619-A8D09355C43E}" srcOrd="0" destOrd="0" presId="urn:microsoft.com/office/officeart/2005/8/layout/process4"/>
    <dgm:cxn modelId="{702EA233-540C-4105-9FE8-792CE1A2E086}" srcId="{E4435061-F63F-41ED-B416-AF6D2B91A391}" destId="{843B9DAD-A2BB-46E5-8EFA-EA6F8CF6C9DA}" srcOrd="1" destOrd="0" parTransId="{19DC3C02-2C2A-4D14-8F38-B88476813469}" sibTransId="{897A3B40-DF36-43AA-94B4-B42AAFCA05BA}"/>
    <dgm:cxn modelId="{478D2C68-64B3-4C6E-B05B-0F7946577414}" srcId="{E35A078A-8E5C-4888-8886-EB073D6B8FA5}" destId="{83D52A27-0047-48EE-8675-28831AB6FCE7}" srcOrd="1" destOrd="0" parTransId="{5DCD85AD-ECC2-4ED3-B1B3-8FAD950C710B}" sibTransId="{D943E1B1-62A5-4BC2-9C94-FCF236F7B1DB}"/>
    <dgm:cxn modelId="{36AD494C-A3C2-4CA0-AA36-08ABC20F4937}" srcId="{E35A078A-8E5C-4888-8886-EB073D6B8FA5}" destId="{E4435061-F63F-41ED-B416-AF6D2B91A391}" srcOrd="0" destOrd="0" parTransId="{2A590704-2D63-4E54-B52F-62FC05C1B0C3}" sibTransId="{32DC6B66-3341-46E2-B9CF-C54911FC97FD}"/>
    <dgm:cxn modelId="{FFB6407B-DDBC-4666-82B5-901774CE26DC}" type="presOf" srcId="{A5E5DDDC-6E51-457F-9B49-57CAF3B249B5}" destId="{FA5AD332-E145-4896-9180-9D5C25AAC3AB}" srcOrd="1" destOrd="0" presId="urn:microsoft.com/office/officeart/2005/8/layout/process4"/>
    <dgm:cxn modelId="{0CB5A596-1E10-430C-886F-CD085D40E26C}" type="presOf" srcId="{B7ADBF9C-1B4A-4727-B760-D358E27214FD}" destId="{EE679DDF-C4F8-4F0F-8792-DD9738EEA099}" srcOrd="0" destOrd="0" presId="urn:microsoft.com/office/officeart/2005/8/layout/process4"/>
    <dgm:cxn modelId="{EE50FC98-C79B-4B7E-BD4A-E2C5D7610267}" type="presOf" srcId="{83D52A27-0047-48EE-8675-28831AB6FCE7}" destId="{26D07B37-DFB0-4B5B-8CF7-CB17C917907C}" srcOrd="1" destOrd="0" presId="urn:microsoft.com/office/officeart/2005/8/layout/process4"/>
    <dgm:cxn modelId="{A8AFC8A9-D043-4E68-8661-F1C598C5BFD6}" type="presOf" srcId="{E4435061-F63F-41ED-B416-AF6D2B91A391}" destId="{14AAD893-2354-4992-AD2A-DCA1C805E148}" srcOrd="0" destOrd="0" presId="urn:microsoft.com/office/officeart/2005/8/layout/process4"/>
    <dgm:cxn modelId="{D1AC76AD-B648-469C-B7E6-387F6DCDBFFD}" type="presOf" srcId="{E4435061-F63F-41ED-B416-AF6D2B91A391}" destId="{091A023B-E595-4853-856E-96CBC369A777}" srcOrd="1" destOrd="0" presId="urn:microsoft.com/office/officeart/2005/8/layout/process4"/>
    <dgm:cxn modelId="{6948BAB2-F36B-47C4-B07B-13FC505BAD99}" type="presOf" srcId="{83D52A27-0047-48EE-8675-28831AB6FCE7}" destId="{6DD85EEA-1D18-4570-B5CB-A2C27B4EA443}" srcOrd="0" destOrd="0" presId="urn:microsoft.com/office/officeart/2005/8/layout/process4"/>
    <dgm:cxn modelId="{5E3622B8-5D4D-4A29-8AA3-21D9341E282F}" type="presOf" srcId="{A5E5DDDC-6E51-457F-9B49-57CAF3B249B5}" destId="{066CD1AB-CA9B-4B50-BC90-5223619D36CE}" srcOrd="0" destOrd="0" presId="urn:microsoft.com/office/officeart/2005/8/layout/process4"/>
    <dgm:cxn modelId="{C065E1DA-0932-48DC-8CC6-BAFA123AF98F}" type="presOf" srcId="{0F18A3CA-2D0F-4B95-8E4D-1FA11E25704F}" destId="{FBE2F827-A0E0-49D0-B9ED-8FEA16D00E54}" srcOrd="0" destOrd="0" presId="urn:microsoft.com/office/officeart/2005/8/layout/process4"/>
    <dgm:cxn modelId="{2DB55DDD-AA71-4B95-B8B3-8979C6758E78}" srcId="{E4435061-F63F-41ED-B416-AF6D2B91A391}" destId="{5ED7EADD-56D5-4257-90E9-65B68BB8B5EA}" srcOrd="2" destOrd="0" parTransId="{93770D2B-9547-44B6-91D3-635DA544CB75}" sibTransId="{B7E676D1-0208-49F8-A7E6-D0C13783B92F}"/>
    <dgm:cxn modelId="{0E6D0EE6-8393-4C6E-99E5-462426A4D09E}" srcId="{E35A078A-8E5C-4888-8886-EB073D6B8FA5}" destId="{A5E5DDDC-6E51-457F-9B49-57CAF3B249B5}" srcOrd="2" destOrd="0" parTransId="{E771B298-06D5-40C0-85B8-E08EF2537AA0}" sibTransId="{2F9A914C-874E-4019-89F5-BD25234848CA}"/>
    <dgm:cxn modelId="{46E4E8EC-BD97-4993-8D6A-C865652EC869}" srcId="{83D52A27-0047-48EE-8675-28831AB6FCE7}" destId="{34ACA1B8-0DED-46E9-B84E-68FB75A8039D}" srcOrd="0" destOrd="0" parTransId="{7A177C4D-B161-43A1-B32E-241B6030FACB}" sibTransId="{0D2C4713-021D-44EC-93E3-8C4F1297FBAB}"/>
    <dgm:cxn modelId="{F58DF7EC-5BA4-4FF8-840E-A611D213F89A}" srcId="{A5E5DDDC-6E51-457F-9B49-57CAF3B249B5}" destId="{B7ADBF9C-1B4A-4727-B760-D358E27214FD}" srcOrd="0" destOrd="0" parTransId="{6F3425A4-EC7E-4637-B2B0-7C988E0A87F2}" sibTransId="{2C6FC6B1-C224-4DF8-A08D-E640F2A35B8D}"/>
    <dgm:cxn modelId="{B4789AF0-CC14-4C45-835B-0AE7A7115B88}" type="presOf" srcId="{34ACA1B8-0DED-46E9-B84E-68FB75A8039D}" destId="{C72F1E9B-4326-4BA7-A1FD-AA2D4EEF6573}" srcOrd="0" destOrd="0" presId="urn:microsoft.com/office/officeart/2005/8/layout/process4"/>
    <dgm:cxn modelId="{D6EB09F4-7E8E-4054-9942-64B251999D7F}" type="presOf" srcId="{843B9DAD-A2BB-46E5-8EFA-EA6F8CF6C9DA}" destId="{56FEA7BF-FCE6-4A0B-BF64-E1C8800CEB5C}" srcOrd="0" destOrd="0" presId="urn:microsoft.com/office/officeart/2005/8/layout/process4"/>
    <dgm:cxn modelId="{C2EEDA5D-4FD6-41DB-90D6-BB4578608E1B}" type="presParOf" srcId="{31F6F07E-6852-4965-ADCE-2F9D270C4B49}" destId="{A2480A46-1946-46FE-B5C2-A32E185B5DF0}" srcOrd="0" destOrd="0" presId="urn:microsoft.com/office/officeart/2005/8/layout/process4"/>
    <dgm:cxn modelId="{A99663C8-0329-487E-A0DC-1C21F88C18D6}" type="presParOf" srcId="{A2480A46-1946-46FE-B5C2-A32E185B5DF0}" destId="{066CD1AB-CA9B-4B50-BC90-5223619D36CE}" srcOrd="0" destOrd="0" presId="urn:microsoft.com/office/officeart/2005/8/layout/process4"/>
    <dgm:cxn modelId="{BFA80007-2D0F-4D7A-B8BC-AB8C3A3873A5}" type="presParOf" srcId="{A2480A46-1946-46FE-B5C2-A32E185B5DF0}" destId="{FA5AD332-E145-4896-9180-9D5C25AAC3AB}" srcOrd="1" destOrd="0" presId="urn:microsoft.com/office/officeart/2005/8/layout/process4"/>
    <dgm:cxn modelId="{81A08BED-FA9F-45A4-A2A2-136F74393218}" type="presParOf" srcId="{A2480A46-1946-46FE-B5C2-A32E185B5DF0}" destId="{76346AFE-71F5-4AA6-BFFB-C88319027B9F}" srcOrd="2" destOrd="0" presId="urn:microsoft.com/office/officeart/2005/8/layout/process4"/>
    <dgm:cxn modelId="{2522F196-B8A8-4BC6-AB1F-6DDE5331AA9B}" type="presParOf" srcId="{76346AFE-71F5-4AA6-BFFB-C88319027B9F}" destId="{EE679DDF-C4F8-4F0F-8792-DD9738EEA099}" srcOrd="0" destOrd="0" presId="urn:microsoft.com/office/officeart/2005/8/layout/process4"/>
    <dgm:cxn modelId="{3DF0DD87-E38D-4179-94BA-EE68DA152D2C}" type="presParOf" srcId="{31F6F07E-6852-4965-ADCE-2F9D270C4B49}" destId="{55900CB4-5365-4BE3-86E7-2D250CC1BE4F}" srcOrd="1" destOrd="0" presId="urn:microsoft.com/office/officeart/2005/8/layout/process4"/>
    <dgm:cxn modelId="{A69110BE-7E52-4958-ACF2-DE238ACD10DF}" type="presParOf" srcId="{31F6F07E-6852-4965-ADCE-2F9D270C4B49}" destId="{0B7BD9BC-E9D4-4D8E-9B3E-8C9CAA88F773}" srcOrd="2" destOrd="0" presId="urn:microsoft.com/office/officeart/2005/8/layout/process4"/>
    <dgm:cxn modelId="{8AE7112B-4052-4B22-B2D8-7625364AE5C4}" type="presParOf" srcId="{0B7BD9BC-E9D4-4D8E-9B3E-8C9CAA88F773}" destId="{6DD85EEA-1D18-4570-B5CB-A2C27B4EA443}" srcOrd="0" destOrd="0" presId="urn:microsoft.com/office/officeart/2005/8/layout/process4"/>
    <dgm:cxn modelId="{7D799DE2-CCB2-41B4-91EC-2CA6BF86C6E2}" type="presParOf" srcId="{0B7BD9BC-E9D4-4D8E-9B3E-8C9CAA88F773}" destId="{26D07B37-DFB0-4B5B-8CF7-CB17C917907C}" srcOrd="1" destOrd="0" presId="urn:microsoft.com/office/officeart/2005/8/layout/process4"/>
    <dgm:cxn modelId="{6B03C025-C7F7-4511-B91F-B09AF52CC883}" type="presParOf" srcId="{0B7BD9BC-E9D4-4D8E-9B3E-8C9CAA88F773}" destId="{2A6289F2-C797-40AE-A55C-3AF1FEAFF86A}" srcOrd="2" destOrd="0" presId="urn:microsoft.com/office/officeart/2005/8/layout/process4"/>
    <dgm:cxn modelId="{F01EC62C-B897-45F1-B571-5BE7D0833A2C}" type="presParOf" srcId="{2A6289F2-C797-40AE-A55C-3AF1FEAFF86A}" destId="{C72F1E9B-4326-4BA7-A1FD-AA2D4EEF6573}" srcOrd="0" destOrd="0" presId="urn:microsoft.com/office/officeart/2005/8/layout/process4"/>
    <dgm:cxn modelId="{E65451D0-AB13-472C-8F44-189BAEECCDCF}" type="presParOf" srcId="{31F6F07E-6852-4965-ADCE-2F9D270C4B49}" destId="{14D1CF08-E008-4E2F-94CE-CB0FB924EFB1}" srcOrd="3" destOrd="0" presId="urn:microsoft.com/office/officeart/2005/8/layout/process4"/>
    <dgm:cxn modelId="{BD986D0A-1EEE-4048-9090-F5892B3BF6AB}" type="presParOf" srcId="{31F6F07E-6852-4965-ADCE-2F9D270C4B49}" destId="{D228A9F0-17DD-435F-8D17-79B602FB97A6}" srcOrd="4" destOrd="0" presId="urn:microsoft.com/office/officeart/2005/8/layout/process4"/>
    <dgm:cxn modelId="{1D556E8E-87DB-48F3-B3D7-748010EF3C5F}" type="presParOf" srcId="{D228A9F0-17DD-435F-8D17-79B602FB97A6}" destId="{14AAD893-2354-4992-AD2A-DCA1C805E148}" srcOrd="0" destOrd="0" presId="urn:microsoft.com/office/officeart/2005/8/layout/process4"/>
    <dgm:cxn modelId="{B66A6A03-3076-46E7-88DB-C925B5726D10}" type="presParOf" srcId="{D228A9F0-17DD-435F-8D17-79B602FB97A6}" destId="{091A023B-E595-4853-856E-96CBC369A777}" srcOrd="1" destOrd="0" presId="urn:microsoft.com/office/officeart/2005/8/layout/process4"/>
    <dgm:cxn modelId="{5137D76A-4495-4603-A849-0C1BD08DE0BA}" type="presParOf" srcId="{D228A9F0-17DD-435F-8D17-79B602FB97A6}" destId="{B8C8042D-8DCB-4D3F-8415-30060AC9228C}" srcOrd="2" destOrd="0" presId="urn:microsoft.com/office/officeart/2005/8/layout/process4"/>
    <dgm:cxn modelId="{40523233-9C51-4647-B662-8FC5C291304B}" type="presParOf" srcId="{B8C8042D-8DCB-4D3F-8415-30060AC9228C}" destId="{FBE2F827-A0E0-49D0-B9ED-8FEA16D00E54}" srcOrd="0" destOrd="0" presId="urn:microsoft.com/office/officeart/2005/8/layout/process4"/>
    <dgm:cxn modelId="{93322C8E-C7E8-495C-A026-EED16CA52931}" type="presParOf" srcId="{B8C8042D-8DCB-4D3F-8415-30060AC9228C}" destId="{56FEA7BF-FCE6-4A0B-BF64-E1C8800CEB5C}" srcOrd="1" destOrd="0" presId="urn:microsoft.com/office/officeart/2005/8/layout/process4"/>
    <dgm:cxn modelId="{129FCB79-82D9-4A39-B8F1-AA229F48F43C}" type="presParOf" srcId="{B8C8042D-8DCB-4D3F-8415-30060AC9228C}" destId="{E2B18033-E022-44DF-9619-A8D09355C43E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AD332-E145-4896-9180-9D5C25AAC3AB}">
      <dsp:nvSpPr>
        <dsp:cNvPr id="0" name=""/>
        <dsp:cNvSpPr/>
      </dsp:nvSpPr>
      <dsp:spPr>
        <a:xfrm>
          <a:off x="4612" y="3848897"/>
          <a:ext cx="4950706" cy="11062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Franklin Gothic Book" panose="020B0503020102020204" pitchFamily="34" charset="0"/>
            </a:rPr>
            <a:t>Langfristig</a:t>
          </a:r>
          <a:endParaRPr lang="de-DE" sz="2100" kern="1200" dirty="0">
            <a:latin typeface="Franklin Gothic Book" panose="020B0503020102020204" pitchFamily="34" charset="0"/>
          </a:endParaRPr>
        </a:p>
      </dsp:txBody>
      <dsp:txXfrm>
        <a:off x="4612" y="3848897"/>
        <a:ext cx="4950706" cy="597364"/>
      </dsp:txXfrm>
    </dsp:sp>
    <dsp:sp modelId="{EE679DDF-C4F8-4F0F-8792-DD9738EEA099}">
      <dsp:nvSpPr>
        <dsp:cNvPr id="0" name=""/>
        <dsp:cNvSpPr/>
      </dsp:nvSpPr>
      <dsp:spPr>
        <a:xfrm>
          <a:off x="0" y="4430073"/>
          <a:ext cx="4959932" cy="6453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latin typeface="Franklin Gothic Book" panose="020B0503020102020204" pitchFamily="34" charset="0"/>
            </a:rPr>
            <a:t>weltweit einheitliche Bepreisung durch Verknüpfung des EU-ETS mit anderen Systemen</a:t>
          </a:r>
        </a:p>
      </dsp:txBody>
      <dsp:txXfrm>
        <a:off x="0" y="4430073"/>
        <a:ext cx="4959932" cy="645392"/>
      </dsp:txXfrm>
    </dsp:sp>
    <dsp:sp modelId="{26D07B37-DFB0-4B5B-8CF7-CB17C917907C}">
      <dsp:nvSpPr>
        <dsp:cNvPr id="0" name=""/>
        <dsp:cNvSpPr/>
      </dsp:nvSpPr>
      <dsp:spPr>
        <a:xfrm rot="10800000">
          <a:off x="0" y="2138025"/>
          <a:ext cx="4959932" cy="173191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Franklin Gothic Book" panose="020B0503020102020204" pitchFamily="34" charset="0"/>
            </a:rPr>
            <a:t>Spätestens 2030</a:t>
          </a:r>
          <a:endParaRPr lang="de-DE" sz="2100" kern="1200" dirty="0">
            <a:latin typeface="Franklin Gothic Book" panose="020B0503020102020204" pitchFamily="34" charset="0"/>
          </a:endParaRPr>
        </a:p>
      </dsp:txBody>
      <dsp:txXfrm rot="-10800000">
        <a:off x="0" y="2138025"/>
        <a:ext cx="4959932" cy="607902"/>
      </dsp:txXfrm>
    </dsp:sp>
    <dsp:sp modelId="{C72F1E9B-4326-4BA7-A1FD-AA2D4EEF6573}">
      <dsp:nvSpPr>
        <dsp:cNvPr id="0" name=""/>
        <dsp:cNvSpPr/>
      </dsp:nvSpPr>
      <dsp:spPr>
        <a:xfrm>
          <a:off x="0" y="2682463"/>
          <a:ext cx="4959932" cy="645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latin typeface="Franklin Gothic Book" panose="020B0503020102020204" pitchFamily="34" charset="0"/>
            </a:rPr>
            <a:t>Integration aller relevanten Sektoren in einen umfassenden europäischen Emissionshandel </a:t>
          </a:r>
        </a:p>
      </dsp:txBody>
      <dsp:txXfrm>
        <a:off x="0" y="2682463"/>
        <a:ext cx="4959932" cy="645199"/>
      </dsp:txXfrm>
    </dsp:sp>
    <dsp:sp modelId="{091A023B-E595-4853-856E-96CBC369A777}">
      <dsp:nvSpPr>
        <dsp:cNvPr id="0" name=""/>
        <dsp:cNvSpPr/>
      </dsp:nvSpPr>
      <dsp:spPr>
        <a:xfrm rot="10800000">
          <a:off x="0" y="1213"/>
          <a:ext cx="4959932" cy="215785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Franklin Gothic Book" panose="020B0503020102020204" pitchFamily="34" charset="0"/>
            </a:rPr>
            <a:t>Umgehend</a:t>
          </a:r>
          <a:endParaRPr lang="de-DE" sz="2100" kern="1200" dirty="0">
            <a:latin typeface="Franklin Gothic Book" panose="020B0503020102020204" pitchFamily="34" charset="0"/>
          </a:endParaRPr>
        </a:p>
      </dsp:txBody>
      <dsp:txXfrm rot="-10800000">
        <a:off x="0" y="1213"/>
        <a:ext cx="4959932" cy="757407"/>
      </dsp:txXfrm>
    </dsp:sp>
    <dsp:sp modelId="{FBE2F827-A0E0-49D0-B9ED-8FEA16D00E54}">
      <dsp:nvSpPr>
        <dsp:cNvPr id="0" name=""/>
        <dsp:cNvSpPr/>
      </dsp:nvSpPr>
      <dsp:spPr>
        <a:xfrm>
          <a:off x="18" y="758621"/>
          <a:ext cx="1816343" cy="645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latin typeface="Franklin Gothic Book" panose="020B0503020102020204" pitchFamily="34" charset="0"/>
            </a:rPr>
            <a:t>Separater</a:t>
          </a:r>
          <a:r>
            <a:rPr lang="de-DE" sz="1500" b="1" kern="1200" dirty="0">
              <a:latin typeface="Franklin Gothic Book" panose="020B0503020102020204" pitchFamily="34" charset="0"/>
            </a:rPr>
            <a:t> </a:t>
          </a:r>
          <a:r>
            <a:rPr lang="de-DE" sz="1600" b="1" kern="1200" dirty="0">
              <a:latin typeface="Franklin Gothic Book" panose="020B0503020102020204" pitchFamily="34" charset="0"/>
            </a:rPr>
            <a:t>Emissionshandel</a:t>
          </a:r>
          <a:endParaRPr lang="de-DE" sz="1500" b="1" kern="1200" dirty="0">
            <a:latin typeface="Franklin Gothic Book" panose="020B0503020102020204" pitchFamily="34" charset="0"/>
          </a:endParaRPr>
        </a:p>
      </dsp:txBody>
      <dsp:txXfrm>
        <a:off x="18" y="758621"/>
        <a:ext cx="1816343" cy="645199"/>
      </dsp:txXfrm>
    </dsp:sp>
    <dsp:sp modelId="{56FEA7BF-FCE6-4A0B-BF64-E1C8800CEB5C}">
      <dsp:nvSpPr>
        <dsp:cNvPr id="0" name=""/>
        <dsp:cNvSpPr/>
      </dsp:nvSpPr>
      <dsp:spPr>
        <a:xfrm>
          <a:off x="1816362" y="758621"/>
          <a:ext cx="1571775" cy="645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CO</a:t>
          </a:r>
          <a:r>
            <a:rPr lang="de-DE" sz="1600" b="1" kern="1200" baseline="-25000" dirty="0"/>
            <a:t>2</a:t>
          </a:r>
          <a:r>
            <a:rPr lang="de-DE" sz="1600" b="1" kern="1200" dirty="0"/>
            <a:t>-Steuer</a:t>
          </a:r>
        </a:p>
      </dsp:txBody>
      <dsp:txXfrm>
        <a:off x="1816362" y="758621"/>
        <a:ext cx="1571775" cy="645199"/>
      </dsp:txXfrm>
    </dsp:sp>
    <dsp:sp modelId="{E2B18033-E022-44DF-9619-A8D09355C43E}">
      <dsp:nvSpPr>
        <dsp:cNvPr id="0" name=""/>
        <dsp:cNvSpPr/>
      </dsp:nvSpPr>
      <dsp:spPr>
        <a:xfrm>
          <a:off x="3388137" y="758621"/>
          <a:ext cx="1571775" cy="645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latin typeface="Franklin Gothic Book" panose="020B0503020102020204" pitchFamily="34" charset="0"/>
            </a:rPr>
            <a:t>Internationale Verhandlungen</a:t>
          </a:r>
        </a:p>
      </dsp:txBody>
      <dsp:txXfrm>
        <a:off x="3388137" y="758621"/>
        <a:ext cx="1571775" cy="6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6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8AA9F-78DB-4696-A798-51CD5E708AD6}" type="datetimeFigureOut">
              <a:rPr lang="de-DE" smtClean="0"/>
              <a:t>18.12.2019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6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2EB4C-4EF5-49FF-884F-88E3DAE819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44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6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C1ED2-D2E6-4373-808F-9219ADE50D0A}" type="datetimeFigureOut">
              <a:rPr lang="de-DE" smtClean="0"/>
              <a:pPr/>
              <a:t>18.12.2019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6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8F830-E0E5-49B2-B436-D3CB82F4D60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5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svr-praktika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635371" y="3594737"/>
            <a:ext cx="6734908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635371" y="1573742"/>
            <a:ext cx="6734908" cy="5495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3926" y="487137"/>
            <a:ext cx="1715445" cy="5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 userDrawn="1"/>
        </p:nvSpPr>
        <p:spPr>
          <a:xfrm>
            <a:off x="9829494" y="3692689"/>
            <a:ext cx="3352800" cy="178510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de-DE" sz="11100" dirty="0">
                <a:solidFill>
                  <a:srgbClr val="C7C7C7"/>
                </a:solidFill>
                <a:latin typeface="Franklin Gothic Medium" panose="020B0603020102020204" pitchFamily="34" charset="0"/>
              </a:rPr>
              <a:t>19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0501390" y="5222799"/>
            <a:ext cx="3352800" cy="178510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de-DE" sz="11100" dirty="0">
                <a:solidFill>
                  <a:srgbClr val="C7C7C7"/>
                </a:solidFill>
                <a:latin typeface="Franklin Gothic Medium" panose="020B0603020102020204" pitchFamily="34" charset="0"/>
              </a:rPr>
              <a:t>20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0611908" y="5302901"/>
            <a:ext cx="954315" cy="174895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571625" y="4278238"/>
            <a:ext cx="6735763" cy="381685"/>
          </a:xfrm>
        </p:spPr>
        <p:txBody>
          <a:bodyPr/>
          <a:lstStyle>
            <a:lvl1pPr marL="0" indent="0" algn="l" fontAlgn="base">
              <a:spcBef>
                <a:spcPts val="400"/>
              </a:spcBef>
              <a:spcAft>
                <a:spcPct val="0"/>
              </a:spcAft>
              <a:buNone/>
              <a:defRPr sz="2300" b="1" baseline="0">
                <a:solidFill>
                  <a:srgbClr val="0062A3"/>
                </a:solidFill>
              </a:defRPr>
            </a:lvl1pPr>
            <a:lvl2pPr marL="457177" marR="0" indent="0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5pPr marL="1828709" indent="0">
              <a:buNone/>
              <a:defRPr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71625" y="4662244"/>
            <a:ext cx="6734175" cy="425571"/>
          </a:xfrm>
        </p:spPr>
        <p:txBody>
          <a:bodyPr>
            <a:normAutofit/>
          </a:bodyPr>
          <a:lstStyle>
            <a:lvl1pPr marL="0" indent="0" algn="l" fontAlgn="base">
              <a:spcBef>
                <a:spcPts val="400"/>
              </a:spcBef>
              <a:spcAft>
                <a:spcPct val="0"/>
              </a:spcAft>
              <a:buNone/>
              <a:defRPr sz="2300">
                <a:solidFill>
                  <a:srgbClr val="0062A3"/>
                </a:solidFill>
              </a:defRPr>
            </a:lvl1pPr>
          </a:lstStyle>
          <a:p>
            <a:pPr algn="l" fontAlgn="base">
              <a:spcBef>
                <a:spcPts val="400"/>
              </a:spcBef>
              <a:spcAft>
                <a:spcPct val="0"/>
              </a:spcAft>
            </a:pPr>
            <a:r>
              <a:rPr lang="de-DE" sz="2300" dirty="0">
                <a:solidFill>
                  <a:srgbClr val="0062A3"/>
                </a:solidFill>
                <a:latin typeface="Franklin Gothic Book" panose="020B0503020102020204" pitchFamily="34" charset="0"/>
                <a:ea typeface="Geneva"/>
                <a:cs typeface="Geneva"/>
              </a:rPr>
              <a:t>Referent/in für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89088" y="5426599"/>
            <a:ext cx="6589712" cy="389995"/>
          </a:xfrm>
        </p:spPr>
        <p:txBody>
          <a:bodyPr>
            <a:normAutofit/>
          </a:bodyPr>
          <a:lstStyle>
            <a:lvl1pPr marL="0" indent="0">
              <a:buNone/>
              <a:defRPr sz="2300" b="1" baseline="0">
                <a:solidFill>
                  <a:srgbClr val="0062A3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de-DE" sz="2300" b="1" dirty="0">
                <a:latin typeface="Franklin Gothic Book" panose="020B0503020102020204" pitchFamily="34" charset="0"/>
              </a:rPr>
              <a:t>Veranstaltungstitel – Ort, TT. Monat JJJJ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589088" y="1693863"/>
            <a:ext cx="6781191" cy="1336675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62A3"/>
                </a:solidFill>
              </a:defRPr>
            </a:lvl1pPr>
          </a:lstStyle>
          <a:p>
            <a:pPr lvl="0"/>
            <a:r>
              <a:rPr lang="de-DE" dirty="0"/>
              <a:t>TITEL DES JAHRESGUTACHTENS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580621" y="3132668"/>
            <a:ext cx="6789658" cy="446088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rgbClr val="0062A3"/>
                </a:solidFill>
              </a:defRPr>
            </a:lvl1pPr>
          </a:lstStyle>
          <a:p>
            <a:pPr lvl="0"/>
            <a:r>
              <a:rPr lang="de-DE" sz="2300" dirty="0"/>
              <a:t>Jahresgutachten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567635" y="6197599"/>
            <a:ext cx="6966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Die Präsentation gibt die persönliche Meinung der Autoren wieder und nicht notwendigerweise die des Sachverständigenrates zur Begutachtung der gesamtwirtschaftlichen Entwicklung.</a:t>
            </a:r>
            <a:endParaRPr lang="de-DE" spc="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8284" y="490650"/>
            <a:ext cx="1715445" cy="5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 userDrawn="1"/>
        </p:nvSpPr>
        <p:spPr>
          <a:xfrm>
            <a:off x="558801" y="1329412"/>
            <a:ext cx="11088048" cy="324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8790529" y="6356356"/>
            <a:ext cx="2743200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defPPr>
              <a:defRPr lang="de-DE"/>
            </a:defPPr>
            <a:lvl1pPr marL="0" algn="r" defTabSz="9143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5E0B9-CB4F-4066-B850-1F5F040D5319}" type="slidenum">
              <a:rPr lang="de-DE" smtClean="0">
                <a:latin typeface="Franklin Gothic Book" panose="020B0503020102020204" pitchFamily="34" charset="0"/>
              </a:rPr>
              <a:pPr/>
              <a:t>‹Nr.›</a:t>
            </a:fld>
            <a:endParaRPr lang="de-DE" dirty="0">
              <a:latin typeface="Franklin Gothic Book" panose="020B05030201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24455" r="12691" b="8768"/>
          <a:stretch/>
        </p:blipFill>
        <p:spPr bwMode="auto">
          <a:xfrm>
            <a:off x="5957945" y="1845733"/>
            <a:ext cx="5655183" cy="342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550334" y="3657619"/>
            <a:ext cx="49614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100" dirty="0">
                <a:solidFill>
                  <a:schemeClr val="tx1">
                    <a:lumMod val="25000"/>
                  </a:schemeClr>
                </a:solidFill>
                <a:latin typeface="Franklin Gothic Book" panose="020B0503020102020204" pitchFamily="34" charset="0"/>
              </a:rPr>
              <a:t>Besuchen Sie uns im Internet unter: </a:t>
            </a:r>
          </a:p>
          <a:p>
            <a:pPr marL="0" indent="0">
              <a:buNone/>
            </a:pPr>
            <a:r>
              <a:rPr lang="de-DE" sz="2100" b="0" u="sng" dirty="0">
                <a:solidFill>
                  <a:srgbClr val="0062A3"/>
                </a:solidFill>
                <a:latin typeface="Franklin Gothic Medium" panose="020B0603020102020204" pitchFamily="34" charset="0"/>
              </a:rPr>
              <a:t>www.sachverstaendigenrat-wirtschaft.de</a:t>
            </a:r>
          </a:p>
          <a:p>
            <a:pPr marL="0" indent="0">
              <a:buNone/>
            </a:pPr>
            <a:endParaRPr lang="de-DE" sz="2100" dirty="0">
              <a:solidFill>
                <a:schemeClr val="tx1">
                  <a:lumMod val="25000"/>
                </a:schemeClr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sz="2100" dirty="0">
                <a:solidFill>
                  <a:schemeClr val="tx1">
                    <a:lumMod val="25000"/>
                  </a:schemeClr>
                </a:solidFill>
                <a:latin typeface="Franklin Gothic Book" panose="020B0503020102020204" pitchFamily="34" charset="0"/>
              </a:rPr>
              <a:t>und folgen Sie uns bei </a:t>
            </a:r>
            <a:r>
              <a:rPr lang="de-DE" sz="2100" dirty="0" err="1">
                <a:solidFill>
                  <a:schemeClr val="tx1">
                    <a:lumMod val="25000"/>
                  </a:schemeClr>
                </a:solidFill>
                <a:latin typeface="Franklin Gothic Book" panose="020B0503020102020204" pitchFamily="34" charset="0"/>
              </a:rPr>
              <a:t>Twitter</a:t>
            </a:r>
            <a:r>
              <a:rPr lang="de-DE" sz="2100" dirty="0">
                <a:solidFill>
                  <a:schemeClr val="tx1">
                    <a:lumMod val="25000"/>
                  </a:schemeClr>
                </a:solidFill>
                <a:latin typeface="Franklin Gothic Book" panose="020B0503020102020204" pitchFamily="34" charset="0"/>
              </a:rPr>
              <a:t>: </a:t>
            </a:r>
            <a:r>
              <a:rPr lang="de-DE" sz="2100" b="0" dirty="0">
                <a:solidFill>
                  <a:srgbClr val="0062A3"/>
                </a:solidFill>
                <a:latin typeface="Franklin Gothic Medium" panose="020B0603020102020204" pitchFamily="34" charset="0"/>
              </a:rPr>
              <a:t>@</a:t>
            </a:r>
            <a:r>
              <a:rPr lang="de-DE" sz="2100" b="0" dirty="0" err="1">
                <a:solidFill>
                  <a:srgbClr val="0062A3"/>
                </a:solidFill>
                <a:latin typeface="Franklin Gothic Medium" panose="020B0603020102020204" pitchFamily="34" charset="0"/>
              </a:rPr>
              <a:t>SVR_Wirtschaft</a:t>
            </a:r>
            <a:endParaRPr lang="de-DE" sz="2100" b="0" dirty="0">
              <a:solidFill>
                <a:srgbClr val="0062A3"/>
              </a:solidFill>
              <a:latin typeface="Franklin Gothic Medium" panose="020B0603020102020204" pitchFamily="34" charset="0"/>
            </a:endParaRPr>
          </a:p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1" y="1839301"/>
            <a:ext cx="5079999" cy="1639887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de-DE" sz="3600" dirty="0">
                <a:latin typeface="Franklin Gothic Book" panose="020B0503020102020204" pitchFamily="34" charset="0"/>
              </a:rPr>
              <a:t>Vielen Dank für Ihre Aufmerksamkeit.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50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Prakt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8284" y="490650"/>
            <a:ext cx="1715445" cy="5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 userDrawn="1"/>
        </p:nvSpPr>
        <p:spPr>
          <a:xfrm>
            <a:off x="558801" y="1329412"/>
            <a:ext cx="11088048" cy="324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8790529" y="6356356"/>
            <a:ext cx="2743200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defPPr>
              <a:defRPr lang="de-DE"/>
            </a:defPPr>
            <a:lvl1pPr marL="0" algn="r" defTabSz="9143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5E0B9-CB4F-4066-B850-1F5F040D5319}" type="slidenum">
              <a:rPr lang="de-DE" smtClean="0">
                <a:latin typeface="Franklin Gothic Book" panose="020B0503020102020204" pitchFamily="34" charset="0"/>
              </a:rPr>
              <a:pPr/>
              <a:t>‹Nr.›</a:t>
            </a:fld>
            <a:endParaRPr lang="de-DE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7"/>
          <a:stretch/>
        </p:blipFill>
        <p:spPr bwMode="auto">
          <a:xfrm>
            <a:off x="6102825" y="1888069"/>
            <a:ext cx="5201091" cy="404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 userDrawn="1"/>
        </p:nvSpPr>
        <p:spPr>
          <a:xfrm>
            <a:off x="634999" y="5245539"/>
            <a:ext cx="5012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chemeClr val="tx1">
                    <a:lumMod val="25000"/>
                  </a:schemeClr>
                </a:solidFill>
                <a:latin typeface="Franklin Gothic Book" panose="020B0503020102020204" pitchFamily="34" charset="0"/>
              </a:rPr>
              <a:t>Mehr erfahren Sie im Internet unter: </a:t>
            </a:r>
          </a:p>
          <a:p>
            <a:pPr marL="0" indent="0">
              <a:buNone/>
            </a:pPr>
            <a:r>
              <a:rPr lang="de-DE" sz="1800" b="0" u="sng" dirty="0">
                <a:solidFill>
                  <a:srgbClr val="0062A3"/>
                </a:solidFill>
                <a:latin typeface="Franklin Gothic Medium" panose="020B0603020102020204" pitchFamily="34" charset="0"/>
                <a:hlinkClick r:id="rId4"/>
              </a:rPr>
              <a:t>bit.ly/</a:t>
            </a:r>
            <a:r>
              <a:rPr lang="de-DE" sz="1800" b="0" u="sng" dirty="0" err="1">
                <a:solidFill>
                  <a:srgbClr val="0062A3"/>
                </a:solidFill>
                <a:latin typeface="Franklin Gothic Medium" panose="020B0603020102020204" pitchFamily="34" charset="0"/>
                <a:hlinkClick r:id="rId4"/>
              </a:rPr>
              <a:t>svr</a:t>
            </a:r>
            <a:r>
              <a:rPr lang="de-DE" sz="1800" b="0" u="sng" dirty="0">
                <a:solidFill>
                  <a:srgbClr val="0062A3"/>
                </a:solidFill>
                <a:latin typeface="Franklin Gothic Medium" panose="020B0603020102020204" pitchFamily="34" charset="0"/>
                <a:hlinkClick r:id="rId4"/>
              </a:rPr>
              <a:t>-praktika</a:t>
            </a:r>
            <a:endParaRPr lang="de-DE" sz="1800" b="0" u="sng" dirty="0">
              <a:solidFill>
                <a:srgbClr val="0062A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635000" y="1811867"/>
            <a:ext cx="5012266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de-DE" sz="2150" kern="12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Sie haben Interesse an der Analyse und Darstellung </a:t>
            </a:r>
            <a:r>
              <a:rPr lang="de-DE" sz="2150" b="1" kern="12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gesamtwirtschaftlicher Zusammenhänge</a:t>
            </a:r>
            <a:r>
              <a:rPr lang="de-DE" sz="2150" kern="12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? </a:t>
            </a:r>
          </a:p>
          <a:p>
            <a:pPr lvl="0">
              <a:spcAft>
                <a:spcPts val="1200"/>
              </a:spcAft>
            </a:pPr>
            <a:r>
              <a:rPr lang="de-DE" sz="2150" kern="12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Sie wollen Einblicke in die Praxis der </a:t>
            </a:r>
            <a:r>
              <a:rPr lang="de-DE" sz="2150" b="1" kern="12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wissenschaftlichen Politikberatung</a:t>
            </a:r>
            <a:r>
              <a:rPr lang="de-DE" sz="2150" kern="12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 gewinnen? </a:t>
            </a:r>
          </a:p>
          <a:p>
            <a:r>
              <a:rPr lang="de-DE" sz="2150" kern="12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Mit unserem Praktikantenprogramm bieten wir Ihnen hierfür eine attraktive Möglichkeit!</a:t>
            </a:r>
            <a:endParaRPr lang="de-DE" sz="2150" dirty="0">
              <a:latin typeface="Franklin Gothic Book" panose="020B0503020102020204" pitchFamily="34" charset="0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558802" y="525010"/>
            <a:ext cx="8449732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62A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SVR Praktikantenprogramm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1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635371" y="3594737"/>
            <a:ext cx="6734908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635371" y="1573742"/>
            <a:ext cx="6734908" cy="5495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3926" y="487137"/>
            <a:ext cx="1715445" cy="5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 userDrawn="1"/>
        </p:nvSpPr>
        <p:spPr>
          <a:xfrm>
            <a:off x="9829494" y="3692689"/>
            <a:ext cx="3352800" cy="178510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de-DE" sz="11100" dirty="0">
                <a:solidFill>
                  <a:srgbClr val="C7C7C7"/>
                </a:solidFill>
                <a:latin typeface="Franklin Gothic Medium" panose="020B0603020102020204" pitchFamily="34" charset="0"/>
              </a:rPr>
              <a:t>19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0501390" y="5222799"/>
            <a:ext cx="3352800" cy="178510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de-DE" sz="11100" dirty="0">
                <a:solidFill>
                  <a:srgbClr val="C7C7C7"/>
                </a:solidFill>
                <a:latin typeface="Franklin Gothic Medium" panose="020B0603020102020204" pitchFamily="34" charset="0"/>
              </a:rPr>
              <a:t>20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0611908" y="5302901"/>
            <a:ext cx="954315" cy="174895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571625" y="4278238"/>
            <a:ext cx="6735763" cy="381685"/>
          </a:xfrm>
        </p:spPr>
        <p:txBody>
          <a:bodyPr/>
          <a:lstStyle>
            <a:lvl1pPr marL="0" indent="0" algn="l" fontAlgn="base">
              <a:spcBef>
                <a:spcPts val="400"/>
              </a:spcBef>
              <a:spcAft>
                <a:spcPct val="0"/>
              </a:spcAft>
              <a:buNone/>
              <a:defRPr sz="2300" b="1" baseline="0">
                <a:solidFill>
                  <a:srgbClr val="0062A3"/>
                </a:solidFill>
              </a:defRPr>
            </a:lvl1pPr>
            <a:lvl2pPr marL="457177" marR="0" indent="0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5pPr marL="1828709" indent="0">
              <a:buNone/>
              <a:defRPr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71625" y="4662244"/>
            <a:ext cx="6734175" cy="425571"/>
          </a:xfrm>
        </p:spPr>
        <p:txBody>
          <a:bodyPr>
            <a:normAutofit/>
          </a:bodyPr>
          <a:lstStyle>
            <a:lvl1pPr marL="0" indent="0" algn="l" fontAlgn="base">
              <a:spcBef>
                <a:spcPts val="400"/>
              </a:spcBef>
              <a:spcAft>
                <a:spcPct val="0"/>
              </a:spcAft>
              <a:buNone/>
              <a:defRPr sz="2300">
                <a:solidFill>
                  <a:srgbClr val="0062A3"/>
                </a:solidFill>
              </a:defRPr>
            </a:lvl1pPr>
          </a:lstStyle>
          <a:p>
            <a:pPr algn="l" fontAlgn="base">
              <a:spcBef>
                <a:spcPts val="400"/>
              </a:spcBef>
              <a:spcAft>
                <a:spcPct val="0"/>
              </a:spcAft>
            </a:pPr>
            <a:r>
              <a:rPr lang="de-DE" sz="2300" dirty="0">
                <a:solidFill>
                  <a:srgbClr val="0062A3"/>
                </a:solidFill>
                <a:latin typeface="Franklin Gothic Book" panose="020B0503020102020204" pitchFamily="34" charset="0"/>
                <a:ea typeface="Geneva"/>
                <a:cs typeface="Geneva"/>
              </a:rPr>
              <a:t>Referent/in für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89088" y="5570538"/>
            <a:ext cx="6589712" cy="652462"/>
          </a:xfrm>
        </p:spPr>
        <p:txBody>
          <a:bodyPr>
            <a:normAutofit/>
          </a:bodyPr>
          <a:lstStyle>
            <a:lvl1pPr marL="0" indent="0">
              <a:buNone/>
              <a:defRPr sz="2300" b="1" baseline="0">
                <a:solidFill>
                  <a:srgbClr val="0062A3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de-DE" sz="2300" b="1" dirty="0">
                <a:latin typeface="Franklin Gothic Book" panose="020B0503020102020204" pitchFamily="34" charset="0"/>
              </a:rPr>
              <a:t>Veranstaltungstitel – Ort, TT. Monat JJJJ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589088" y="1693863"/>
            <a:ext cx="6781191" cy="1336675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62A3"/>
                </a:solidFill>
              </a:defRPr>
            </a:lvl1pPr>
          </a:lstStyle>
          <a:p>
            <a:pPr lvl="0"/>
            <a:r>
              <a:rPr lang="de-DE" dirty="0"/>
              <a:t>TITEL DES JAHRESGUTACHTENS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580621" y="3132668"/>
            <a:ext cx="6789658" cy="446088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rgbClr val="0062A3"/>
                </a:solidFill>
              </a:defRPr>
            </a:lvl1pPr>
          </a:lstStyle>
          <a:p>
            <a:pPr lvl="0"/>
            <a:r>
              <a:rPr lang="de-DE" sz="2300" dirty="0"/>
              <a:t>Jahresgutachten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4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lau">
    <p:bg>
      <p:bgPr>
        <a:gradFill>
          <a:gsLst>
            <a:gs pos="0">
              <a:srgbClr val="0062A3">
                <a:lumMod val="94000"/>
                <a:lumOff val="6000"/>
              </a:srgbClr>
            </a:gs>
            <a:gs pos="100000">
              <a:srgbClr val="0062A3">
                <a:lumMod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635371" y="3594737"/>
            <a:ext cx="6734908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635371" y="1573742"/>
            <a:ext cx="6734908" cy="5495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571625" y="1693863"/>
            <a:ext cx="6799263" cy="132873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de-DE" dirty="0"/>
              <a:t>TITEL DES JAHRESGUTACHTENS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9829494" y="3692689"/>
            <a:ext cx="3352800" cy="178510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de-DE" sz="111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19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0492923" y="5222799"/>
            <a:ext cx="3352800" cy="178510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de-DE" sz="111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20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0611908" y="5302901"/>
            <a:ext cx="954315" cy="17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571625" y="4278238"/>
            <a:ext cx="6735763" cy="381685"/>
          </a:xfrm>
        </p:spPr>
        <p:txBody>
          <a:bodyPr/>
          <a:lstStyle>
            <a:lvl1pPr marL="0" indent="0" algn="l" fontAlgn="base">
              <a:spcBef>
                <a:spcPts val="400"/>
              </a:spcBef>
              <a:spcAft>
                <a:spcPct val="0"/>
              </a:spcAft>
              <a:buNone/>
              <a:defRPr sz="2300" b="1" baseline="0">
                <a:solidFill>
                  <a:schemeClr val="bg1"/>
                </a:solidFill>
              </a:defRPr>
            </a:lvl1pPr>
            <a:lvl2pPr marL="457177" marR="0" indent="0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5pPr marL="1828709" indent="0">
              <a:buNone/>
              <a:defRPr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3957" y="487137"/>
            <a:ext cx="1715383" cy="5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66333" y="4668838"/>
            <a:ext cx="6734985" cy="430212"/>
          </a:xfrm>
        </p:spPr>
        <p:txBody>
          <a:bodyPr>
            <a:normAutofit/>
          </a:bodyPr>
          <a:lstStyle>
            <a:lvl1pPr marL="0" indent="0">
              <a:buNone/>
              <a:defRPr sz="2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2300" dirty="0"/>
              <a:t>Referent/in für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567253" y="5567589"/>
            <a:ext cx="6743030" cy="636588"/>
          </a:xfrm>
        </p:spPr>
        <p:txBody>
          <a:bodyPr>
            <a:normAutofit/>
          </a:bodyPr>
          <a:lstStyle>
            <a:lvl1pPr marL="0" indent="0">
              <a:buNone/>
              <a:defRPr sz="2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2300" dirty="0"/>
              <a:t>Veranstaltungstitel – Ort, TT. Monat JJJJ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580621" y="3132668"/>
            <a:ext cx="6789658" cy="446088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2300" dirty="0"/>
              <a:t>Jahresgutachten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41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58801" y="101600"/>
            <a:ext cx="9080499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500">
                <a:solidFill>
                  <a:srgbClr val="0062A3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de-DE" sz="3500">
                <a:solidFill>
                  <a:srgbClr val="0062A3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Titelmasterformat durch Klicken bearbeiten</a:t>
            </a:r>
            <a:endParaRPr lang="de-DE" sz="3500" dirty="0">
              <a:solidFill>
                <a:srgbClr val="0062A3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8284" y="490650"/>
            <a:ext cx="1715445" cy="5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 userDrawn="1"/>
        </p:nvSpPr>
        <p:spPr>
          <a:xfrm>
            <a:off x="558801" y="1329412"/>
            <a:ext cx="11088048" cy="324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58800" y="1803400"/>
            <a:ext cx="11088049" cy="4648200"/>
          </a:xfrm>
        </p:spPr>
        <p:txBody>
          <a:bodyPr/>
          <a:lstStyle>
            <a:lvl1pPr marL="514350" indent="-514350">
              <a:buFont typeface="+mj-lt"/>
              <a:buAutoNum type="romanUcPeriod"/>
              <a:defRPr sz="2600">
                <a:latin typeface="Franklin Gothic Book" panose="020B0503020102020204" pitchFamily="34" charset="0"/>
              </a:defRPr>
            </a:lvl1pPr>
            <a:lvl2pPr marL="898525" indent="-273050">
              <a:defRPr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Foliennummernplatzhalter 1"/>
          <p:cNvSpPr txBox="1">
            <a:spLocks/>
          </p:cNvSpPr>
          <p:nvPr userDrawn="1"/>
        </p:nvSpPr>
        <p:spPr>
          <a:xfrm>
            <a:off x="8790529" y="6356356"/>
            <a:ext cx="2743200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defPPr>
              <a:defRPr lang="de-DE"/>
            </a:defPPr>
            <a:lvl1pPr marL="0" algn="r" defTabSz="9143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5E0B9-CB4F-4066-B850-1F5F040D5319}" type="slidenum">
              <a:rPr lang="de-DE" smtClean="0">
                <a:latin typeface="Franklin Gothic Book" panose="020B0503020102020204" pitchFamily="34" charset="0"/>
              </a:rPr>
              <a:pPr/>
              <a:t>‹Nr.›</a:t>
            </a:fld>
            <a:endParaRPr lang="de-DE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6"/>
            <a:ext cx="8989485" cy="2852737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62A3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de-DE" sz="4000" dirty="0">
                <a:solidFill>
                  <a:srgbClr val="0062A3"/>
                </a:solidFill>
                <a:latin typeface="Franklin Gothic Book" panose="020B0503020102020204" pitchFamily="34" charset="0"/>
              </a:rPr>
              <a:t>I. Titel des Kapitels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882897" y="5029917"/>
            <a:ext cx="8938439" cy="21980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1"/>
          <p:cNvSpPr txBox="1">
            <a:spLocks/>
          </p:cNvSpPr>
          <p:nvPr userDrawn="1"/>
        </p:nvSpPr>
        <p:spPr>
          <a:xfrm>
            <a:off x="8790529" y="6356356"/>
            <a:ext cx="2743200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defPPr>
              <a:defRPr lang="de-DE"/>
            </a:defPPr>
            <a:lvl1pPr marL="0" algn="r" defTabSz="9143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5E0B9-CB4F-4066-B850-1F5F040D5319}" type="slidenum">
              <a:rPr lang="de-DE" smtClean="0">
                <a:latin typeface="Franklin Gothic Book" panose="020B0503020102020204" pitchFamily="34" charset="0"/>
              </a:rPr>
              <a:pPr/>
              <a:t>‹Nr.›</a:t>
            </a:fld>
            <a:endParaRPr lang="de-DE" dirty="0">
              <a:latin typeface="Franklin Gothic Book" panose="020B05030201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8284" y="490650"/>
            <a:ext cx="1715445" cy="5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6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8284" y="490650"/>
            <a:ext cx="1715445" cy="5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 userDrawn="1"/>
        </p:nvSpPr>
        <p:spPr>
          <a:xfrm>
            <a:off x="558801" y="1329412"/>
            <a:ext cx="11088048" cy="324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8790529" y="6356356"/>
            <a:ext cx="2743200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defPPr>
              <a:defRPr lang="de-DE"/>
            </a:defPPr>
            <a:lvl1pPr marL="0" algn="r" defTabSz="9143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5E0B9-CB4F-4066-B850-1F5F040D5319}" type="slidenum">
              <a:rPr lang="de-DE" smtClean="0">
                <a:latin typeface="Franklin Gothic Book" panose="020B0503020102020204" pitchFamily="34" charset="0"/>
              </a:rPr>
              <a:pPr/>
              <a:t>‹Nr.›</a:t>
            </a:fld>
            <a:endParaRPr lang="de-DE" dirty="0">
              <a:latin typeface="Franklin Gothic Book" panose="020B05030201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558799" y="1744663"/>
            <a:ext cx="11088049" cy="4706937"/>
          </a:xfrm>
        </p:spPr>
        <p:txBody>
          <a:bodyPr/>
          <a:lstStyle>
            <a:lvl1pPr marL="271463" indent="-271463">
              <a:buSzPct val="60000"/>
              <a:buFontTx/>
              <a:buBlip>
                <a:blip r:embed="rId3"/>
              </a:buBlip>
              <a:defRPr/>
            </a:lvl1pPr>
            <a:lvl2pPr>
              <a:lnSpc>
                <a:spcPts val="2500"/>
              </a:lnSpc>
              <a:spcBef>
                <a:spcPts val="300"/>
              </a:spcBef>
              <a:defRPr/>
            </a:lvl2pPr>
            <a:lvl3pPr>
              <a:lnSpc>
                <a:spcPts val="2500"/>
              </a:lnSpc>
              <a:spcBef>
                <a:spcPts val="300"/>
              </a:spcBef>
              <a:defRPr/>
            </a:lvl3pPr>
            <a:lvl4pPr marL="1371531" indent="0">
              <a:buNone/>
              <a:defRPr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109538"/>
            <a:ext cx="9075738" cy="1338262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rgbClr val="0062A3"/>
                </a:solidFill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38932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8284" y="490650"/>
            <a:ext cx="1715445" cy="5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 userDrawn="1"/>
        </p:nvSpPr>
        <p:spPr>
          <a:xfrm>
            <a:off x="558801" y="1329412"/>
            <a:ext cx="11088048" cy="324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8790529" y="6356356"/>
            <a:ext cx="2743200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defPPr>
              <a:defRPr lang="de-DE"/>
            </a:defPPr>
            <a:lvl1pPr marL="0" algn="r" defTabSz="9143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5E0B9-CB4F-4066-B850-1F5F040D5319}" type="slidenum">
              <a:rPr lang="de-DE" smtClean="0">
                <a:latin typeface="Franklin Gothic Book" panose="020B0503020102020204" pitchFamily="34" charset="0"/>
              </a:rPr>
              <a:pPr/>
              <a:t>‹Nr.›</a:t>
            </a:fld>
            <a:endParaRPr lang="de-DE" dirty="0">
              <a:latin typeface="Franklin Gothic Book" panose="020B05030201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553200" y="1744663"/>
            <a:ext cx="5093650" cy="4611693"/>
          </a:xfrm>
        </p:spPr>
        <p:txBody>
          <a:bodyPr/>
          <a:lstStyle>
            <a:lvl1pPr marL="271463" indent="-271463">
              <a:buSzPct val="60000"/>
              <a:buFontTx/>
              <a:buBlip>
                <a:blip r:embed="rId3"/>
              </a:buBlip>
              <a:defRPr/>
            </a:lvl1pPr>
            <a:lvl2pPr>
              <a:lnSpc>
                <a:spcPts val="3000"/>
              </a:lnSpc>
              <a:defRPr/>
            </a:lvl2pPr>
            <a:lvl3pPr>
              <a:lnSpc>
                <a:spcPts val="2700"/>
              </a:lnSpc>
              <a:defRPr/>
            </a:lvl3pPr>
            <a:lvl4pPr marL="1371531" indent="0">
              <a:buNone/>
              <a:defRPr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109538"/>
            <a:ext cx="9075738" cy="1338262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rgbClr val="0062A3"/>
                </a:solidFill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563881" y="1747520"/>
            <a:ext cx="5642186" cy="460883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6810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8284" y="490650"/>
            <a:ext cx="1715445" cy="5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 userDrawn="1"/>
        </p:nvSpPr>
        <p:spPr>
          <a:xfrm>
            <a:off x="558801" y="1329412"/>
            <a:ext cx="11088048" cy="324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8790529" y="6356356"/>
            <a:ext cx="2743200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defPPr>
              <a:defRPr lang="de-DE"/>
            </a:defPPr>
            <a:lvl1pPr marL="0" algn="r" defTabSz="9143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5E0B9-CB4F-4066-B850-1F5F040D5319}" type="slidenum">
              <a:rPr lang="de-DE" smtClean="0">
                <a:latin typeface="Franklin Gothic Book" panose="020B0503020102020204" pitchFamily="34" charset="0"/>
              </a:rPr>
              <a:pPr/>
              <a:t>‹Nr.›</a:t>
            </a:fld>
            <a:endParaRPr lang="de-DE" dirty="0">
              <a:latin typeface="Franklin Gothic Book" panose="020B05030201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109538"/>
            <a:ext cx="9075738" cy="1338262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rgbClr val="0062A3"/>
                </a:solidFill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709332" y="1747526"/>
            <a:ext cx="6510867" cy="460883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800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8284" y="490650"/>
            <a:ext cx="1715445" cy="5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 userDrawn="1"/>
        </p:nvSpPr>
        <p:spPr>
          <a:xfrm>
            <a:off x="558801" y="1329412"/>
            <a:ext cx="11088048" cy="324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8790529" y="6356356"/>
            <a:ext cx="2743200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defPPr>
              <a:defRPr lang="de-DE"/>
            </a:defPPr>
            <a:lvl1pPr marL="0" algn="r" defTabSz="9143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5E0B9-CB4F-4066-B850-1F5F040D5319}" type="slidenum">
              <a:rPr lang="de-DE" smtClean="0">
                <a:latin typeface="Franklin Gothic Book" panose="020B0503020102020204" pitchFamily="34" charset="0"/>
              </a:rPr>
              <a:pPr/>
              <a:t>‹Nr.›</a:t>
            </a:fld>
            <a:endParaRPr lang="de-DE" dirty="0">
              <a:latin typeface="Franklin Gothic Book" panose="020B05030201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109538"/>
            <a:ext cx="9075738" cy="1338262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rgbClr val="0062A3"/>
                </a:solidFill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563880" y="1747523"/>
            <a:ext cx="5400000" cy="460883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3"/>
          </p:nvPr>
        </p:nvSpPr>
        <p:spPr>
          <a:xfrm>
            <a:off x="6246849" y="1747526"/>
            <a:ext cx="5400000" cy="460883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800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58BDD-3289-4674-B8CE-9EA79F6A55EB}" type="datetime1">
              <a:rPr lang="de-DE" smtClean="0"/>
              <a:t>18.12.2019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E0B9-CB4F-4066-B850-1F5F040D531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02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61" r:id="rId3"/>
    <p:sldLayoutId id="2147483650" r:id="rId4"/>
    <p:sldLayoutId id="2147483651" r:id="rId5"/>
    <p:sldLayoutId id="2147483660" r:id="rId6"/>
    <p:sldLayoutId id="2147483663" r:id="rId7"/>
    <p:sldLayoutId id="2147483664" r:id="rId8"/>
    <p:sldLayoutId id="2147483665" r:id="rId9"/>
    <p:sldLayoutId id="2147483662" r:id="rId10"/>
    <p:sldLayoutId id="2147483666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Dr. André </a:t>
            </a:r>
            <a:r>
              <a:rPr lang="de-DE" dirty="0" err="1"/>
              <a:t>Diegmann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Sachverständigenrat zur Begutachtung der gesamtwirtschaftlichen Entwicklung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Universität Kassel</a:t>
            </a:r>
            <a:br>
              <a:rPr lang="de-DE" dirty="0"/>
            </a:br>
            <a:r>
              <a:rPr lang="de-DE" dirty="0" err="1"/>
              <a:t>Kassel</a:t>
            </a:r>
            <a:r>
              <a:rPr lang="de-DE" dirty="0"/>
              <a:t>, 19. Dezember 2019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Den Strukturwandel meistern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Jahresgutachten 2019/20</a:t>
            </a:r>
          </a:p>
        </p:txBody>
      </p:sp>
    </p:spTree>
    <p:extLst>
      <p:ext uri="{BB962C8B-B14F-4D97-AF65-F5344CB8AC3E}">
        <p14:creationId xmlns:p14="http://schemas.microsoft.com/office/powerpoint/2010/main" val="385451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Konjunkturelle Abschwächung im Euro-Raum:</a:t>
            </a:r>
            <a:br>
              <a:rPr lang="de-DE" dirty="0"/>
            </a:br>
            <a:r>
              <a:rPr lang="de-DE" dirty="0"/>
              <a:t>1,2 % in 2019 und 1,1 % in 2020</a:t>
            </a:r>
          </a:p>
          <a:p>
            <a:r>
              <a:rPr lang="de-DE" dirty="0"/>
              <a:t>Deutschland: 0,5 % in 2019, 0,9 % in 2020; mit Annäherung an das Potenzial</a:t>
            </a:r>
          </a:p>
          <a:p>
            <a:r>
              <a:rPr lang="de-DE" dirty="0"/>
              <a:t>Rezession in der Industrie</a:t>
            </a:r>
          </a:p>
          <a:p>
            <a:pPr lvl="1"/>
            <a:r>
              <a:rPr lang="de-DE" dirty="0"/>
              <a:t>Konjunkturelle Zweiteilung / Nicht von breiter und tiefergehender Rezession auszugehen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Deutsche Wirtschaft im Abschwung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0" y="1508760"/>
            <a:ext cx="525295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8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>
            <a:noAutofit/>
          </a:bodyPr>
          <a:lstStyle/>
          <a:p>
            <a:r>
              <a:rPr lang="de-DE" dirty="0"/>
              <a:t>Konjunkturelle Abschwächung im Euro-Raum:</a:t>
            </a:r>
            <a:br>
              <a:rPr lang="de-DE" dirty="0"/>
            </a:br>
            <a:r>
              <a:rPr lang="de-DE" dirty="0"/>
              <a:t>1,2 % in 2019 und 1,1 % in 2020</a:t>
            </a:r>
          </a:p>
          <a:p>
            <a:r>
              <a:rPr lang="de-DE" dirty="0"/>
              <a:t>Deutschland: 0,5 % in 2019, 0,9 % in 2020; mit Annäherung an das Potenzial</a:t>
            </a:r>
          </a:p>
          <a:p>
            <a:r>
              <a:rPr lang="de-DE" dirty="0"/>
              <a:t>Rezession in der Industrie</a:t>
            </a:r>
          </a:p>
          <a:p>
            <a:pPr lvl="1"/>
            <a:r>
              <a:rPr lang="de-DE" dirty="0"/>
              <a:t>Konjunkturelle Zweiteilung / Nicht von breiter und tiefergehender Rezession auszugehen</a:t>
            </a:r>
          </a:p>
          <a:p>
            <a:r>
              <a:rPr lang="de-DE" dirty="0"/>
              <a:t>Bereits expansive Geld- und Fiskalpolitik</a:t>
            </a:r>
          </a:p>
          <a:p>
            <a:pPr lvl="1"/>
            <a:r>
              <a:rPr lang="de-DE" i="1" dirty="0"/>
              <a:t>Geldpolitik weiter gelockert </a:t>
            </a:r>
            <a:r>
              <a:rPr lang="de-DE" dirty="0"/>
              <a:t>/ </a:t>
            </a:r>
            <a:r>
              <a:rPr lang="de-DE" dirty="0" err="1"/>
              <a:t>Makroprudenzielle</a:t>
            </a:r>
            <a:r>
              <a:rPr lang="de-DE" dirty="0"/>
              <a:t> Maßnahmen / Automatische Stabilisatoren / Konjunkturprogramm nicht angezeigt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Deutsche Wirtschaft im Abschwung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96" y="1606663"/>
            <a:ext cx="4418726" cy="464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50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Strukturelle Herausforderungen</a:t>
            </a:r>
          </a:p>
        </p:txBody>
      </p:sp>
    </p:spTree>
    <p:extLst>
      <p:ext uri="{BB962C8B-B14F-4D97-AF65-F5344CB8AC3E}">
        <p14:creationId xmlns:p14="http://schemas.microsoft.com/office/powerpoint/2010/main" val="117219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Schwache Produktivitätsentwicklung ist ein internationales Phänomen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Rückgang des Produktivitätswachstums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5" y="1404008"/>
            <a:ext cx="5200881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6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Rückgang des Produktivitätswachstums</a:t>
            </a: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" b="-220"/>
          <a:stretch/>
        </p:blipFill>
        <p:spPr>
          <a:xfrm>
            <a:off x="203409" y="1465863"/>
            <a:ext cx="5642186" cy="5092995"/>
          </a:xfrm>
        </p:spPr>
      </p:pic>
      <p:sp>
        <p:nvSpPr>
          <p:cNvPr id="5" name="Textplatzhalter 1"/>
          <p:cNvSpPr txBox="1">
            <a:spLocks/>
          </p:cNvSpPr>
          <p:nvPr/>
        </p:nvSpPr>
        <p:spPr>
          <a:xfrm>
            <a:off x="5707650" y="1581151"/>
            <a:ext cx="6598600" cy="477520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271463" indent="-271463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ts val="3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ts val="27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531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Schwache Produktivitätsentwicklung ist ein internationales Phänomen</a:t>
            </a:r>
          </a:p>
          <a:p>
            <a:r>
              <a:rPr lang="de-DE" dirty="0"/>
              <a:t>Produktivitätsunterschiede innerhalb der G7 (</a:t>
            </a:r>
            <a:r>
              <a:rPr lang="de-DE" i="1" dirty="0">
                <a:latin typeface="Franklin Gothic Book" panose="020B0604020202020204" charset="0"/>
              </a:rPr>
              <a:t>BIP je Stunde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DE: nur 85% der USA bei BIP je Einwohner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036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Schwache Produktivitätsentwicklung ist ein internationales Phänomen</a:t>
            </a:r>
          </a:p>
          <a:p>
            <a:r>
              <a:rPr lang="de-DE" dirty="0"/>
              <a:t>Produktivitätsunterschiede innerhalb der G7 (</a:t>
            </a:r>
            <a:r>
              <a:rPr lang="de-DE" i="1" dirty="0">
                <a:latin typeface="Franklin Gothic Book" panose="020B0604020202020204" charset="0"/>
              </a:rPr>
              <a:t>BIP je Stunde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DE: nur 85% der USA bei BIP je Einwohner</a:t>
            </a:r>
          </a:p>
          <a:p>
            <a:r>
              <a:rPr lang="de-DE" dirty="0"/>
              <a:t>Mögliche Ursachen</a:t>
            </a:r>
          </a:p>
          <a:p>
            <a:pPr lvl="1"/>
            <a:r>
              <a:rPr lang="de-DE" dirty="0"/>
              <a:t>Produktivitätsparadoxon der Digitalisierung</a:t>
            </a:r>
          </a:p>
          <a:p>
            <a:pPr lvl="1"/>
            <a:r>
              <a:rPr lang="de-DE" dirty="0"/>
              <a:t>Geringere Unternehmensdynamik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Rückgang des Produktivitätswachstums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5" y="1566958"/>
            <a:ext cx="5033633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6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Schwache Produktivitätsentwicklung ist ein internationales Phänomen</a:t>
            </a:r>
          </a:p>
          <a:p>
            <a:r>
              <a:rPr lang="de-DE" dirty="0"/>
              <a:t>Produktivitätsunterschiede innerhalb der G7 (</a:t>
            </a:r>
            <a:r>
              <a:rPr lang="de-DE" i="1" dirty="0">
                <a:latin typeface="Franklin Gothic Book" panose="020B0604020202020204" charset="0"/>
              </a:rPr>
              <a:t>BIP je Stunde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DE: nur 85% der USA bei BIP je Einwohner</a:t>
            </a:r>
          </a:p>
          <a:p>
            <a:r>
              <a:rPr lang="de-DE" dirty="0"/>
              <a:t>Mögliche Ursachen</a:t>
            </a:r>
          </a:p>
          <a:p>
            <a:pPr lvl="1"/>
            <a:r>
              <a:rPr lang="de-DE" dirty="0"/>
              <a:t>Produktivitätsparadoxon der Digitalisierung</a:t>
            </a:r>
          </a:p>
          <a:p>
            <a:pPr lvl="1"/>
            <a:r>
              <a:rPr lang="de-DE" dirty="0"/>
              <a:t>Geringere Unternehmensdynamik</a:t>
            </a:r>
          </a:p>
          <a:p>
            <a:pPr lvl="1"/>
            <a:r>
              <a:rPr lang="de-DE" dirty="0"/>
              <a:t>Management als Technologien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Rückgang des Produktivitätswachstums</a:t>
            </a:r>
          </a:p>
        </p:txBody>
      </p:sp>
      <p:pic>
        <p:nvPicPr>
          <p:cNvPr id="5" name="Bildplatzhalter 8">
            <a:extLst>
              <a:ext uri="{FF2B5EF4-FFF2-40B4-BE49-F238E27FC236}">
                <a16:creationId xmlns:a16="http://schemas.microsoft.com/office/drawing/2014/main" id="{DA777087-C0F9-4B4B-AADC-37099337F0E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b="-33"/>
          <a:stretch/>
        </p:blipFill>
        <p:spPr>
          <a:xfrm>
            <a:off x="300121" y="1595120"/>
            <a:ext cx="4979684" cy="4322103"/>
          </a:xfrm>
        </p:spPr>
      </p:pic>
    </p:spTree>
    <p:extLst>
      <p:ext uri="{BB962C8B-B14F-4D97-AF65-F5344CB8AC3E}">
        <p14:creationId xmlns:p14="http://schemas.microsoft.com/office/powerpoint/2010/main" val="2469235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Schwache Produktivitätsentwicklung ist ein internationales Phänomen</a:t>
            </a:r>
          </a:p>
          <a:p>
            <a:r>
              <a:rPr lang="de-DE" dirty="0"/>
              <a:t>Produktivitätsunterschiede innerhalb der G7 (</a:t>
            </a:r>
            <a:r>
              <a:rPr lang="de-DE" i="1" dirty="0">
                <a:latin typeface="Franklin Gothic Book" panose="020B0604020202020204" charset="0"/>
              </a:rPr>
              <a:t>BIP je Stunde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DE: nur 85% der USA bei BIP je Einwohner</a:t>
            </a:r>
          </a:p>
          <a:p>
            <a:r>
              <a:rPr lang="de-DE" dirty="0"/>
              <a:t>Mögliche Ursachen</a:t>
            </a:r>
          </a:p>
          <a:p>
            <a:pPr lvl="1"/>
            <a:r>
              <a:rPr lang="de-DE" dirty="0"/>
              <a:t>Produktivitätsparadoxon der Digitalisierung</a:t>
            </a:r>
          </a:p>
          <a:p>
            <a:pPr lvl="1"/>
            <a:r>
              <a:rPr lang="de-DE" dirty="0"/>
              <a:t>Geringere Unternehmensdynamik</a:t>
            </a:r>
          </a:p>
          <a:p>
            <a:pPr lvl="1"/>
            <a:r>
              <a:rPr lang="de-DE" dirty="0"/>
              <a:t>Management als Technologien</a:t>
            </a:r>
          </a:p>
          <a:p>
            <a:pPr lvl="1"/>
            <a:r>
              <a:rPr lang="de-DE" dirty="0"/>
              <a:t>Kompositionseffekte und Globalisierung</a:t>
            </a:r>
          </a:p>
          <a:p>
            <a:pPr lvl="1"/>
            <a:r>
              <a:rPr lang="de-DE" dirty="0"/>
              <a:t>Investitionen und Produktivität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Rückgang des Produktivitätswachstums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49" y="1335708"/>
            <a:ext cx="5111136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397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Strukturwandel hin zu Transformation von Wissen in wirtschaftlichen Erfolg</a:t>
            </a:r>
          </a:p>
          <a:p>
            <a:pPr lvl="1"/>
            <a:r>
              <a:rPr lang="de-DE" dirty="0"/>
              <a:t>Innovationsfähigkeit / Rahmenbedingungen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Wirtschaftspolitische Implikationen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00" y="1511300"/>
            <a:ext cx="5274858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64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Strukturwandel hin zu Transformation von Wissen in wirtschaftlichen Erfolg</a:t>
            </a:r>
          </a:p>
          <a:p>
            <a:pPr lvl="1"/>
            <a:r>
              <a:rPr lang="de-DE" dirty="0"/>
              <a:t>Innovationsfähigkeit / Rahmenbedingungen </a:t>
            </a:r>
          </a:p>
          <a:p>
            <a:endParaRPr lang="de-DE" dirty="0"/>
          </a:p>
          <a:p>
            <a:r>
              <a:rPr lang="de-DE" dirty="0"/>
              <a:t>Deutsche Wirtschafts- und Industriepolitik nicht neu erfinden, sondern weiterentwickeln</a:t>
            </a:r>
          </a:p>
          <a:p>
            <a:pPr lvl="1"/>
            <a:endParaRPr lang="de-DE" dirty="0"/>
          </a:p>
          <a:p>
            <a:r>
              <a:rPr lang="de-DE" dirty="0"/>
              <a:t>Änderung der Schuldenbremse nicht notwendig</a:t>
            </a:r>
          </a:p>
          <a:p>
            <a:pPr lvl="1"/>
            <a:r>
              <a:rPr lang="de-DE" dirty="0"/>
              <a:t>Signal an Märkte und andere Mitgliedstaaten / Investitionen nicht notwendigerweise anderen Ausgaben vorzuziehen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Wirtschaftspolitische Implikationen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00" y="1511301"/>
            <a:ext cx="5274858" cy="485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07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Kapitelstruktur des Jahresgutachtens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4988136" y="1764866"/>
            <a:ext cx="2156195" cy="992982"/>
            <a:chOff x="4664919" y="4543823"/>
            <a:chExt cx="2156195" cy="992982"/>
          </a:xfrm>
        </p:grpSpPr>
        <p:grpSp>
          <p:nvGrpSpPr>
            <p:cNvPr id="50" name="Gruppieren 49"/>
            <p:cNvGrpSpPr/>
            <p:nvPr/>
          </p:nvGrpSpPr>
          <p:grpSpPr>
            <a:xfrm>
              <a:off x="4664919" y="4543823"/>
              <a:ext cx="2156195" cy="992982"/>
              <a:chOff x="9839324" y="554831"/>
              <a:chExt cx="180976" cy="83344"/>
            </a:xfrm>
          </p:grpSpPr>
          <p:cxnSp>
            <p:nvCxnSpPr>
              <p:cNvPr id="52" name="Gerade Verbindung 51"/>
              <p:cNvCxnSpPr/>
              <p:nvPr/>
            </p:nvCxnSpPr>
            <p:spPr>
              <a:xfrm>
                <a:off x="9860756" y="554831"/>
                <a:ext cx="15954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/>
            </p:nvCxnSpPr>
            <p:spPr>
              <a:xfrm>
                <a:off x="9839324" y="638175"/>
                <a:ext cx="15954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/>
            </p:nvCxnSpPr>
            <p:spPr>
              <a:xfrm flipH="1">
                <a:off x="9839324" y="554831"/>
                <a:ext cx="21432" cy="8334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/>
            </p:nvCxnSpPr>
            <p:spPr>
              <a:xfrm flipH="1">
                <a:off x="9998868" y="554831"/>
                <a:ext cx="21432" cy="8334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hteck 50"/>
            <p:cNvSpPr/>
            <p:nvPr/>
          </p:nvSpPr>
          <p:spPr>
            <a:xfrm>
              <a:off x="4954612" y="4847953"/>
              <a:ext cx="1483483" cy="384721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latin typeface="Franklin Gothic Book" panose="020B0503020102020204" pitchFamily="34" charset="0"/>
                </a:rPr>
                <a:t>Produktivität</a:t>
              </a:r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7864697" y="4426502"/>
            <a:ext cx="2156195" cy="992982"/>
            <a:chOff x="4792592" y="3175739"/>
            <a:chExt cx="2156195" cy="992982"/>
          </a:xfrm>
        </p:grpSpPr>
        <p:grpSp>
          <p:nvGrpSpPr>
            <p:cNvPr id="57" name="Gruppieren 56"/>
            <p:cNvGrpSpPr/>
            <p:nvPr/>
          </p:nvGrpSpPr>
          <p:grpSpPr>
            <a:xfrm>
              <a:off x="4792592" y="3175739"/>
              <a:ext cx="2156195" cy="992982"/>
              <a:chOff x="9839324" y="554831"/>
              <a:chExt cx="180976" cy="83344"/>
            </a:xfrm>
          </p:grpSpPr>
          <p:cxnSp>
            <p:nvCxnSpPr>
              <p:cNvPr id="59" name="Gerade Verbindung 58"/>
              <p:cNvCxnSpPr/>
              <p:nvPr/>
            </p:nvCxnSpPr>
            <p:spPr>
              <a:xfrm>
                <a:off x="9860756" y="554831"/>
                <a:ext cx="15954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/>
            </p:nvCxnSpPr>
            <p:spPr>
              <a:xfrm>
                <a:off x="9839324" y="638175"/>
                <a:ext cx="15954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/>
            </p:nvCxnSpPr>
            <p:spPr>
              <a:xfrm flipH="1">
                <a:off x="9839324" y="554831"/>
                <a:ext cx="21432" cy="8334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/>
            </p:nvCxnSpPr>
            <p:spPr>
              <a:xfrm flipH="1">
                <a:off x="9998868" y="554831"/>
                <a:ext cx="21432" cy="8334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hteck 57"/>
            <p:cNvSpPr/>
            <p:nvPr/>
          </p:nvSpPr>
          <p:spPr>
            <a:xfrm>
              <a:off x="5031274" y="3333675"/>
              <a:ext cx="1719317" cy="677108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latin typeface="Franklin Gothic Book" panose="020B0503020102020204" pitchFamily="34" charset="0"/>
                </a:rPr>
                <a:t>Investitionen &amp;</a:t>
              </a:r>
            </a:p>
            <a:p>
              <a:r>
                <a:rPr lang="de-DE" dirty="0">
                  <a:latin typeface="Franklin Gothic Book" panose="020B0503020102020204" pitchFamily="34" charset="0"/>
                </a:rPr>
                <a:t>Verschuldung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2102090" y="4426502"/>
            <a:ext cx="2156195" cy="992982"/>
            <a:chOff x="4792592" y="1675578"/>
            <a:chExt cx="2156195" cy="992982"/>
          </a:xfrm>
        </p:grpSpPr>
        <p:grpSp>
          <p:nvGrpSpPr>
            <p:cNvPr id="64" name="Gruppieren 63"/>
            <p:cNvGrpSpPr/>
            <p:nvPr/>
          </p:nvGrpSpPr>
          <p:grpSpPr>
            <a:xfrm>
              <a:off x="4792592" y="1675578"/>
              <a:ext cx="2156195" cy="992982"/>
              <a:chOff x="9839324" y="554831"/>
              <a:chExt cx="180976" cy="83344"/>
            </a:xfrm>
          </p:grpSpPr>
          <p:cxnSp>
            <p:nvCxnSpPr>
              <p:cNvPr id="66" name="Gerade Verbindung 65"/>
              <p:cNvCxnSpPr/>
              <p:nvPr/>
            </p:nvCxnSpPr>
            <p:spPr>
              <a:xfrm>
                <a:off x="9860756" y="554831"/>
                <a:ext cx="15954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66"/>
              <p:cNvCxnSpPr/>
              <p:nvPr/>
            </p:nvCxnSpPr>
            <p:spPr>
              <a:xfrm>
                <a:off x="9839324" y="638175"/>
                <a:ext cx="15954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67"/>
              <p:cNvCxnSpPr/>
              <p:nvPr/>
            </p:nvCxnSpPr>
            <p:spPr>
              <a:xfrm flipH="1">
                <a:off x="9839324" y="554831"/>
                <a:ext cx="21432" cy="8334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68"/>
              <p:cNvCxnSpPr/>
              <p:nvPr/>
            </p:nvCxnSpPr>
            <p:spPr>
              <a:xfrm flipH="1">
                <a:off x="9998868" y="554831"/>
                <a:ext cx="21432" cy="8334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hteck 64"/>
            <p:cNvSpPr/>
            <p:nvPr/>
          </p:nvSpPr>
          <p:spPr>
            <a:xfrm>
              <a:off x="5013722" y="1979708"/>
              <a:ext cx="1713931" cy="384721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latin typeface="Franklin Gothic Book" panose="020B0503020102020204" pitchFamily="34" charset="0"/>
                </a:rPr>
                <a:t>Industriepolitik</a:t>
              </a:r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8028603" y="2600914"/>
            <a:ext cx="2156195" cy="992982"/>
            <a:chOff x="7900350" y="2351181"/>
            <a:chExt cx="2156195" cy="992982"/>
          </a:xfrm>
        </p:grpSpPr>
        <p:grpSp>
          <p:nvGrpSpPr>
            <p:cNvPr id="71" name="Gruppieren 70"/>
            <p:cNvGrpSpPr/>
            <p:nvPr/>
          </p:nvGrpSpPr>
          <p:grpSpPr>
            <a:xfrm>
              <a:off x="7900350" y="2351181"/>
              <a:ext cx="2156195" cy="992982"/>
              <a:chOff x="9839324" y="554831"/>
              <a:chExt cx="180976" cy="83344"/>
            </a:xfrm>
          </p:grpSpPr>
          <p:cxnSp>
            <p:nvCxnSpPr>
              <p:cNvPr id="73" name="Gerade Verbindung 72"/>
              <p:cNvCxnSpPr/>
              <p:nvPr/>
            </p:nvCxnSpPr>
            <p:spPr>
              <a:xfrm>
                <a:off x="9860756" y="554831"/>
                <a:ext cx="15954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 Verbindung 73"/>
              <p:cNvCxnSpPr/>
              <p:nvPr/>
            </p:nvCxnSpPr>
            <p:spPr>
              <a:xfrm>
                <a:off x="9839324" y="638175"/>
                <a:ext cx="15954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74"/>
              <p:cNvCxnSpPr/>
              <p:nvPr/>
            </p:nvCxnSpPr>
            <p:spPr>
              <a:xfrm flipH="1">
                <a:off x="9839324" y="554831"/>
                <a:ext cx="21432" cy="83344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 Verbindung 75"/>
              <p:cNvCxnSpPr/>
              <p:nvPr/>
            </p:nvCxnSpPr>
            <p:spPr>
              <a:xfrm flipH="1">
                <a:off x="9998868" y="554831"/>
                <a:ext cx="21432" cy="83344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chteck 71"/>
            <p:cNvSpPr/>
            <p:nvPr/>
          </p:nvSpPr>
          <p:spPr>
            <a:xfrm>
              <a:off x="8136923" y="2509118"/>
              <a:ext cx="1760675" cy="677108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latin typeface="Franklin Gothic Book" panose="020B0503020102020204" pitchFamily="34" charset="0"/>
                </a:rPr>
                <a:t>Umverteilung &amp;</a:t>
              </a:r>
            </a:p>
            <a:p>
              <a:r>
                <a:rPr lang="de-DE" dirty="0">
                  <a:latin typeface="Franklin Gothic Book" panose="020B0503020102020204" pitchFamily="34" charset="0"/>
                </a:rPr>
                <a:t>Arbeitsanreize </a:t>
              </a:r>
            </a:p>
          </p:txBody>
        </p:sp>
      </p:grpSp>
      <p:grpSp>
        <p:nvGrpSpPr>
          <p:cNvPr id="77" name="Gruppieren 76"/>
          <p:cNvGrpSpPr/>
          <p:nvPr/>
        </p:nvGrpSpPr>
        <p:grpSpPr>
          <a:xfrm>
            <a:off x="1953515" y="2600914"/>
            <a:ext cx="2156195" cy="992982"/>
            <a:chOff x="7645004" y="3912468"/>
            <a:chExt cx="2156195" cy="992982"/>
          </a:xfrm>
        </p:grpSpPr>
        <p:grpSp>
          <p:nvGrpSpPr>
            <p:cNvPr id="78" name="Gruppieren 77"/>
            <p:cNvGrpSpPr/>
            <p:nvPr/>
          </p:nvGrpSpPr>
          <p:grpSpPr>
            <a:xfrm>
              <a:off x="7645004" y="3912468"/>
              <a:ext cx="2156195" cy="992982"/>
              <a:chOff x="9839324" y="554831"/>
              <a:chExt cx="180976" cy="83344"/>
            </a:xfrm>
          </p:grpSpPr>
          <p:cxnSp>
            <p:nvCxnSpPr>
              <p:cNvPr id="80" name="Gerade Verbindung 79"/>
              <p:cNvCxnSpPr/>
              <p:nvPr/>
            </p:nvCxnSpPr>
            <p:spPr>
              <a:xfrm>
                <a:off x="9860756" y="554831"/>
                <a:ext cx="15954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/>
              <p:nvPr/>
            </p:nvCxnSpPr>
            <p:spPr>
              <a:xfrm>
                <a:off x="9839324" y="638175"/>
                <a:ext cx="15954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/>
              <p:nvPr/>
            </p:nvCxnSpPr>
            <p:spPr>
              <a:xfrm flipH="1">
                <a:off x="9839324" y="554831"/>
                <a:ext cx="21432" cy="83344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 Verbindung 82"/>
              <p:cNvCxnSpPr/>
              <p:nvPr/>
            </p:nvCxnSpPr>
            <p:spPr>
              <a:xfrm flipH="1">
                <a:off x="9998868" y="554831"/>
                <a:ext cx="21432" cy="83344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Rechteck 78"/>
            <p:cNvSpPr/>
            <p:nvPr/>
          </p:nvSpPr>
          <p:spPr>
            <a:xfrm>
              <a:off x="7971681" y="4216598"/>
              <a:ext cx="1461041" cy="384721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latin typeface="Franklin Gothic Book" panose="020B0503020102020204" pitchFamily="34" charset="0"/>
                </a:rPr>
                <a:t>Finanzmarkt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4988136" y="5416576"/>
            <a:ext cx="2156195" cy="992982"/>
            <a:chOff x="1496394" y="4040006"/>
            <a:chExt cx="2156195" cy="992982"/>
          </a:xfrm>
        </p:grpSpPr>
        <p:grpSp>
          <p:nvGrpSpPr>
            <p:cNvPr id="85" name="Gruppieren 84"/>
            <p:cNvGrpSpPr/>
            <p:nvPr/>
          </p:nvGrpSpPr>
          <p:grpSpPr>
            <a:xfrm>
              <a:off x="1496394" y="4040006"/>
              <a:ext cx="2156195" cy="992982"/>
              <a:chOff x="9839324" y="554831"/>
              <a:chExt cx="180976" cy="83344"/>
            </a:xfrm>
          </p:grpSpPr>
          <p:cxnSp>
            <p:nvCxnSpPr>
              <p:cNvPr id="87" name="Gerade Verbindung 86"/>
              <p:cNvCxnSpPr/>
              <p:nvPr/>
            </p:nvCxnSpPr>
            <p:spPr>
              <a:xfrm>
                <a:off x="9860756" y="554831"/>
                <a:ext cx="15954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/>
              <p:cNvCxnSpPr/>
              <p:nvPr/>
            </p:nvCxnSpPr>
            <p:spPr>
              <a:xfrm>
                <a:off x="9839324" y="638175"/>
                <a:ext cx="15954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88"/>
              <p:cNvCxnSpPr/>
              <p:nvPr/>
            </p:nvCxnSpPr>
            <p:spPr>
              <a:xfrm flipH="1">
                <a:off x="9839324" y="554831"/>
                <a:ext cx="21432" cy="83344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89"/>
              <p:cNvCxnSpPr/>
              <p:nvPr/>
            </p:nvCxnSpPr>
            <p:spPr>
              <a:xfrm flipH="1">
                <a:off x="9998868" y="554831"/>
                <a:ext cx="21432" cy="83344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Rechteck 85"/>
            <p:cNvSpPr/>
            <p:nvPr/>
          </p:nvSpPr>
          <p:spPr>
            <a:xfrm>
              <a:off x="1874621" y="4341230"/>
              <a:ext cx="1399742" cy="384721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latin typeface="Franklin Gothic Book" panose="020B0503020102020204" pitchFamily="34" charset="0"/>
                </a:rPr>
                <a:t>Klimapolitik</a:t>
              </a:r>
            </a:p>
          </p:txBody>
        </p:sp>
      </p:grpSp>
      <p:cxnSp>
        <p:nvCxnSpPr>
          <p:cNvPr id="91" name="Gerade Verbindung 90"/>
          <p:cNvCxnSpPr/>
          <p:nvPr/>
        </p:nvCxnSpPr>
        <p:spPr>
          <a:xfrm flipH="1">
            <a:off x="3743569" y="2868246"/>
            <a:ext cx="1062893" cy="1344246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 flipH="1">
            <a:off x="4427416" y="5068460"/>
            <a:ext cx="3075353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>
            <a:off x="7064245" y="2868246"/>
            <a:ext cx="1055798" cy="1344246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542260" y="1446028"/>
            <a:ext cx="11121655" cy="5263116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Textfeld 93"/>
          <p:cNvSpPr txBox="1"/>
          <p:nvPr/>
        </p:nvSpPr>
        <p:spPr>
          <a:xfrm rot="19903636">
            <a:off x="384846" y="2153003"/>
            <a:ext cx="3311644" cy="860715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109531"/>
              </a:avLst>
            </a:prstTxWarp>
            <a:spAutoFit/>
          </a:bodyPr>
          <a:lstStyle/>
          <a:p>
            <a:pPr algn="ctr"/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Konjunkturelles Umfeld</a:t>
            </a:r>
          </a:p>
        </p:txBody>
      </p:sp>
    </p:spTree>
    <p:extLst>
      <p:ext uri="{BB962C8B-B14F-4D97-AF65-F5344CB8AC3E}">
        <p14:creationId xmlns:p14="http://schemas.microsoft.com/office/powerpoint/2010/main" val="3894166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94360" y="1744663"/>
            <a:ext cx="11052490" cy="4611693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dirty="0">
                <a:solidFill>
                  <a:srgbClr val="0062A3"/>
                </a:solidFill>
              </a:rPr>
              <a:t>1. </a:t>
            </a:r>
            <a:r>
              <a:rPr lang="de-DE" dirty="0"/>
              <a:t>	Nutzung und Begleitung des Strukturwandels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dirty="0">
                <a:solidFill>
                  <a:srgbClr val="0062A3"/>
                </a:solidFill>
              </a:rPr>
              <a:t>2. </a:t>
            </a:r>
            <a:r>
              <a:rPr lang="de-DE" dirty="0"/>
              <a:t>	Förderung von Forschung und Innovation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dirty="0">
                <a:solidFill>
                  <a:srgbClr val="0062A3"/>
                </a:solidFill>
              </a:rPr>
              <a:t>3. </a:t>
            </a:r>
            <a:r>
              <a:rPr lang="de-DE" dirty="0"/>
              <a:t>	Heben der Potenziale im Humanvermögen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dirty="0">
                <a:solidFill>
                  <a:srgbClr val="0062A3"/>
                </a:solidFill>
              </a:rPr>
              <a:t>4. </a:t>
            </a:r>
            <a:r>
              <a:rPr lang="de-DE" dirty="0"/>
              <a:t>	Steigerung der privaten und öffentlichen Investitionen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dirty="0">
                <a:solidFill>
                  <a:srgbClr val="0062A3"/>
                </a:solidFill>
              </a:rPr>
              <a:t>5. </a:t>
            </a:r>
            <a:r>
              <a:rPr lang="de-DE" dirty="0"/>
              <a:t>	Koordination auf internationaler Ebene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Den Strukturwandel meistern</a:t>
            </a:r>
          </a:p>
        </p:txBody>
      </p:sp>
    </p:spTree>
    <p:extLst>
      <p:ext uri="{BB962C8B-B14F-4D97-AF65-F5344CB8AC3E}">
        <p14:creationId xmlns:p14="http://schemas.microsoft.com/office/powerpoint/2010/main" val="1010811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>
            <a:noAutofit/>
          </a:bodyPr>
          <a:lstStyle/>
          <a:p>
            <a:r>
              <a:rPr lang="de-DE" dirty="0"/>
              <a:t>Effiziente Allokation der Ressourcen</a:t>
            </a:r>
          </a:p>
          <a:p>
            <a:pPr lvl="1"/>
            <a:r>
              <a:rPr lang="de-DE" dirty="0"/>
              <a:t>Rückgang der Wirtschaftsdynamik / Anpassung, nicht Lockerung der Wettbewerbspolitik</a:t>
            </a:r>
          </a:p>
          <a:p>
            <a:endParaRPr lang="de-DE" dirty="0"/>
          </a:p>
          <a:p>
            <a:r>
              <a:rPr lang="de-DE" dirty="0"/>
              <a:t>Industriepolitik ist vor allem Innovationspolitik</a:t>
            </a:r>
          </a:p>
          <a:p>
            <a:pPr lvl="1"/>
            <a:r>
              <a:rPr lang="de-DE" dirty="0"/>
              <a:t>diskriminierungsfrei / transparent / evaluiert</a:t>
            </a:r>
          </a:p>
          <a:p>
            <a:pPr lvl="1"/>
            <a:endParaRPr lang="de-DE" dirty="0"/>
          </a:p>
          <a:p>
            <a:r>
              <a:rPr lang="de-DE" dirty="0"/>
              <a:t>Strenge Kriterien für vertikale Eingriffe bei Marktversagen</a:t>
            </a:r>
          </a:p>
          <a:p>
            <a:pPr lvl="1"/>
            <a:r>
              <a:rPr lang="de-DE" dirty="0"/>
              <a:t>Missionsorientierte Industriepolitik verknüpft horizontale und vertikale Industriepolitik, z.B. Treibhausgasneutralität in Europa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1. Nutzung und Begleitung des Strukturwandels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5" y="1513367"/>
            <a:ext cx="4384662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68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1. Nutzung und Begleitung des Strukturwandels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" b="343"/>
          <a:stretch/>
        </p:blipFill>
        <p:spPr>
          <a:xfrm>
            <a:off x="563880" y="1367112"/>
            <a:ext cx="5400000" cy="5170714"/>
          </a:xfrm>
        </p:spPr>
      </p:pic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3" b="-640"/>
          <a:stretch/>
        </p:blipFill>
        <p:spPr>
          <a:xfrm>
            <a:off x="6246849" y="1346941"/>
            <a:ext cx="5400000" cy="5221514"/>
          </a:xfrm>
        </p:spPr>
      </p:pic>
    </p:spTree>
    <p:extLst>
      <p:ext uri="{BB962C8B-B14F-4D97-AF65-F5344CB8AC3E}">
        <p14:creationId xmlns:p14="http://schemas.microsoft.com/office/powerpoint/2010/main" val="1203608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Schwache Profitabilität im Bankensektor</a:t>
            </a:r>
          </a:p>
          <a:p>
            <a:pPr lvl="1"/>
            <a:r>
              <a:rPr lang="de-DE" dirty="0"/>
              <a:t>Strukturelle und bankspezifische Ursachen / Risiken für Finanzstabilität / Regulierung von digitalen Geschäftsmodellen</a:t>
            </a:r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1. Nutzung und Begleitung des Strukturwandels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0" y="1470870"/>
            <a:ext cx="4936421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5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Schwache Profitabilität im Bankensektor</a:t>
            </a:r>
          </a:p>
          <a:p>
            <a:pPr lvl="1"/>
            <a:r>
              <a:rPr lang="de-DE" dirty="0"/>
              <a:t>Strukturelle und bankspezifische Ursachen / Risiken für Finanzstabilität / Regulierung von digitalen Geschäftsmodellen</a:t>
            </a:r>
          </a:p>
          <a:p>
            <a:endParaRPr lang="de-DE" dirty="0"/>
          </a:p>
          <a:p>
            <a:r>
              <a:rPr lang="de-DE" dirty="0"/>
              <a:t>Abfedern der negativen Auswirkungen durch Sozial- und Regionalpolitik</a:t>
            </a:r>
          </a:p>
          <a:p>
            <a:pPr lvl="1"/>
            <a:r>
              <a:rPr lang="de-DE" dirty="0"/>
              <a:t>Hoher Grad an Umverteilung / Kein Anstieg der Ungleichheit der Nettoeinkommen seit 2005 / Hohe Ungleichheit der Nettovermögen auf Niveau von 2002</a:t>
            </a:r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1. Nutzung und Begleitung des Strukturwandels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6" y="1483742"/>
            <a:ext cx="494742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94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83014" y="1581151"/>
            <a:ext cx="7408985" cy="4775206"/>
          </a:xfrm>
        </p:spPr>
        <p:txBody>
          <a:bodyPr/>
          <a:lstStyle/>
          <a:p>
            <a:r>
              <a:rPr lang="de-DE" dirty="0"/>
              <a:t>Wagniskapital für junge Unternehmen geringer Stellenwert / Start-</a:t>
            </a:r>
            <a:r>
              <a:rPr lang="de-DE" dirty="0" err="1"/>
              <a:t>ups</a:t>
            </a:r>
            <a:r>
              <a:rPr lang="de-DE" dirty="0"/>
              <a:t> häufig Finanzierungsprobleme</a:t>
            </a:r>
          </a:p>
          <a:p>
            <a:pPr lvl="1"/>
            <a:r>
              <a:rPr lang="de-DE" dirty="0"/>
              <a:t>Institutionelle Investoren/IPO/Kapitalmarktunion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2. Förderung von Forschung und Innovation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1" y="1508596"/>
            <a:ext cx="478103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06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26977" y="1493231"/>
            <a:ext cx="7365023" cy="4775206"/>
          </a:xfrm>
        </p:spPr>
        <p:txBody>
          <a:bodyPr>
            <a:noAutofit/>
          </a:bodyPr>
          <a:lstStyle/>
          <a:p>
            <a:r>
              <a:rPr lang="de-DE" dirty="0"/>
              <a:t>Wagniskapital für junge Unternehmen geringer Stellenwert / Start-</a:t>
            </a:r>
            <a:r>
              <a:rPr lang="de-DE" dirty="0" err="1"/>
              <a:t>ups</a:t>
            </a:r>
            <a:r>
              <a:rPr lang="de-DE" dirty="0"/>
              <a:t> häufig Finanzierungsprobleme</a:t>
            </a:r>
          </a:p>
          <a:p>
            <a:pPr lvl="1"/>
            <a:r>
              <a:rPr lang="de-DE" dirty="0"/>
              <a:t>Institutionelle Investoren/IPO/Kapitalmarktunion</a:t>
            </a:r>
          </a:p>
          <a:p>
            <a:pPr marL="457177" lvl="1" indent="0">
              <a:buNone/>
            </a:pPr>
            <a:endParaRPr lang="de-DE" dirty="0"/>
          </a:p>
          <a:p>
            <a:r>
              <a:rPr lang="de-DE" dirty="0"/>
              <a:t>Leistungsfähige Forschungs- und Innovationspolitik auf europäischer Ebene</a:t>
            </a:r>
          </a:p>
          <a:p>
            <a:pPr lvl="1"/>
            <a:r>
              <a:rPr lang="de-DE" dirty="0"/>
              <a:t>Erprobtes System staatlicher Förderung in D</a:t>
            </a:r>
          </a:p>
          <a:p>
            <a:pPr lvl="1"/>
            <a:r>
              <a:rPr lang="de-DE" dirty="0"/>
              <a:t>Zugang zu Technologie und Daten / Regulierung ohne Innovation zu bremsen</a:t>
            </a:r>
          </a:p>
          <a:p>
            <a:pPr lvl="1"/>
            <a:r>
              <a:rPr lang="de-DE" dirty="0"/>
              <a:t>Fokus der Regionalpolitik</a:t>
            </a:r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2. Förderung von Forschung und Innovation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" y="1516381"/>
            <a:ext cx="5006703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3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2. Förderung von Forschung und Innovation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" b="9605"/>
          <a:stretch/>
        </p:blipFill>
        <p:spPr>
          <a:xfrm>
            <a:off x="617004" y="1477932"/>
            <a:ext cx="3282651" cy="5380068"/>
          </a:xfrm>
        </p:spPr>
      </p:pic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9281"/>
          <a:stretch/>
        </p:blipFill>
        <p:spPr>
          <a:xfrm>
            <a:off x="3939487" y="1446027"/>
            <a:ext cx="3232881" cy="5337546"/>
          </a:xfr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5B32F03-B7EB-4C57-8863-305B2DB18945}"/>
              </a:ext>
            </a:extLst>
          </p:cNvPr>
          <p:cNvSpPr txBox="1">
            <a:spLocks/>
          </p:cNvSpPr>
          <p:nvPr/>
        </p:nvSpPr>
        <p:spPr>
          <a:xfrm>
            <a:off x="7090229" y="1803400"/>
            <a:ext cx="5116278" cy="4648200"/>
          </a:xfrm>
          <a:prstGeom prst="rect">
            <a:avLst/>
          </a:prstGeom>
        </p:spPr>
        <p:txBody>
          <a:bodyPr vert="horz" lIns="91436" tIns="45718" rIns="91436" bIns="45718" rtlCol="0">
            <a:normAutofit lnSpcReduction="10000"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DE" dirty="0">
                <a:latin typeface="Franklin Gothic Book" panose="020B0604020202020204" charset="0"/>
              </a:rPr>
              <a:t>Die 10% innovativsten Regionen vereinen 31% aller Patentanmeldungen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>
                <a:latin typeface="Franklin Gothic Book" panose="020B0604020202020204" charset="0"/>
              </a:rPr>
              <a:t>Internationalisierung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>
                <a:latin typeface="Franklin Gothic Book" panose="020B0604020202020204" charset="0"/>
              </a:rPr>
              <a:t>Unternehmensgründungen </a:t>
            </a:r>
            <a:r>
              <a:rPr lang="de-DE" dirty="0" err="1">
                <a:latin typeface="Franklin Gothic Book" panose="020B0604020202020204" charset="0"/>
              </a:rPr>
              <a:t>insbe</a:t>
            </a:r>
            <a:r>
              <a:rPr lang="de-DE" dirty="0">
                <a:latin typeface="Franklin Gothic Book" panose="020B0604020202020204" charset="0"/>
              </a:rPr>
              <a:t>. in Ballungsräumen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>
                <a:latin typeface="Franklin Gothic Book" panose="020B0604020202020204" charset="0"/>
              </a:rPr>
              <a:t>37% der Neugründungen finden in nur 10 der 257 Arbeitsmarkt-regionen statt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>
                <a:latin typeface="Franklin Gothic Book" panose="020B0604020202020204" charset="0"/>
              </a:rPr>
              <a:t>Universitätsausgründungen und Gründungen in wissensbasierten Wirtschaftsbereichen in der Nähe der Universitäten</a:t>
            </a:r>
          </a:p>
        </p:txBody>
      </p:sp>
    </p:spTree>
    <p:extLst>
      <p:ext uri="{BB962C8B-B14F-4D97-AF65-F5344CB8AC3E}">
        <p14:creationId xmlns:p14="http://schemas.microsoft.com/office/powerpoint/2010/main" val="2365053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Ungenutzte Potenziale am Arbeitsmarkt</a:t>
            </a:r>
          </a:p>
          <a:p>
            <a:pPr lvl="1"/>
            <a:r>
              <a:rPr lang="de-DE" dirty="0"/>
              <a:t>Partizipation von Frauen und älteren Personen / Langzeitarbeitslose / Zuwanderung / Ausbildung</a:t>
            </a:r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3. Heben der Potenziale im Humanvermögen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7" y="1449933"/>
            <a:ext cx="4942733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65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Ungenutzte Potenziale am Arbeitsmarkt</a:t>
            </a:r>
          </a:p>
          <a:p>
            <a:pPr lvl="1"/>
            <a:r>
              <a:rPr lang="de-DE" dirty="0"/>
              <a:t>Partizipation von Frauen und älteren Personen / Langzeitarbeitslose / Zuwanderung / Ausbildung</a:t>
            </a:r>
          </a:p>
          <a:p>
            <a:endParaRPr lang="de-DE" dirty="0"/>
          </a:p>
          <a:p>
            <a:r>
              <a:rPr lang="de-DE" dirty="0"/>
              <a:t>Erratische Anreize durch das Steuer-Transfer-System insb. für niedrige Markteinkommen</a:t>
            </a:r>
          </a:p>
          <a:p>
            <a:pPr lvl="1"/>
            <a:r>
              <a:rPr lang="de-DE" dirty="0"/>
              <a:t>Bessere Abstimmung der Instrumente</a:t>
            </a:r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3. Heben der Potenziale im Humanvermögen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496" y="1513446"/>
            <a:ext cx="5221678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50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Konjunkturelle Entwicklungen</a:t>
            </a:r>
          </a:p>
        </p:txBody>
      </p:sp>
    </p:spTree>
    <p:extLst>
      <p:ext uri="{BB962C8B-B14F-4D97-AF65-F5344CB8AC3E}">
        <p14:creationId xmlns:p14="http://schemas.microsoft.com/office/powerpoint/2010/main" val="1529143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>
            <a:noAutofit/>
          </a:bodyPr>
          <a:lstStyle/>
          <a:p>
            <a:r>
              <a:rPr lang="de-DE" dirty="0"/>
              <a:t>Ungenutzte Potenziale am Arbeitsmarkt</a:t>
            </a:r>
          </a:p>
          <a:p>
            <a:pPr lvl="1"/>
            <a:r>
              <a:rPr lang="de-DE" dirty="0"/>
              <a:t>Partizipation von Frauen und älteren Personen / Langzeitarbeitslose / Zuwanderung / Ausbildung</a:t>
            </a:r>
          </a:p>
          <a:p>
            <a:endParaRPr lang="de-DE" dirty="0"/>
          </a:p>
          <a:p>
            <a:r>
              <a:rPr lang="de-DE" dirty="0"/>
              <a:t>Erratische Anreize durch das Steuer-Transfer-System insb. für niedrige Markteinkommen</a:t>
            </a:r>
          </a:p>
          <a:p>
            <a:pPr lvl="1"/>
            <a:r>
              <a:rPr lang="de-DE" dirty="0"/>
              <a:t>Bessere Abstimmung der Instrumente</a:t>
            </a:r>
          </a:p>
          <a:p>
            <a:pPr lvl="1"/>
            <a:endParaRPr lang="de-DE" dirty="0"/>
          </a:p>
          <a:p>
            <a:r>
              <a:rPr lang="de-DE" dirty="0"/>
              <a:t>Erhöhung der Chancengerechtigkeit, also der Einkommensmobilität im Lebenszyklus</a:t>
            </a:r>
          </a:p>
          <a:p>
            <a:pPr lvl="1"/>
            <a:r>
              <a:rPr lang="de-DE" dirty="0" err="1"/>
              <a:t>Kohortenspezifische</a:t>
            </a:r>
            <a:r>
              <a:rPr lang="de-DE" dirty="0"/>
              <a:t> Ungleichheit geringer / Lebenslanges Lernen / Frühkindliche Bildung</a:t>
            </a:r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3. Heben der Potenziale im Humanvermögen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6" y="1641807"/>
            <a:ext cx="5048408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79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>
            <a:noAutofit/>
          </a:bodyPr>
          <a:lstStyle/>
          <a:p>
            <a:r>
              <a:rPr lang="de-DE" dirty="0"/>
              <a:t>Investitionen der privaten Akteure entscheidend für langfristige Wohlfahrt</a:t>
            </a:r>
          </a:p>
          <a:p>
            <a:pPr lvl="1"/>
            <a:r>
              <a:rPr lang="de-DE" dirty="0"/>
              <a:t>Funktionierende Infrastruktur / Komplementäre öffentliche Ausgaben / Rahmenbedingungen</a:t>
            </a:r>
          </a:p>
          <a:p>
            <a:endParaRPr lang="de-DE" dirty="0"/>
          </a:p>
          <a:p>
            <a:r>
              <a:rPr lang="de-DE" dirty="0"/>
              <a:t>Unsicherheit wesentlicher Faktor</a:t>
            </a:r>
          </a:p>
          <a:p>
            <a:pPr lvl="1"/>
            <a:endParaRPr lang="de-DE" dirty="0"/>
          </a:p>
          <a:p>
            <a:r>
              <a:rPr lang="de-DE" dirty="0"/>
              <a:t>Vielfältige Gründe für Investitionsrückstände; steigende öffentliche Investitionen angelegt</a:t>
            </a:r>
          </a:p>
          <a:p>
            <a:pPr lvl="1"/>
            <a:r>
              <a:rPr lang="de-DE" dirty="0"/>
              <a:t>Finanzielle Mittel ausreichend vorhanden / Kapazitätsauslastung / öffentliche Verwaltung / Finanzausstattung der Kommunen</a:t>
            </a:r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4. Steigerung der privaten und öffentlichen Investitionen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9" y="2209799"/>
            <a:ext cx="4918129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57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>
            <a:normAutofit lnSpcReduction="10000"/>
          </a:bodyPr>
          <a:lstStyle/>
          <a:p>
            <a:r>
              <a:rPr lang="de-DE" dirty="0"/>
              <a:t>Herausforderungen verlangen international koordinierte Antworten</a:t>
            </a:r>
          </a:p>
          <a:p>
            <a:pPr>
              <a:lnSpc>
                <a:spcPts val="26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dirty="0"/>
              <a:t>Entwicklungs- und Schwellenländer werden Klimawandel besonders stark spüren</a:t>
            </a:r>
          </a:p>
          <a:p>
            <a:pPr lvl="1">
              <a:lnSpc>
                <a:spcPts val="26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dirty="0"/>
              <a:t>Viele Folgen aber nur schwer abzusehen</a:t>
            </a:r>
            <a:br>
              <a:rPr lang="de-DE" dirty="0"/>
            </a:br>
            <a:r>
              <a:rPr lang="de-DE" dirty="0"/>
              <a:t>(z.B. „</a:t>
            </a:r>
            <a:r>
              <a:rPr lang="de-DE" dirty="0" err="1"/>
              <a:t>Tipping</a:t>
            </a:r>
            <a:r>
              <a:rPr lang="de-DE" dirty="0"/>
              <a:t>-Points“, gewaltsame Konflikte, Migration, </a:t>
            </a:r>
            <a:r>
              <a:rPr lang="de-DE" dirty="0" err="1"/>
              <a:t>Biodiversität</a:t>
            </a:r>
            <a:r>
              <a:rPr lang="de-DE" dirty="0"/>
              <a:t>)</a:t>
            </a:r>
          </a:p>
          <a:p>
            <a:r>
              <a:rPr lang="de-DE" dirty="0"/>
              <a:t>Nächster Schritt in Klimapolitik ist europäisch und international einheitlicher CO</a:t>
            </a:r>
            <a:r>
              <a:rPr lang="de-DE" baseline="-25000" dirty="0"/>
              <a:t>2</a:t>
            </a:r>
            <a:r>
              <a:rPr lang="de-DE" dirty="0"/>
              <a:t>-Preis</a:t>
            </a:r>
          </a:p>
          <a:p>
            <a:pPr lvl="1"/>
            <a:r>
              <a:rPr lang="de-DE" dirty="0"/>
              <a:t>Neue Klimapolitik Schritt in richtige Richtung / Allerdings: Fokalpunkt CO</a:t>
            </a:r>
            <a:r>
              <a:rPr lang="de-DE" baseline="-25000" dirty="0"/>
              <a:t>2</a:t>
            </a:r>
            <a:r>
              <a:rPr lang="de-DE" dirty="0"/>
              <a:t>-Preis / Flankierung mit Begleitmaßnahmen und Rückverteilung</a:t>
            </a:r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5. Koordination auf internationaler Ebene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9" y="1477006"/>
            <a:ext cx="4583781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8CD6CB-C027-49BA-BC48-F7B028F80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5. Koordination auf internationaler Ebene</a:t>
            </a:r>
          </a:p>
        </p:txBody>
      </p:sp>
      <p:sp>
        <p:nvSpPr>
          <p:cNvPr id="7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09601" y="1529255"/>
            <a:ext cx="8629650" cy="4827101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dirty="0"/>
              <a:t>Vier Elemente für starke Verhandlungsposition</a:t>
            </a:r>
          </a:p>
          <a:p>
            <a:pPr marL="914377" lvl="1" indent="-4572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0062A3"/>
              </a:buClr>
              <a:buFont typeface="+mj-lt"/>
              <a:buAutoNum type="arabicParenBoth"/>
            </a:pPr>
            <a:r>
              <a:rPr lang="de-DE" dirty="0">
                <a:solidFill>
                  <a:srgbClr val="FF9933"/>
                </a:solidFill>
              </a:rPr>
              <a:t>Adaption:</a:t>
            </a:r>
            <a:r>
              <a:rPr lang="de-DE" dirty="0"/>
              <a:t> Nationale Maßnahmen zur Abfederung der Folgen</a:t>
            </a:r>
          </a:p>
          <a:p>
            <a:pPr marL="914377" lvl="1" indent="-45720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0062A3"/>
              </a:buClr>
              <a:buFont typeface="+mj-lt"/>
              <a:buAutoNum type="arabicParenBoth"/>
            </a:pPr>
            <a:r>
              <a:rPr lang="de-DE" dirty="0">
                <a:solidFill>
                  <a:srgbClr val="FF9933"/>
                </a:solidFill>
              </a:rPr>
              <a:t>Reziprozität:</a:t>
            </a:r>
            <a:r>
              <a:rPr lang="de-DE" dirty="0"/>
              <a:t> Prinzip Leistung und Gegenleistung</a:t>
            </a:r>
          </a:p>
          <a:p>
            <a:pPr marL="914377" lvl="1" indent="-45720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0062A3"/>
              </a:buClr>
              <a:buFont typeface="+mj-lt"/>
              <a:buAutoNum type="arabicParenBoth"/>
            </a:pPr>
            <a:r>
              <a:rPr lang="de-DE" dirty="0">
                <a:solidFill>
                  <a:srgbClr val="FF9933"/>
                </a:solidFill>
              </a:rPr>
              <a:t>Vorbildfunktion:</a:t>
            </a:r>
            <a:r>
              <a:rPr lang="de-DE" dirty="0"/>
              <a:t> Effiziente Umsetzung der vereinbarten Ziele </a:t>
            </a:r>
          </a:p>
          <a:p>
            <a:pPr marL="914377" lvl="1" indent="-45720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0062A3"/>
              </a:buClr>
              <a:buFont typeface="+mj-lt"/>
              <a:buAutoNum type="arabicParenBoth"/>
            </a:pPr>
            <a:r>
              <a:rPr lang="de-DE" dirty="0">
                <a:solidFill>
                  <a:srgbClr val="FF9933"/>
                </a:solidFill>
              </a:rPr>
              <a:t>Finanzielle Anreize</a:t>
            </a:r>
            <a:r>
              <a:rPr lang="de-DE" b="1" dirty="0"/>
              <a:t> </a:t>
            </a:r>
            <a:r>
              <a:rPr lang="de-DE" dirty="0"/>
              <a:t>für Drittstaaten </a:t>
            </a:r>
          </a:p>
          <a:p>
            <a:pPr>
              <a:lnSpc>
                <a:spcPts val="2600"/>
              </a:lnSpc>
              <a:spcBef>
                <a:spcPts val="1800"/>
              </a:spcBef>
              <a:spcAft>
                <a:spcPts val="600"/>
              </a:spcAft>
            </a:pPr>
            <a:r>
              <a:rPr lang="de-DE" dirty="0"/>
              <a:t>Innovationen als Schlüssel für …</a:t>
            </a:r>
          </a:p>
          <a:p>
            <a:pPr lvl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… kosteneffiziente Emissionsreduktion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… langfristige Klimaneutralität (CCS)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… CO</a:t>
            </a:r>
            <a:r>
              <a:rPr lang="de-DE" baseline="-25000" dirty="0"/>
              <a:t>2</a:t>
            </a:r>
            <a:r>
              <a:rPr lang="de-DE" dirty="0"/>
              <a:t>-armen Aufholprozess von Entwicklungsländern</a:t>
            </a:r>
          </a:p>
        </p:txBody>
      </p:sp>
    </p:spTree>
    <p:extLst>
      <p:ext uri="{BB962C8B-B14F-4D97-AF65-F5344CB8AC3E}">
        <p14:creationId xmlns:p14="http://schemas.microsoft.com/office/powerpoint/2010/main" val="2865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7A6646-47F9-434D-90BA-F4CD734EF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e-DE" dirty="0"/>
              <a:t>Aufbruch zu einer neuen Klimapolitik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AA2D427-2623-46C9-B96A-664597852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974386"/>
              </p:ext>
            </p:extLst>
          </p:nvPr>
        </p:nvGraphicFramePr>
        <p:xfrm>
          <a:off x="3644401" y="1550390"/>
          <a:ext cx="4959932" cy="5076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591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038278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50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Wachstumstempo verlangsamt, Welthandel sehr schwach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Wachstumstempo der Weltwirtschaft verlangsamt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5" y="1383507"/>
            <a:ext cx="470871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7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Wachstumstempo verlangsamt, Welthandel sehr schwach</a:t>
            </a:r>
          </a:p>
          <a:p>
            <a:pPr lvl="1"/>
            <a:endParaRPr lang="de-DE" dirty="0"/>
          </a:p>
          <a:p>
            <a:r>
              <a:rPr lang="de-DE" dirty="0"/>
              <a:t>Länderübergreifende Industrieschwäche</a:t>
            </a:r>
          </a:p>
          <a:p>
            <a:pPr lvl="1"/>
            <a:r>
              <a:rPr lang="de-DE" dirty="0"/>
              <a:t>Zyklischer Abschwung / Strukturelle Veränderungen / Schwäche der Investitionsnachfrage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Wachstumstempo der Weltwirtschaft verlangsamt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2"/>
          <a:stretch/>
        </p:blipFill>
        <p:spPr bwMode="auto">
          <a:xfrm>
            <a:off x="19761" y="1533523"/>
            <a:ext cx="522602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06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Wachstumstempo verlangsamt, Welthandel sehr schwach</a:t>
            </a:r>
          </a:p>
          <a:p>
            <a:pPr lvl="1"/>
            <a:endParaRPr lang="de-DE" dirty="0"/>
          </a:p>
          <a:p>
            <a:r>
              <a:rPr lang="de-DE" dirty="0"/>
              <a:t>Länderübergreifende Industrieschwäche</a:t>
            </a:r>
          </a:p>
          <a:p>
            <a:pPr lvl="1"/>
            <a:r>
              <a:rPr lang="de-DE" dirty="0"/>
              <a:t>Zyklischer Abschwung / Strukturelle Veränderungen / Schwäche der Investitionsnachfrage</a:t>
            </a:r>
          </a:p>
          <a:p>
            <a:endParaRPr lang="de-DE" dirty="0"/>
          </a:p>
          <a:p>
            <a:r>
              <a:rPr lang="de-DE" dirty="0"/>
              <a:t>Belastung durch Unsicherheit</a:t>
            </a:r>
          </a:p>
          <a:p>
            <a:pPr lvl="1"/>
            <a:r>
              <a:rPr lang="de-DE" dirty="0"/>
              <a:t>Handelskonflikte / </a:t>
            </a:r>
            <a:r>
              <a:rPr lang="de-DE" dirty="0" err="1"/>
              <a:t>Brexit</a:t>
            </a:r>
            <a:r>
              <a:rPr lang="de-DE" dirty="0"/>
              <a:t> / Regulierungen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Wachstumstempo der Weltwirtschaft verlangsamt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03" y="1405378"/>
            <a:ext cx="4993474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06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Konjunkturelle Abschwächung im Euro-Raum:</a:t>
            </a:r>
            <a:br>
              <a:rPr lang="de-DE" dirty="0"/>
            </a:br>
            <a:r>
              <a:rPr lang="de-DE" dirty="0"/>
              <a:t>1,2 % in 2019 und 1,1 % in 2020</a:t>
            </a:r>
          </a:p>
          <a:p>
            <a:endParaRPr lang="de-DE" dirty="0"/>
          </a:p>
          <a:p>
            <a:r>
              <a:rPr lang="de-DE" dirty="0"/>
              <a:t>Deutschland: 0,5 % in 2019, 0,9 % in 2020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Deutsche Wirtschaft im Abschwung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1" y="735086"/>
            <a:ext cx="5289751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44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Konjunkturelle Abschwächung im Euro-Raum:</a:t>
            </a:r>
            <a:br>
              <a:rPr lang="de-DE" dirty="0"/>
            </a:br>
            <a:r>
              <a:rPr lang="de-DE" dirty="0"/>
              <a:t>1,2 % in 2019 und 1,1 % in 2020</a:t>
            </a:r>
          </a:p>
          <a:p>
            <a:r>
              <a:rPr lang="de-DE" dirty="0"/>
              <a:t>Deutschland: 0,5 % in 2019, 0,9 % in 2020; mit Annäherung an das Potenzial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Deutsche Wirtschaft im Abschwung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722" y="1130726"/>
            <a:ext cx="5027929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8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48250" y="1581151"/>
            <a:ext cx="6598600" cy="4775206"/>
          </a:xfrm>
        </p:spPr>
        <p:txBody>
          <a:bodyPr/>
          <a:lstStyle/>
          <a:p>
            <a:r>
              <a:rPr lang="de-DE" dirty="0"/>
              <a:t>Konjunkturelle Abschwächung im Euro-Raum:</a:t>
            </a:r>
            <a:br>
              <a:rPr lang="de-DE" dirty="0"/>
            </a:br>
            <a:r>
              <a:rPr lang="de-DE" dirty="0"/>
              <a:t>1,2 % in 2019 und 1,1 % in 2020</a:t>
            </a:r>
          </a:p>
          <a:p>
            <a:r>
              <a:rPr lang="de-DE" dirty="0"/>
              <a:t>Deutschland: 0,5 % in 2019, 0,9 % in 2020; mit Annäherung an das Potenzial</a:t>
            </a:r>
          </a:p>
          <a:p>
            <a:r>
              <a:rPr lang="de-DE" dirty="0"/>
              <a:t>Rezession in der Industrie</a:t>
            </a:r>
          </a:p>
          <a:p>
            <a:pPr lvl="1"/>
            <a:r>
              <a:rPr lang="de-DE" dirty="0"/>
              <a:t>Konjunkturelle Zweiteilung / Nicht von breiter und tiefergehender Rezession auszugehen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Deutsche Wirtschaft im Abschwung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9" y="1749480"/>
            <a:ext cx="502529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21612"/>
      </p:ext>
    </p:extLst>
  </p:cSld>
  <p:clrMapOvr>
    <a:masterClrMapping/>
  </p:clrMapOvr>
</p:sld>
</file>

<file path=ppt/theme/theme1.xml><?xml version="1.0" encoding="utf-8"?>
<a:theme xmlns:a="http://schemas.openxmlformats.org/drawingml/2006/main" name="SRW-Folienmaster_Deutsch">
  <a:themeElements>
    <a:clrScheme name="SRW-Farbskal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2A3"/>
      </a:accent1>
      <a:accent2>
        <a:srgbClr val="FF9933"/>
      </a:accent2>
      <a:accent3>
        <a:srgbClr val="E8E8E8"/>
      </a:accent3>
      <a:accent4>
        <a:srgbClr val="B61F84"/>
      </a:accent4>
      <a:accent5>
        <a:srgbClr val="9AC319"/>
      </a:accent5>
      <a:accent6>
        <a:srgbClr val="4BC2F1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SRW-Folienmaster_Deutsch</Template>
  <TotalTime>0</TotalTime>
  <Words>1177</Words>
  <Application>Microsoft Office PowerPoint</Application>
  <PresentationFormat>Breitbild</PresentationFormat>
  <Paragraphs>227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Calibri</vt:lpstr>
      <vt:lpstr>Arial</vt:lpstr>
      <vt:lpstr>Franklin Gothic Medium</vt:lpstr>
      <vt:lpstr>Symbol</vt:lpstr>
      <vt:lpstr>Franklin Gothic Book</vt:lpstr>
      <vt:lpstr>SRW-Folienmaster_Deutsch</vt:lpstr>
      <vt:lpstr>PowerPoint-Präsentation</vt:lpstr>
      <vt:lpstr>PowerPoint-Präsentation</vt:lpstr>
      <vt:lpstr>Konjunkturelle Entwicklungen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Strukturelle Herausforderungen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Statistisches Bundesamt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Reuter, Wolf Heinrich (SRW)</dc:creator>
  <cp:lastModifiedBy>André Diegmann</cp:lastModifiedBy>
  <cp:revision>84</cp:revision>
  <cp:lastPrinted>2017-09-11T08:38:46Z</cp:lastPrinted>
  <dcterms:created xsi:type="dcterms:W3CDTF">2019-11-01T09:37:51Z</dcterms:created>
  <dcterms:modified xsi:type="dcterms:W3CDTF">2019-12-18T17:04:23Z</dcterms:modified>
</cp:coreProperties>
</file>