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10"/>
  </p:notesMasterIdLst>
  <p:handoutMasterIdLst>
    <p:handoutMasterId r:id="rId11"/>
  </p:handoutMasterIdLst>
  <p:sldIdLst>
    <p:sldId id="256" r:id="rId2"/>
    <p:sldId id="282" r:id="rId3"/>
    <p:sldId id="279" r:id="rId4"/>
    <p:sldId id="257" r:id="rId5"/>
    <p:sldId id="283" r:id="rId6"/>
    <p:sldId id="280" r:id="rId7"/>
    <p:sldId id="281" r:id="rId8"/>
    <p:sldId id="271" r:id="rId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6451" autoAdjust="0"/>
  </p:normalViewPr>
  <p:slideViewPr>
    <p:cSldViewPr snapToGrid="0">
      <p:cViewPr varScale="1">
        <p:scale>
          <a:sx n="114" d="100"/>
          <a:sy n="114" d="100"/>
        </p:scale>
        <p:origin x="300"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542" y="4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8F15D64-724B-4521-873F-3E1EA874F9DF}" type="datetimeFigureOut">
              <a:rPr lang="de-DE" smtClean="0"/>
              <a:pPr/>
              <a:t>09.12.2019</a:t>
            </a:fld>
            <a:endParaRPr lang="de-DE" dirty="0"/>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7972744-1E41-4199-8265-9C81DEC51C85}" type="slidenum">
              <a:rPr lang="de-DE" smtClean="0"/>
              <a:pPr/>
              <a:t>‹Nr.›</a:t>
            </a:fld>
            <a:endParaRPr lang="de-DE" dirty="0"/>
          </a:p>
        </p:txBody>
      </p:sp>
    </p:spTree>
    <p:extLst>
      <p:ext uri="{BB962C8B-B14F-4D97-AF65-F5344CB8AC3E}">
        <p14:creationId xmlns:p14="http://schemas.microsoft.com/office/powerpoint/2010/main" val="3469216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775A927-2486-49F6-8DEC-F96D173D9BD5}" type="datetimeFigureOut">
              <a:rPr lang="de-DE" smtClean="0"/>
              <a:pPr/>
              <a:t>09.12.2019</a:t>
            </a:fld>
            <a:endParaRPr lang="de-DE" dirty="0"/>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12C3FEE-AD5D-4C26-B058-36261453041C}" type="slidenum">
              <a:rPr lang="de-DE" smtClean="0"/>
              <a:pPr/>
              <a:t>‹Nr.›</a:t>
            </a:fld>
            <a:endParaRPr lang="de-DE" dirty="0"/>
          </a:p>
        </p:txBody>
      </p:sp>
    </p:spTree>
    <p:extLst>
      <p:ext uri="{BB962C8B-B14F-4D97-AF65-F5344CB8AC3E}">
        <p14:creationId xmlns:p14="http://schemas.microsoft.com/office/powerpoint/2010/main" val="1868708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9DCA0969-87A6-4941-A326-EAE4B05259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350" y="84056"/>
            <a:ext cx="3853888" cy="1112977"/>
          </a:xfrm>
          <a:prstGeom prst="rect">
            <a:avLst/>
          </a:prstGeom>
        </p:spPr>
      </p:pic>
      <p:sp>
        <p:nvSpPr>
          <p:cNvPr id="2" name="Title 1"/>
          <p:cNvSpPr>
            <a:spLocks noGrp="1"/>
          </p:cNvSpPr>
          <p:nvPr>
            <p:ph type="ctrTitle"/>
          </p:nvPr>
        </p:nvSpPr>
        <p:spPr>
          <a:xfrm>
            <a:off x="1011676" y="3891600"/>
            <a:ext cx="10804187" cy="603128"/>
          </a:xfrm>
          <a:prstGeom prst="rect">
            <a:avLst/>
          </a:prstGeom>
        </p:spPr>
        <p:txBody>
          <a:bodyPr anchor="t" anchorCtr="0"/>
          <a:lstStyle>
            <a:lvl1pPr algn="r">
              <a:defRPr sz="2800" b="1"/>
            </a:lvl1pPr>
          </a:lstStyle>
          <a:p>
            <a:r>
              <a:rPr lang="de-DE"/>
              <a:t>Titelmasterformat durch Klicken bearbeiten</a:t>
            </a:r>
            <a:endParaRPr lang="en-US" dirty="0"/>
          </a:p>
        </p:txBody>
      </p:sp>
      <p:sp>
        <p:nvSpPr>
          <p:cNvPr id="3" name="Subtitle 2"/>
          <p:cNvSpPr>
            <a:spLocks noGrp="1"/>
          </p:cNvSpPr>
          <p:nvPr>
            <p:ph type="subTitle" idx="1"/>
          </p:nvPr>
        </p:nvSpPr>
        <p:spPr>
          <a:xfrm>
            <a:off x="1011676" y="4494728"/>
            <a:ext cx="10804187" cy="1655762"/>
          </a:xfrm>
          <a:prstGeom prst="rect">
            <a:avLst/>
          </a:prstGeom>
        </p:spPr>
        <p:txBody>
          <a:bodyPr/>
          <a:lstStyle>
            <a:lvl1pPr marL="0" indent="0" algn="r">
              <a:spcBef>
                <a:spcPts val="0"/>
              </a:spcBef>
              <a:buNone/>
              <a:defRPr sz="1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cxnSp>
        <p:nvCxnSpPr>
          <p:cNvPr id="6" name="Gewinkelte Verbindung 5" descr="Das ist ein Gestaltungselement."/>
          <p:cNvCxnSpPr/>
          <p:nvPr userDrawn="1"/>
        </p:nvCxnSpPr>
        <p:spPr>
          <a:xfrm rot="5400000" flipH="1" flipV="1">
            <a:off x="2754951" y="-2026626"/>
            <a:ext cx="6876000" cy="10944000"/>
          </a:xfrm>
          <a:prstGeom prst="bentConnector3">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22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e Folie">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E2006BFF-1DB3-40B1-A275-DC957916CB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3395" y="6184293"/>
            <a:ext cx="2084785" cy="602072"/>
          </a:xfrm>
          <a:prstGeom prst="rect">
            <a:avLst/>
          </a:prstGeom>
        </p:spPr>
      </p:pic>
      <p:sp>
        <p:nvSpPr>
          <p:cNvPr id="3" name="Content Placeholder 2"/>
          <p:cNvSpPr>
            <a:spLocks noGrp="1"/>
          </p:cNvSpPr>
          <p:nvPr>
            <p:ph idx="1"/>
          </p:nvPr>
        </p:nvSpPr>
        <p:spPr>
          <a:xfrm>
            <a:off x="831272" y="1058545"/>
            <a:ext cx="10629208" cy="4908579"/>
          </a:xfrm>
          <a:prstGeom prst="rect">
            <a:avLst/>
          </a:prstGeom>
        </p:spPr>
        <p:txBody>
          <a:bodyPr lIns="0" tIns="0" rIns="0" bIns="0"/>
          <a:lstStyle>
            <a:lvl1pPr marL="0" indent="0">
              <a:lnSpc>
                <a:spcPct val="100000"/>
              </a:lnSpc>
              <a:buNone/>
              <a:defRPr sz="2000"/>
            </a:lvl1pPr>
            <a:lvl2pPr marL="457200" indent="0">
              <a:buNone/>
              <a:defRPr sz="1600"/>
            </a:lvl2pPr>
            <a:lvl3pPr marL="914400" indent="0">
              <a:buNone/>
              <a:defRPr sz="1000"/>
            </a:lvl3pPr>
          </a:lstStyle>
          <a:p>
            <a:pPr lvl="0"/>
            <a:r>
              <a:rPr lang="de-DE" dirty="0"/>
              <a:t>Textmasterformat bearbeiten</a:t>
            </a:r>
          </a:p>
          <a:p>
            <a:pPr lvl="1"/>
            <a:r>
              <a:rPr lang="de-DE" dirty="0"/>
              <a:t>Zweite Ebene</a:t>
            </a:r>
          </a:p>
          <a:p>
            <a:pPr lvl="2"/>
            <a:r>
              <a:rPr lang="de-DE" dirty="0"/>
              <a:t>Dritte Ebene</a:t>
            </a:r>
          </a:p>
        </p:txBody>
      </p:sp>
      <p:sp>
        <p:nvSpPr>
          <p:cNvPr id="8" name="Title 1"/>
          <p:cNvSpPr>
            <a:spLocks noGrp="1"/>
          </p:cNvSpPr>
          <p:nvPr>
            <p:ph type="title"/>
          </p:nvPr>
        </p:nvSpPr>
        <p:spPr>
          <a:xfrm>
            <a:off x="831273" y="213112"/>
            <a:ext cx="11105803" cy="574978"/>
          </a:xfrm>
          <a:prstGeom prst="rect">
            <a:avLst/>
          </a:prstGeom>
        </p:spPr>
        <p:txBody>
          <a:bodyPr lIns="0" tIns="0" rIns="0" bIns="0" anchor="t" anchorCtr="0"/>
          <a:lstStyle>
            <a:lvl1pPr>
              <a:defRPr sz="3000" b="1"/>
            </a:lvl1pPr>
          </a:lstStyle>
          <a:p>
            <a:r>
              <a:rPr lang="de-DE" dirty="0"/>
              <a:t>Titelmasterformat durch Klicken bearbeiten</a:t>
            </a:r>
            <a:endParaRPr lang="en-US" dirty="0"/>
          </a:p>
        </p:txBody>
      </p:sp>
      <p:grpSp>
        <p:nvGrpSpPr>
          <p:cNvPr id="6" name="Gruppieren 5" descr="Das ist ein Gestaltungselement."/>
          <p:cNvGrpSpPr/>
          <p:nvPr userDrawn="1"/>
        </p:nvGrpSpPr>
        <p:grpSpPr>
          <a:xfrm>
            <a:off x="654997" y="0"/>
            <a:ext cx="11537004" cy="714982"/>
            <a:chOff x="491247" y="0"/>
            <a:chExt cx="8652753" cy="714982"/>
          </a:xfrm>
        </p:grpSpPr>
        <p:cxnSp>
          <p:nvCxnSpPr>
            <p:cNvPr id="5" name="Gerader Verbinder 4"/>
            <p:cNvCxnSpPr/>
            <p:nvPr userDrawn="1"/>
          </p:nvCxnSpPr>
          <p:spPr>
            <a:xfrm>
              <a:off x="496111" y="0"/>
              <a:ext cx="0" cy="70525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Gerader Verbinder 8"/>
            <p:cNvCxnSpPr/>
            <p:nvPr userDrawn="1"/>
          </p:nvCxnSpPr>
          <p:spPr>
            <a:xfrm flipV="1">
              <a:off x="491247" y="705255"/>
              <a:ext cx="8652753" cy="972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1" name="Rechteck 10"/>
          <p:cNvSpPr/>
          <p:nvPr userDrawn="1"/>
        </p:nvSpPr>
        <p:spPr>
          <a:xfrm>
            <a:off x="11053067" y="6120382"/>
            <a:ext cx="590226" cy="523220"/>
          </a:xfrm>
          <a:prstGeom prst="rect">
            <a:avLst/>
          </a:prstGeom>
        </p:spPr>
        <p:txBody>
          <a:bodyPr wrap="none">
            <a:spAutoFit/>
          </a:bodyPr>
          <a:lstStyle/>
          <a:p>
            <a:r>
              <a:rPr lang="de-DE" sz="2800" dirty="0"/>
              <a:t> </a:t>
            </a:r>
            <a:r>
              <a:rPr lang="de-DE" sz="1050" kern="1200" baseline="0" dirty="0">
                <a:solidFill>
                  <a:schemeClr val="tx1"/>
                </a:solidFill>
                <a:latin typeface="Arial" panose="020B0604020202020204" pitchFamily="34" charset="0"/>
                <a:ea typeface="+mn-ea"/>
                <a:cs typeface="+mn-cs"/>
              </a:rPr>
              <a:t> </a:t>
            </a:r>
            <a:fld id="{5449781D-0448-42FD-A793-E618FAFBAD6B}" type="slidenum">
              <a:rPr lang="de-DE" sz="1050" kern="1200" baseline="0" smtClean="0">
                <a:solidFill>
                  <a:schemeClr val="tx1"/>
                </a:solidFill>
                <a:latin typeface="Arial" panose="020B0604020202020204" pitchFamily="34" charset="0"/>
                <a:ea typeface="+mn-ea"/>
                <a:cs typeface="+mn-cs"/>
              </a:rPr>
              <a:pPr/>
              <a:t>‹Nr.›</a:t>
            </a:fld>
            <a:endParaRPr lang="de-DE" sz="1050" kern="1200" baseline="0" dirty="0">
              <a:solidFill>
                <a:schemeClr val="tx1"/>
              </a:solidFill>
              <a:latin typeface="Arial" panose="020B0604020202020204" pitchFamily="34" charset="0"/>
              <a:ea typeface="+mn-ea"/>
              <a:cs typeface="+mn-cs"/>
            </a:endParaRPr>
          </a:p>
        </p:txBody>
      </p:sp>
    </p:spTree>
    <p:extLst>
      <p:ext uri="{BB962C8B-B14F-4D97-AF65-F5344CB8AC3E}">
        <p14:creationId xmlns:p14="http://schemas.microsoft.com/office/powerpoint/2010/main" val="89816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ternative Foli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1620AAB2-12BB-45F7-ACEA-A64A8DAA6E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3395" y="6184293"/>
            <a:ext cx="2084785" cy="602072"/>
          </a:xfrm>
          <a:prstGeom prst="rect">
            <a:avLst/>
          </a:prstGeom>
        </p:spPr>
      </p:pic>
      <p:sp>
        <p:nvSpPr>
          <p:cNvPr id="4" name="Content Placeholder 2"/>
          <p:cNvSpPr>
            <a:spLocks noGrp="1"/>
          </p:cNvSpPr>
          <p:nvPr>
            <p:ph idx="1"/>
          </p:nvPr>
        </p:nvSpPr>
        <p:spPr>
          <a:xfrm>
            <a:off x="719668" y="1122218"/>
            <a:ext cx="5376333" cy="4846320"/>
          </a:xfrm>
          <a:prstGeom prst="rect">
            <a:avLst/>
          </a:prstGeom>
        </p:spPr>
        <p:txBody>
          <a:bodyPr lIns="0" tIns="0" rIns="0" bIns="0"/>
          <a:lstStyle>
            <a:lvl1pPr marL="0" indent="0">
              <a:lnSpc>
                <a:spcPct val="100000"/>
              </a:lnSpc>
              <a:buNone/>
              <a:defRPr sz="2000"/>
            </a:lvl1pPr>
            <a:lvl2pPr marL="457200" indent="0">
              <a:buNone/>
              <a:defRPr sz="1600"/>
            </a:lvl2pPr>
            <a:lvl3pPr marL="914400" indent="0">
              <a:buNone/>
              <a:defRPr sz="1000"/>
            </a:lvl3pPr>
          </a:lstStyle>
          <a:p>
            <a:pPr lvl="0"/>
            <a:r>
              <a:rPr lang="de-DE" dirty="0"/>
              <a:t>Textmasterformat bearbeiten</a:t>
            </a:r>
          </a:p>
          <a:p>
            <a:pPr lvl="1"/>
            <a:r>
              <a:rPr lang="de-DE" dirty="0"/>
              <a:t>Zweite Ebene</a:t>
            </a:r>
          </a:p>
          <a:p>
            <a:pPr lvl="2"/>
            <a:r>
              <a:rPr lang="de-DE" dirty="0"/>
              <a:t>Dritte Ebene</a:t>
            </a:r>
          </a:p>
        </p:txBody>
      </p:sp>
      <p:grpSp>
        <p:nvGrpSpPr>
          <p:cNvPr id="12" name="Gruppieren 11" descr="Das ist ein Gestaltungselement."/>
          <p:cNvGrpSpPr/>
          <p:nvPr userDrawn="1"/>
        </p:nvGrpSpPr>
        <p:grpSpPr>
          <a:xfrm>
            <a:off x="654997" y="0"/>
            <a:ext cx="11537004" cy="714982"/>
            <a:chOff x="491247" y="0"/>
            <a:chExt cx="8652753" cy="714982"/>
          </a:xfrm>
        </p:grpSpPr>
        <p:cxnSp>
          <p:nvCxnSpPr>
            <p:cNvPr id="13" name="Gerader Verbinder 12"/>
            <p:cNvCxnSpPr/>
            <p:nvPr userDrawn="1"/>
          </p:nvCxnSpPr>
          <p:spPr>
            <a:xfrm>
              <a:off x="496111" y="0"/>
              <a:ext cx="0" cy="70525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userDrawn="1"/>
          </p:nvCxnSpPr>
          <p:spPr>
            <a:xfrm flipV="1">
              <a:off x="491247" y="705255"/>
              <a:ext cx="8652753" cy="972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8" name="Rechteck 17">
            <a:extLst>
              <a:ext uri="{FF2B5EF4-FFF2-40B4-BE49-F238E27FC236}">
                <a16:creationId xmlns:a16="http://schemas.microsoft.com/office/drawing/2014/main" id="{A756A202-6086-4ECB-92D7-85E58D7B1733}"/>
              </a:ext>
            </a:extLst>
          </p:cNvPr>
          <p:cNvSpPr/>
          <p:nvPr userDrawn="1"/>
        </p:nvSpPr>
        <p:spPr>
          <a:xfrm>
            <a:off x="11053067" y="6120382"/>
            <a:ext cx="590226" cy="523220"/>
          </a:xfrm>
          <a:prstGeom prst="rect">
            <a:avLst/>
          </a:prstGeom>
        </p:spPr>
        <p:txBody>
          <a:bodyPr wrap="none">
            <a:spAutoFit/>
          </a:bodyPr>
          <a:lstStyle/>
          <a:p>
            <a:r>
              <a:rPr lang="de-DE" sz="2800" dirty="0"/>
              <a:t> </a:t>
            </a:r>
            <a:r>
              <a:rPr lang="de-DE" sz="1050" kern="1200" baseline="0" dirty="0">
                <a:solidFill>
                  <a:schemeClr val="tx1"/>
                </a:solidFill>
                <a:latin typeface="Arial" panose="020B0604020202020204" pitchFamily="34" charset="0"/>
                <a:ea typeface="+mn-ea"/>
                <a:cs typeface="+mn-cs"/>
              </a:rPr>
              <a:t> </a:t>
            </a:r>
            <a:fld id="{5449781D-0448-42FD-A793-E618FAFBAD6B}" type="slidenum">
              <a:rPr lang="de-DE" sz="1050" kern="1200" baseline="0" smtClean="0">
                <a:solidFill>
                  <a:schemeClr val="tx1"/>
                </a:solidFill>
                <a:latin typeface="Arial" panose="020B0604020202020204" pitchFamily="34" charset="0"/>
                <a:ea typeface="+mn-ea"/>
                <a:cs typeface="+mn-cs"/>
              </a:rPr>
              <a:pPr/>
              <a:t>‹Nr.›</a:t>
            </a:fld>
            <a:endParaRPr lang="de-DE" sz="1050" kern="1200" baseline="0" dirty="0">
              <a:solidFill>
                <a:schemeClr val="tx1"/>
              </a:solidFill>
              <a:latin typeface="Arial" panose="020B0604020202020204" pitchFamily="34" charset="0"/>
              <a:ea typeface="+mn-ea"/>
              <a:cs typeface="+mn-cs"/>
            </a:endParaRPr>
          </a:p>
        </p:txBody>
      </p:sp>
      <p:sp>
        <p:nvSpPr>
          <p:cNvPr id="20" name="Title 1">
            <a:extLst>
              <a:ext uri="{FF2B5EF4-FFF2-40B4-BE49-F238E27FC236}">
                <a16:creationId xmlns:a16="http://schemas.microsoft.com/office/drawing/2014/main" id="{D27AECFE-1B36-4BB2-A486-216DD15D5F41}"/>
              </a:ext>
            </a:extLst>
          </p:cNvPr>
          <p:cNvSpPr>
            <a:spLocks noGrp="1"/>
          </p:cNvSpPr>
          <p:nvPr>
            <p:ph type="title"/>
          </p:nvPr>
        </p:nvSpPr>
        <p:spPr>
          <a:xfrm>
            <a:off x="831273" y="213112"/>
            <a:ext cx="11105803" cy="574978"/>
          </a:xfrm>
          <a:prstGeom prst="rect">
            <a:avLst/>
          </a:prstGeom>
        </p:spPr>
        <p:txBody>
          <a:bodyPr lIns="0" tIns="0" rIns="0" bIns="0" anchor="t" anchorCtr="0"/>
          <a:lstStyle>
            <a:lvl1pPr>
              <a:defRPr sz="3000" b="1"/>
            </a:lvl1pPr>
          </a:lstStyle>
          <a:p>
            <a:r>
              <a:rPr lang="de-DE" dirty="0"/>
              <a:t>Titelmasterformat durch Klicken bearbeiten</a:t>
            </a:r>
            <a:endParaRPr lang="en-US" dirty="0"/>
          </a:p>
        </p:txBody>
      </p:sp>
      <p:sp>
        <p:nvSpPr>
          <p:cNvPr id="21" name="Content Placeholder 2">
            <a:extLst>
              <a:ext uri="{FF2B5EF4-FFF2-40B4-BE49-F238E27FC236}">
                <a16:creationId xmlns:a16="http://schemas.microsoft.com/office/drawing/2014/main" id="{D8805A9D-2DB5-4615-8910-39BEE51362AA}"/>
              </a:ext>
            </a:extLst>
          </p:cNvPr>
          <p:cNvSpPr>
            <a:spLocks noGrp="1"/>
          </p:cNvSpPr>
          <p:nvPr>
            <p:ph idx="10"/>
          </p:nvPr>
        </p:nvSpPr>
        <p:spPr>
          <a:xfrm>
            <a:off x="6317673" y="1122218"/>
            <a:ext cx="5631256" cy="4826863"/>
          </a:xfrm>
          <a:prstGeom prst="rect">
            <a:avLst/>
          </a:prstGeom>
        </p:spPr>
        <p:txBody>
          <a:bodyPr lIns="0" tIns="0" rIns="0" bIns="0"/>
          <a:lstStyle>
            <a:lvl1pPr marL="0" indent="0">
              <a:lnSpc>
                <a:spcPct val="100000"/>
              </a:lnSpc>
              <a:buNone/>
              <a:defRPr sz="2000"/>
            </a:lvl1pPr>
            <a:lvl2pPr marL="457200" indent="0">
              <a:buNone/>
              <a:defRPr sz="1600"/>
            </a:lvl2pPr>
            <a:lvl3pPr marL="914400" indent="0">
              <a:buNone/>
              <a:defRPr sz="1000"/>
            </a:lvl3pPr>
          </a:lstStyle>
          <a:p>
            <a:pPr lvl="0"/>
            <a:r>
              <a:rPr lang="de-DE" dirty="0"/>
              <a:t>Textmasterformat bearbeiten</a:t>
            </a:r>
          </a:p>
          <a:p>
            <a:pPr lvl="1"/>
            <a:r>
              <a:rPr lang="de-DE" dirty="0"/>
              <a:t>Zweite Ebene</a:t>
            </a:r>
          </a:p>
          <a:p>
            <a:pPr lvl="2"/>
            <a:r>
              <a:rPr lang="de-DE" dirty="0"/>
              <a:t>Dritte Ebene</a:t>
            </a:r>
          </a:p>
        </p:txBody>
      </p:sp>
    </p:spTree>
    <p:extLst>
      <p:ext uri="{BB962C8B-B14F-4D97-AF65-F5344CB8AC3E}">
        <p14:creationId xmlns:p14="http://schemas.microsoft.com/office/powerpoint/2010/main" val="20374821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4"/>
          <p:cNvSpPr>
            <a:spLocks noGrp="1"/>
          </p:cNvSpPr>
          <p:nvPr>
            <p:ph type="ftr" sz="quarter" idx="3"/>
          </p:nvPr>
        </p:nvSpPr>
        <p:spPr>
          <a:xfrm>
            <a:off x="1595336" y="374698"/>
            <a:ext cx="9269309" cy="251807"/>
          </a:xfrm>
          <a:prstGeom prst="rect">
            <a:avLst/>
          </a:prstGeom>
          <a:noFill/>
        </p:spPr>
        <p:txBody>
          <a:bodyPr/>
          <a:lstStyle>
            <a:lvl1pPr algn="r">
              <a:defRPr sz="800" baseline="0">
                <a:latin typeface="Arial" panose="020B0604020202020204" pitchFamily="34" charset="0"/>
              </a:defRPr>
            </a:lvl1pPr>
          </a:lstStyle>
          <a:p>
            <a:r>
              <a:rPr lang="de-DE" dirty="0"/>
              <a:t>Titel der Präsentation  |  Abteilung oder Fachbereich  |  20.06.2015  |</a:t>
            </a:r>
          </a:p>
        </p:txBody>
      </p:sp>
    </p:spTree>
    <p:extLst>
      <p:ext uri="{BB962C8B-B14F-4D97-AF65-F5344CB8AC3E}">
        <p14:creationId xmlns:p14="http://schemas.microsoft.com/office/powerpoint/2010/main" val="3618199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453" userDrawn="1">
          <p15:clr>
            <a:srgbClr val="F26B43"/>
          </p15:clr>
        </p15:guide>
        <p15:guide id="3" pos="7348" userDrawn="1">
          <p15:clr>
            <a:srgbClr val="F26B43"/>
          </p15:clr>
        </p15:guide>
        <p15:guide id="4" orient="horz" pos="799" userDrawn="1">
          <p15:clr>
            <a:srgbClr val="F26B43"/>
          </p15:clr>
        </p15:guide>
        <p15:guide id="5" orient="horz" pos="3680" userDrawn="1">
          <p15:clr>
            <a:srgbClr val="F26B43"/>
          </p15:clr>
        </p15:guide>
        <p15:guide id="6" pos="1723" userDrawn="1">
          <p15:clr>
            <a:srgbClr val="F26B43"/>
          </p15:clr>
        </p15:guide>
        <p15:guide id="7" pos="1875" userDrawn="1">
          <p15:clr>
            <a:srgbClr val="F26B43"/>
          </p15:clr>
        </p15:guide>
        <p15:guide id="8" pos="3115" userDrawn="1">
          <p15:clr>
            <a:srgbClr val="F26B43"/>
          </p15:clr>
        </p15:guide>
        <p15:guide id="9" pos="3265" userDrawn="1">
          <p15:clr>
            <a:srgbClr val="F26B43"/>
          </p15:clr>
        </p15:guide>
        <p15:guide id="10" pos="4505" userDrawn="1">
          <p15:clr>
            <a:srgbClr val="F26B43"/>
          </p15:clr>
        </p15:guide>
        <p15:guide id="11" pos="4656" userDrawn="1">
          <p15:clr>
            <a:srgbClr val="F26B43"/>
          </p15:clr>
        </p15:guide>
        <p15:guide id="12" pos="5927" userDrawn="1">
          <p15:clr>
            <a:srgbClr val="F26B43"/>
          </p15:clr>
        </p15:guide>
        <p15:guide id="13" pos="607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de-DE" sz="3200" dirty="0"/>
              <a:t>Titel</a:t>
            </a:r>
          </a:p>
        </p:txBody>
      </p:sp>
      <p:sp>
        <p:nvSpPr>
          <p:cNvPr id="3" name="Untertitel 2"/>
          <p:cNvSpPr>
            <a:spLocks noGrp="1"/>
          </p:cNvSpPr>
          <p:nvPr>
            <p:ph type="subTitle" idx="1"/>
          </p:nvPr>
        </p:nvSpPr>
        <p:spPr>
          <a:xfrm>
            <a:off x="2221210" y="5048642"/>
            <a:ext cx="8103140" cy="1655762"/>
          </a:xfrm>
        </p:spPr>
        <p:txBody>
          <a:bodyPr/>
          <a:lstStyle/>
          <a:p>
            <a:pPr algn="ctr"/>
            <a:r>
              <a:rPr lang="de-DE" sz="1600" dirty="0"/>
              <a:t>Zwischen-/Abschlusspräsentation Projektarbeit/Masterarbeit Praktikum</a:t>
            </a:r>
          </a:p>
          <a:p>
            <a:pPr algn="ctr"/>
            <a:endParaRPr lang="de-DE" sz="1600" dirty="0"/>
          </a:p>
          <a:p>
            <a:pPr algn="ctr"/>
            <a:r>
              <a:rPr lang="de-DE" sz="1600" dirty="0"/>
              <a:t>Vorname Nachname</a:t>
            </a:r>
          </a:p>
          <a:p>
            <a:pPr algn="ctr"/>
            <a:endParaRPr lang="de-DE" sz="1600" dirty="0"/>
          </a:p>
          <a:p>
            <a:pPr algn="ctr"/>
            <a:endParaRPr lang="de-DE" sz="1600" dirty="0"/>
          </a:p>
          <a:p>
            <a:pPr algn="ctr"/>
            <a:r>
              <a:rPr lang="de-DE" sz="1600" dirty="0"/>
              <a:t>Betreuer: Prof. Dr.-Ing Werner Seim</a:t>
            </a:r>
          </a:p>
          <a:p>
            <a:pPr algn="ctr"/>
            <a:r>
              <a:rPr lang="de-DE" sz="1600" dirty="0"/>
              <a:t>Ansprechpartner: …</a:t>
            </a:r>
          </a:p>
        </p:txBody>
      </p:sp>
      <p:pic>
        <p:nvPicPr>
          <p:cNvPr id="7" name="Grafik 6">
            <a:extLst>
              <a:ext uri="{FF2B5EF4-FFF2-40B4-BE49-F238E27FC236}">
                <a16:creationId xmlns:a16="http://schemas.microsoft.com/office/drawing/2014/main" id="{D2D0E998-88F1-4239-AF00-441DA7FAC8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969" y="305408"/>
            <a:ext cx="3874790" cy="290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160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D731995-58E8-4BB3-8727-F291BDCB508D}"/>
              </a:ext>
            </a:extLst>
          </p:cNvPr>
          <p:cNvSpPr>
            <a:spLocks noGrp="1"/>
          </p:cNvSpPr>
          <p:nvPr>
            <p:ph idx="1"/>
          </p:nvPr>
        </p:nvSpPr>
        <p:spPr/>
        <p:txBody>
          <a:bodyPr/>
          <a:lstStyle/>
          <a:p>
            <a:r>
              <a:rPr lang="de-DE" b="1" dirty="0"/>
              <a:t>Zeitrahmen Präsentation:</a:t>
            </a:r>
          </a:p>
          <a:p>
            <a:pPr marL="342900" indent="-342900">
              <a:buFont typeface="Arial" panose="020B0604020202020204" pitchFamily="34" charset="0"/>
              <a:buChar char="•"/>
            </a:pPr>
            <a:r>
              <a:rPr lang="de-DE" dirty="0"/>
              <a:t>Praktikumsberichte: ca. </a:t>
            </a:r>
            <a:r>
              <a:rPr lang="de-DE"/>
              <a:t>15 </a:t>
            </a:r>
            <a:r>
              <a:rPr lang="de-DE" dirty="0"/>
              <a:t>min</a:t>
            </a:r>
          </a:p>
          <a:p>
            <a:pPr marL="342900" indent="-342900">
              <a:buFont typeface="Arial" panose="020B0604020202020204" pitchFamily="34" charset="0"/>
              <a:buChar char="•"/>
            </a:pPr>
            <a:r>
              <a:rPr lang="de-DE" dirty="0"/>
              <a:t>Bachelorprojekt: ca. 20 min</a:t>
            </a:r>
          </a:p>
          <a:p>
            <a:pPr marL="342900" indent="-342900">
              <a:buFont typeface="Arial" panose="020B0604020202020204" pitchFamily="34" charset="0"/>
              <a:buChar char="•"/>
            </a:pPr>
            <a:r>
              <a:rPr lang="de-DE" dirty="0"/>
              <a:t>Bachelorarbeit ca. 20 min</a:t>
            </a:r>
          </a:p>
          <a:p>
            <a:pPr marL="342900" indent="-342900">
              <a:buFont typeface="Arial" panose="020B0604020202020204" pitchFamily="34" charset="0"/>
              <a:buChar char="•"/>
            </a:pPr>
            <a:r>
              <a:rPr lang="de-DE" dirty="0"/>
              <a:t>Masterprojekt ca. 20 min</a:t>
            </a:r>
          </a:p>
          <a:p>
            <a:pPr marL="342900" indent="-342900">
              <a:buFont typeface="Arial" panose="020B0604020202020204" pitchFamily="34" charset="0"/>
              <a:buChar char="•"/>
            </a:pPr>
            <a:r>
              <a:rPr lang="de-DE" dirty="0"/>
              <a:t>Masterarbeit ca. 30 min</a:t>
            </a:r>
          </a:p>
          <a:p>
            <a:r>
              <a:rPr lang="de-DE" dirty="0"/>
              <a:t>(ausschließlich Diskussion von 5-15 min)</a:t>
            </a:r>
          </a:p>
          <a:p>
            <a:r>
              <a:rPr lang="de-DE" b="1" dirty="0"/>
              <a:t>Vorbereitung:</a:t>
            </a:r>
          </a:p>
          <a:p>
            <a:pPr marL="342900" indent="-342900">
              <a:buFont typeface="Arial" panose="020B0604020202020204" pitchFamily="34" charset="0"/>
              <a:buChar char="•"/>
            </a:pPr>
            <a:r>
              <a:rPr lang="de-DE" dirty="0"/>
              <a:t>Finden Sie sich spätestens 10 min. vor Beginn des Seminars im Vortragsraum ein.</a:t>
            </a:r>
          </a:p>
          <a:p>
            <a:pPr marL="342900" indent="-342900">
              <a:buFont typeface="Arial" panose="020B0604020202020204" pitchFamily="34" charset="0"/>
              <a:buChar char="•"/>
            </a:pPr>
            <a:r>
              <a:rPr lang="de-DE" dirty="0"/>
              <a:t>Kopieren Sie ihre Präsentation vor Beginn des Seminars vom USB-Stick auf den Laptop des Fachgebiets. Erstellen Sie sowohl eine .</a:t>
            </a:r>
            <a:r>
              <a:rPr lang="de-DE" dirty="0" err="1"/>
              <a:t>pptx</a:t>
            </a:r>
            <a:r>
              <a:rPr lang="de-DE" dirty="0"/>
              <a:t>-Datei, als auch eine .</a:t>
            </a:r>
            <a:r>
              <a:rPr lang="de-DE" dirty="0" err="1"/>
              <a:t>pdf</a:t>
            </a:r>
            <a:r>
              <a:rPr lang="de-DE" dirty="0"/>
              <a:t>-Datei</a:t>
            </a:r>
          </a:p>
          <a:p>
            <a:endParaRPr lang="de-DE" dirty="0"/>
          </a:p>
        </p:txBody>
      </p:sp>
      <p:sp>
        <p:nvSpPr>
          <p:cNvPr id="3" name="Titel 2">
            <a:extLst>
              <a:ext uri="{FF2B5EF4-FFF2-40B4-BE49-F238E27FC236}">
                <a16:creationId xmlns:a16="http://schemas.microsoft.com/office/drawing/2014/main" id="{49E229A5-BA9F-435A-B9C8-B70D69646160}"/>
              </a:ext>
            </a:extLst>
          </p:cNvPr>
          <p:cNvSpPr>
            <a:spLocks noGrp="1"/>
          </p:cNvSpPr>
          <p:nvPr>
            <p:ph type="title"/>
          </p:nvPr>
        </p:nvSpPr>
        <p:spPr/>
        <p:txBody>
          <a:bodyPr/>
          <a:lstStyle/>
          <a:p>
            <a:r>
              <a:rPr lang="de-DE" dirty="0"/>
              <a:t>Allgemeines</a:t>
            </a:r>
          </a:p>
        </p:txBody>
      </p:sp>
    </p:spTree>
    <p:extLst>
      <p:ext uri="{BB962C8B-B14F-4D97-AF65-F5344CB8AC3E}">
        <p14:creationId xmlns:p14="http://schemas.microsoft.com/office/powerpoint/2010/main" val="601281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C83DAA9-01B0-4D12-B1E1-1B8E79A03C58}"/>
              </a:ext>
            </a:extLst>
          </p:cNvPr>
          <p:cNvSpPr>
            <a:spLocks noGrp="1"/>
          </p:cNvSpPr>
          <p:nvPr>
            <p:ph idx="1"/>
          </p:nvPr>
        </p:nvSpPr>
        <p:spPr/>
        <p:txBody>
          <a:bodyPr/>
          <a:lstStyle/>
          <a:p>
            <a:pPr marL="342900" indent="-342900">
              <a:buFont typeface="Arial" panose="020B0604020202020204" pitchFamily="34" charset="0"/>
              <a:buChar char="•"/>
            </a:pPr>
            <a:r>
              <a:rPr lang="de-DE" dirty="0"/>
              <a:t>Kalkulieren sie ca. 2 Minuten Vortragszeit pro Folie ein. (Präsentation von 20 Minuten =&gt; 10 Folien)</a:t>
            </a:r>
          </a:p>
          <a:p>
            <a:pPr marL="342900" indent="-342900">
              <a:buFont typeface="Arial" panose="020B0604020202020204" pitchFamily="34" charset="0"/>
              <a:buChar char="•"/>
            </a:pPr>
            <a:r>
              <a:rPr lang="de-DE" dirty="0"/>
              <a:t>Sprechen Sie langsam und deutlich. Kurze Sprechpausen gehören auch zu einem guten Vortrag dazu</a:t>
            </a:r>
          </a:p>
          <a:p>
            <a:pPr marL="342900" indent="-342900">
              <a:buFont typeface="Arial" panose="020B0604020202020204" pitchFamily="34" charset="0"/>
              <a:buChar char="•"/>
            </a:pPr>
            <a:r>
              <a:rPr lang="de-DE" dirty="0"/>
              <a:t>Gehen Sie strukturiert vor. Erklären Sie „vom Großen ins Kleine“</a:t>
            </a:r>
          </a:p>
          <a:p>
            <a:pPr marL="342900" indent="-342900">
              <a:buFont typeface="Arial" panose="020B0604020202020204" pitchFamily="34" charset="0"/>
              <a:buChar char="•"/>
            </a:pPr>
            <a:r>
              <a:rPr lang="de-DE" dirty="0"/>
              <a:t>Vermeiden Sie komplizierte Fachbegriffe, oder erklären Sie die Begriffe zuerst</a:t>
            </a:r>
          </a:p>
          <a:p>
            <a:pPr marL="342900" indent="-342900">
              <a:buFont typeface="Arial" panose="020B0604020202020204" pitchFamily="34" charset="0"/>
              <a:buChar char="•"/>
            </a:pPr>
            <a:r>
              <a:rPr lang="de-DE" dirty="0"/>
              <a:t>Sprechen Sie frei und vermeiden Sie ein „Ablesen“ </a:t>
            </a:r>
          </a:p>
          <a:p>
            <a:pPr marL="342900" indent="-342900">
              <a:buFont typeface="Arial" panose="020B0604020202020204" pitchFamily="34" charset="0"/>
              <a:buChar char="•"/>
            </a:pPr>
            <a:r>
              <a:rPr lang="de-DE" dirty="0"/>
              <a:t>Reden Sie zum Publikum, suchen Sie Blickkontakt und vermeiden Sie zur Projektionswand zu sprechen.</a:t>
            </a:r>
          </a:p>
          <a:p>
            <a:pPr marL="342900" indent="-342900">
              <a:buFont typeface="Arial" panose="020B0604020202020204" pitchFamily="34" charset="0"/>
              <a:buChar char="•"/>
            </a:pPr>
            <a:r>
              <a:rPr lang="de-DE" dirty="0"/>
              <a:t>Üben Sie den Vortrag vor Freunden oder Bekannten in Vorhinein </a:t>
            </a:r>
          </a:p>
        </p:txBody>
      </p:sp>
      <p:sp>
        <p:nvSpPr>
          <p:cNvPr id="3" name="Titel 2">
            <a:extLst>
              <a:ext uri="{FF2B5EF4-FFF2-40B4-BE49-F238E27FC236}">
                <a16:creationId xmlns:a16="http://schemas.microsoft.com/office/drawing/2014/main" id="{369865B5-F4B5-40D3-97AF-70469E64F5A6}"/>
              </a:ext>
            </a:extLst>
          </p:cNvPr>
          <p:cNvSpPr>
            <a:spLocks noGrp="1"/>
          </p:cNvSpPr>
          <p:nvPr>
            <p:ph type="title"/>
          </p:nvPr>
        </p:nvSpPr>
        <p:spPr/>
        <p:txBody>
          <a:bodyPr/>
          <a:lstStyle/>
          <a:p>
            <a:r>
              <a:rPr lang="de-DE" dirty="0"/>
              <a:t>Vortragsgestaltung und Struktur</a:t>
            </a:r>
          </a:p>
        </p:txBody>
      </p:sp>
    </p:spTree>
    <p:extLst>
      <p:ext uri="{BB962C8B-B14F-4D97-AF65-F5344CB8AC3E}">
        <p14:creationId xmlns:p14="http://schemas.microsoft.com/office/powerpoint/2010/main" val="222958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buFont typeface="Arial" panose="020B0604020202020204" pitchFamily="34" charset="0"/>
              <a:buChar char="•"/>
            </a:pPr>
            <a:r>
              <a:rPr lang="de-DE" dirty="0"/>
              <a:t>Geben Sie eine Inhaltsübersicht über ihre Präsentation und gliedern Sie ihre Präsentation in sinnvolle Themenabschnitte</a:t>
            </a:r>
          </a:p>
          <a:p>
            <a:pPr marL="285750" indent="-285750">
              <a:buFont typeface="Arial" panose="020B0604020202020204" pitchFamily="34" charset="0"/>
              <a:buChar char="•"/>
            </a:pPr>
            <a:r>
              <a:rPr lang="de-DE" dirty="0"/>
              <a:t>Definieren Sie ihre Aufgabenstellung und das Ziel ihrer Arbeit</a:t>
            </a:r>
          </a:p>
          <a:p>
            <a:pPr marL="285750" indent="-285750">
              <a:buFont typeface="Arial" panose="020B0604020202020204" pitchFamily="34" charset="0"/>
              <a:buChar char="•"/>
            </a:pPr>
            <a:r>
              <a:rPr lang="de-DE" dirty="0"/>
              <a:t>Geben Sie einen Gesamtüberblick über ihre Arbeit als Ganzes und erläutern Sie etwa zwei Fragestellungen detailliert und mit Schwerpunkt. Es ist in der Regel unmöglich die gesamte Arbeit und alle Ergebnisse zu präsentieren.</a:t>
            </a:r>
          </a:p>
          <a:p>
            <a:pPr marL="285750" indent="-285750">
              <a:buFont typeface="Arial" panose="020B0604020202020204" pitchFamily="34" charset="0"/>
              <a:buChar char="•"/>
            </a:pPr>
            <a:r>
              <a:rPr lang="de-DE" dirty="0"/>
              <a:t>Geben Sie am Schluss Ihres Vortrages eine Zusammenfassung der wichtigsten Erkenntnisse und ggfs. offenen Fragen</a:t>
            </a:r>
          </a:p>
        </p:txBody>
      </p:sp>
      <p:sp>
        <p:nvSpPr>
          <p:cNvPr id="3" name="Titel 2"/>
          <p:cNvSpPr>
            <a:spLocks noGrp="1"/>
          </p:cNvSpPr>
          <p:nvPr>
            <p:ph type="title"/>
          </p:nvPr>
        </p:nvSpPr>
        <p:spPr/>
        <p:txBody>
          <a:bodyPr/>
          <a:lstStyle/>
          <a:p>
            <a:r>
              <a:rPr lang="de-DE" sz="2800" dirty="0"/>
              <a:t>Themenauswahl</a:t>
            </a:r>
          </a:p>
        </p:txBody>
      </p:sp>
    </p:spTree>
    <p:extLst>
      <p:ext uri="{BB962C8B-B14F-4D97-AF65-F5344CB8AC3E}">
        <p14:creationId xmlns:p14="http://schemas.microsoft.com/office/powerpoint/2010/main" val="265841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C2EAFAA-D901-4A1B-819F-7A9B8F0B222D}"/>
              </a:ext>
            </a:extLst>
          </p:cNvPr>
          <p:cNvSpPr>
            <a:spLocks noGrp="1"/>
          </p:cNvSpPr>
          <p:nvPr>
            <p:ph idx="1"/>
          </p:nvPr>
        </p:nvSpPr>
        <p:spPr/>
        <p:txBody>
          <a:bodyPr/>
          <a:lstStyle/>
          <a:p>
            <a:pPr marL="342900" indent="-342900">
              <a:buFont typeface="Arial" panose="020B0604020202020204" pitchFamily="34" charset="0"/>
              <a:buChar char="•"/>
            </a:pPr>
            <a:r>
              <a:rPr lang="de-DE" dirty="0"/>
              <a:t>Weniger ist mehr! Überfordern Sie den Zuhörer nicht mit überfüllten Folien. </a:t>
            </a:r>
          </a:p>
          <a:p>
            <a:pPr marL="342900" indent="-342900">
              <a:buFont typeface="Arial" panose="020B0604020202020204" pitchFamily="34" charset="0"/>
              <a:buChar char="•"/>
            </a:pPr>
            <a:r>
              <a:rPr lang="de-DE" dirty="0"/>
              <a:t>Visualisieren Sie die Präsentation mit Bildern und Grafiken</a:t>
            </a:r>
          </a:p>
          <a:p>
            <a:pPr marL="342900" indent="-342900">
              <a:buFont typeface="Arial" panose="020B0604020202020204" pitchFamily="34" charset="0"/>
              <a:buChar char="•"/>
            </a:pPr>
            <a:r>
              <a:rPr lang="de-DE" dirty="0"/>
              <a:t>Stellen Sie nur die wirklich wichtigen Dinge dar und vermeiden Sie viele Zahlen oder große Tabellen</a:t>
            </a:r>
          </a:p>
          <a:p>
            <a:pPr marL="342900" indent="-342900">
              <a:buFont typeface="Arial" panose="020B0604020202020204" pitchFamily="34" charset="0"/>
              <a:buChar char="•"/>
            </a:pPr>
            <a:r>
              <a:rPr lang="de-DE" dirty="0"/>
              <a:t>Schriftgröße ca. 20 </a:t>
            </a:r>
            <a:r>
              <a:rPr lang="de-DE" dirty="0" err="1"/>
              <a:t>pt</a:t>
            </a:r>
            <a:r>
              <a:rPr lang="de-DE" dirty="0"/>
              <a:t>. </a:t>
            </a:r>
          </a:p>
          <a:p>
            <a:pPr marL="342900" indent="-342900">
              <a:buFont typeface="Arial" panose="020B0604020202020204" pitchFamily="34" charset="0"/>
              <a:buChar char="•"/>
            </a:pPr>
            <a:r>
              <a:rPr lang="de-DE" dirty="0"/>
              <a:t>Verwenden Sie starke Kontraste zwischen Schrift und Untergrund (z.B. Schwarze Schrift auf weißem Grund) </a:t>
            </a:r>
          </a:p>
          <a:p>
            <a:pPr marL="342900" indent="-342900">
              <a:buFont typeface="Arial" panose="020B0604020202020204" pitchFamily="34" charset="0"/>
              <a:buChar char="•"/>
            </a:pPr>
            <a:r>
              <a:rPr lang="de-DE" dirty="0"/>
              <a:t>Verwenden Sie ein einheitliches und schlichtes Farbkonzept</a:t>
            </a:r>
          </a:p>
          <a:p>
            <a:pPr marL="342900" indent="-342900">
              <a:buFont typeface="Arial" panose="020B0604020202020204" pitchFamily="34" charset="0"/>
              <a:buChar char="•"/>
            </a:pPr>
            <a:r>
              <a:rPr lang="de-DE" dirty="0"/>
              <a:t>Nummerieren Sie die Folien ihrer Präsentation fortlaufend</a:t>
            </a:r>
          </a:p>
        </p:txBody>
      </p:sp>
      <p:sp>
        <p:nvSpPr>
          <p:cNvPr id="3" name="Titel 2">
            <a:extLst>
              <a:ext uri="{FF2B5EF4-FFF2-40B4-BE49-F238E27FC236}">
                <a16:creationId xmlns:a16="http://schemas.microsoft.com/office/drawing/2014/main" id="{5650A33E-1CD4-499E-9EA5-0A330B397F09}"/>
              </a:ext>
            </a:extLst>
          </p:cNvPr>
          <p:cNvSpPr>
            <a:spLocks noGrp="1"/>
          </p:cNvSpPr>
          <p:nvPr>
            <p:ph type="title"/>
          </p:nvPr>
        </p:nvSpPr>
        <p:spPr/>
        <p:txBody>
          <a:bodyPr/>
          <a:lstStyle/>
          <a:p>
            <a:r>
              <a:rPr lang="de-DE" dirty="0"/>
              <a:t>Foliengestaltung (1)</a:t>
            </a:r>
          </a:p>
        </p:txBody>
      </p:sp>
    </p:spTree>
    <p:extLst>
      <p:ext uri="{BB962C8B-B14F-4D97-AF65-F5344CB8AC3E}">
        <p14:creationId xmlns:p14="http://schemas.microsoft.com/office/powerpoint/2010/main" val="157984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28106DB-B6AB-4BB0-AC28-63B75AC91DF0}"/>
              </a:ext>
            </a:extLst>
          </p:cNvPr>
          <p:cNvSpPr>
            <a:spLocks noGrp="1"/>
          </p:cNvSpPr>
          <p:nvPr>
            <p:ph idx="1"/>
          </p:nvPr>
        </p:nvSpPr>
        <p:spPr>
          <a:xfrm>
            <a:off x="679509" y="1023459"/>
            <a:ext cx="9439851" cy="2189664"/>
          </a:xfrm>
        </p:spPr>
        <p:txBody>
          <a:bodyPr/>
          <a:lstStyle/>
          <a:p>
            <a:pPr marL="342900" indent="-342900">
              <a:buFont typeface="Arial" panose="020B0604020202020204" pitchFamily="34" charset="0"/>
              <a:buChar char="•"/>
            </a:pPr>
            <a:r>
              <a:rPr lang="de-DE" dirty="0"/>
              <a:t>Halten Sie die Folien so schlicht wie möglich. Manchmal ist eine aussagekräftige und gut erklärte Grafik pro Folie ausreichend</a:t>
            </a:r>
          </a:p>
          <a:p>
            <a:pPr marL="342900" indent="-342900">
              <a:buFont typeface="Arial" panose="020B0604020202020204" pitchFamily="34" charset="0"/>
              <a:buChar char="•"/>
            </a:pPr>
            <a:r>
              <a:rPr lang="de-DE" dirty="0"/>
              <a:t>Beachten Sie, dass bei allen Kraftskizzen das Gleichgewicht der Kräfte erfüllt sein muss!</a:t>
            </a:r>
          </a:p>
          <a:p>
            <a:pPr marL="342900" indent="-342900">
              <a:buFont typeface="Arial" panose="020B0604020202020204" pitchFamily="34" charset="0"/>
              <a:buChar char="•"/>
            </a:pPr>
            <a:r>
              <a:rPr lang="de-DE" dirty="0"/>
              <a:t>Verweisen Sie ihre verwendeten Grafiken und Abbildungen aus Literaturquellen immer direkt auf der jeweiligen Folie</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a:p>
          <a:p>
            <a:endParaRPr lang="de-DE" dirty="0"/>
          </a:p>
        </p:txBody>
      </p:sp>
      <p:sp>
        <p:nvSpPr>
          <p:cNvPr id="3" name="Titel 2">
            <a:extLst>
              <a:ext uri="{FF2B5EF4-FFF2-40B4-BE49-F238E27FC236}">
                <a16:creationId xmlns:a16="http://schemas.microsoft.com/office/drawing/2014/main" id="{A220995A-1A55-46AD-9C55-993277C1B428}"/>
              </a:ext>
            </a:extLst>
          </p:cNvPr>
          <p:cNvSpPr>
            <a:spLocks noGrp="1"/>
          </p:cNvSpPr>
          <p:nvPr>
            <p:ph type="title"/>
          </p:nvPr>
        </p:nvSpPr>
        <p:spPr/>
        <p:txBody>
          <a:bodyPr/>
          <a:lstStyle/>
          <a:p>
            <a:r>
              <a:rPr lang="de-DE" dirty="0"/>
              <a:t>Foliengestaltung (2)</a:t>
            </a:r>
          </a:p>
        </p:txBody>
      </p:sp>
      <p:pic>
        <p:nvPicPr>
          <p:cNvPr id="5" name="Picture 3">
            <a:extLst>
              <a:ext uri="{FF2B5EF4-FFF2-40B4-BE49-F238E27FC236}">
                <a16:creationId xmlns:a16="http://schemas.microsoft.com/office/drawing/2014/main" id="{CF1F18F1-BB24-4464-8DA4-27A6C71B9C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74187" b="54201"/>
          <a:stretch>
            <a:fillRect/>
          </a:stretch>
        </p:blipFill>
        <p:spPr bwMode="auto">
          <a:xfrm>
            <a:off x="4215828" y="3110668"/>
            <a:ext cx="2865973" cy="3058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Gerade Verbindung mit Pfeil 6">
            <a:extLst>
              <a:ext uri="{FF2B5EF4-FFF2-40B4-BE49-F238E27FC236}">
                <a16:creationId xmlns:a16="http://schemas.microsoft.com/office/drawing/2014/main" id="{7A2C68BA-4E73-4435-9B34-395E2076BA4B}"/>
              </a:ext>
            </a:extLst>
          </p:cNvPr>
          <p:cNvCxnSpPr>
            <a:cxnSpLocks/>
          </p:cNvCxnSpPr>
          <p:nvPr/>
        </p:nvCxnSpPr>
        <p:spPr>
          <a:xfrm flipH="1">
            <a:off x="4440555" y="4254791"/>
            <a:ext cx="328612" cy="184150"/>
          </a:xfrm>
          <a:prstGeom prst="straightConnector1">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feld 18">
            <a:extLst>
              <a:ext uri="{FF2B5EF4-FFF2-40B4-BE49-F238E27FC236}">
                <a16:creationId xmlns:a16="http://schemas.microsoft.com/office/drawing/2014/main" id="{D97AF08B-2755-4B31-A8B9-766F070B5ABE}"/>
              </a:ext>
            </a:extLst>
          </p:cNvPr>
          <p:cNvSpPr txBox="1">
            <a:spLocks noChangeArrowheads="1"/>
          </p:cNvSpPr>
          <p:nvPr/>
        </p:nvSpPr>
        <p:spPr bwMode="auto">
          <a:xfrm>
            <a:off x="4092893" y="4021429"/>
            <a:ext cx="4476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i="1">
                <a:solidFill>
                  <a:schemeClr val="accent1"/>
                </a:solidFill>
                <a:latin typeface="Euclid" pitchFamily="18" charset="0"/>
              </a:rPr>
              <a:t>F</a:t>
            </a:r>
            <a:r>
              <a:rPr lang="de-DE" altLang="de-DE" i="1" baseline="-25000">
                <a:solidFill>
                  <a:schemeClr val="accent1"/>
                </a:solidFill>
                <a:latin typeface="Euclid" pitchFamily="18" charset="0"/>
              </a:rPr>
              <a:t>v</a:t>
            </a:r>
            <a:endParaRPr lang="en-GB" altLang="de-DE" i="1" baseline="-25000">
              <a:solidFill>
                <a:schemeClr val="accent1"/>
              </a:solidFill>
              <a:latin typeface="Euclid" pitchFamily="18" charset="0"/>
            </a:endParaRPr>
          </a:p>
        </p:txBody>
      </p:sp>
      <p:cxnSp>
        <p:nvCxnSpPr>
          <p:cNvPr id="9" name="Gerade Verbindung mit Pfeil 8">
            <a:extLst>
              <a:ext uri="{FF2B5EF4-FFF2-40B4-BE49-F238E27FC236}">
                <a16:creationId xmlns:a16="http://schemas.microsoft.com/office/drawing/2014/main" id="{875BB135-3FDD-4E7B-A1CE-D1F6D4ED2780}"/>
              </a:ext>
            </a:extLst>
          </p:cNvPr>
          <p:cNvCxnSpPr>
            <a:cxnSpLocks/>
          </p:cNvCxnSpPr>
          <p:nvPr/>
        </p:nvCxnSpPr>
        <p:spPr>
          <a:xfrm flipH="1">
            <a:off x="6673812" y="4881616"/>
            <a:ext cx="328612" cy="18415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7C82659A-0D8D-4E10-83DE-611A312CAC28}"/>
              </a:ext>
            </a:extLst>
          </p:cNvPr>
          <p:cNvCxnSpPr>
            <a:cxnSpLocks/>
          </p:cNvCxnSpPr>
          <p:nvPr/>
        </p:nvCxnSpPr>
        <p:spPr>
          <a:xfrm flipV="1">
            <a:off x="5058874" y="5992281"/>
            <a:ext cx="0" cy="446087"/>
          </a:xfrm>
          <a:prstGeom prst="straightConnector1">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216434FA-1C5F-423D-8793-7B16D604EBD4}"/>
              </a:ext>
            </a:extLst>
          </p:cNvPr>
          <p:cNvCxnSpPr>
            <a:cxnSpLocks/>
          </p:cNvCxnSpPr>
          <p:nvPr/>
        </p:nvCxnSpPr>
        <p:spPr>
          <a:xfrm flipV="1">
            <a:off x="6537043" y="5246776"/>
            <a:ext cx="0" cy="446087"/>
          </a:xfrm>
          <a:prstGeom prst="straightConnector1">
            <a:avLst/>
          </a:prstGeom>
          <a:ln w="190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feld 18">
            <a:extLst>
              <a:ext uri="{FF2B5EF4-FFF2-40B4-BE49-F238E27FC236}">
                <a16:creationId xmlns:a16="http://schemas.microsoft.com/office/drawing/2014/main" id="{C311FFBE-F24C-4EFF-9161-537041FB1BED}"/>
              </a:ext>
            </a:extLst>
          </p:cNvPr>
          <p:cNvSpPr txBox="1">
            <a:spLocks noChangeArrowheads="1"/>
          </p:cNvSpPr>
          <p:nvPr/>
        </p:nvSpPr>
        <p:spPr bwMode="auto">
          <a:xfrm>
            <a:off x="6857963" y="4949879"/>
            <a:ext cx="44767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i="1" dirty="0" err="1">
                <a:solidFill>
                  <a:schemeClr val="accent1"/>
                </a:solidFill>
                <a:latin typeface="Euclid" pitchFamily="18" charset="0"/>
              </a:rPr>
              <a:t>F</a:t>
            </a:r>
            <a:r>
              <a:rPr lang="de-DE" altLang="de-DE" i="1" baseline="-25000" dirty="0" err="1">
                <a:solidFill>
                  <a:schemeClr val="accent1"/>
                </a:solidFill>
                <a:latin typeface="Euclid" pitchFamily="18" charset="0"/>
              </a:rPr>
              <a:t>v</a:t>
            </a:r>
            <a:endParaRPr lang="en-GB" altLang="de-DE" i="1" baseline="-25000" dirty="0">
              <a:solidFill>
                <a:schemeClr val="accent1"/>
              </a:solidFill>
              <a:latin typeface="Euclid" pitchFamily="18" charset="0"/>
            </a:endParaRPr>
          </a:p>
        </p:txBody>
      </p:sp>
      <p:sp>
        <p:nvSpPr>
          <p:cNvPr id="13" name="Textfeld 18">
            <a:extLst>
              <a:ext uri="{FF2B5EF4-FFF2-40B4-BE49-F238E27FC236}">
                <a16:creationId xmlns:a16="http://schemas.microsoft.com/office/drawing/2014/main" id="{B4CAD02E-6089-4793-96BB-A014F4481DFD}"/>
              </a:ext>
            </a:extLst>
          </p:cNvPr>
          <p:cNvSpPr txBox="1">
            <a:spLocks noChangeArrowheads="1"/>
          </p:cNvSpPr>
          <p:nvPr/>
        </p:nvSpPr>
        <p:spPr bwMode="auto">
          <a:xfrm>
            <a:off x="5077186" y="5942894"/>
            <a:ext cx="4476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i="1" dirty="0" err="1">
                <a:solidFill>
                  <a:schemeClr val="accent1"/>
                </a:solidFill>
                <a:latin typeface="Euclid" pitchFamily="18" charset="0"/>
              </a:rPr>
              <a:t>F</a:t>
            </a:r>
            <a:r>
              <a:rPr lang="de-DE" altLang="de-DE" i="1" baseline="-25000" dirty="0" err="1">
                <a:solidFill>
                  <a:schemeClr val="accent1"/>
                </a:solidFill>
                <a:latin typeface="Euclid" pitchFamily="18" charset="0"/>
              </a:rPr>
              <a:t>t</a:t>
            </a:r>
            <a:endParaRPr lang="en-GB" altLang="de-DE" i="1" baseline="-25000" dirty="0">
              <a:solidFill>
                <a:schemeClr val="accent1"/>
              </a:solidFill>
              <a:latin typeface="Euclid" pitchFamily="18" charset="0"/>
            </a:endParaRPr>
          </a:p>
        </p:txBody>
      </p:sp>
      <p:sp>
        <p:nvSpPr>
          <p:cNvPr id="14" name="Textfeld 18">
            <a:extLst>
              <a:ext uri="{FF2B5EF4-FFF2-40B4-BE49-F238E27FC236}">
                <a16:creationId xmlns:a16="http://schemas.microsoft.com/office/drawing/2014/main" id="{F65F087A-5B56-4FE2-8535-DF304CF22602}"/>
              </a:ext>
            </a:extLst>
          </p:cNvPr>
          <p:cNvSpPr txBox="1">
            <a:spLocks noChangeArrowheads="1"/>
          </p:cNvSpPr>
          <p:nvPr/>
        </p:nvSpPr>
        <p:spPr bwMode="auto">
          <a:xfrm>
            <a:off x="6160806" y="5535700"/>
            <a:ext cx="4476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altLang="de-DE" i="1">
                <a:solidFill>
                  <a:schemeClr val="accent1"/>
                </a:solidFill>
                <a:latin typeface="Euclid" pitchFamily="18" charset="0"/>
              </a:rPr>
              <a:t>F</a:t>
            </a:r>
            <a:r>
              <a:rPr lang="de-DE" altLang="de-DE" i="1" baseline="-25000">
                <a:solidFill>
                  <a:schemeClr val="accent1"/>
                </a:solidFill>
                <a:latin typeface="Euclid" pitchFamily="18" charset="0"/>
              </a:rPr>
              <a:t>c</a:t>
            </a:r>
            <a:endParaRPr lang="en-GB" altLang="de-DE" i="1" baseline="-25000">
              <a:solidFill>
                <a:schemeClr val="accent1"/>
              </a:solidFill>
              <a:latin typeface="Euclid" pitchFamily="18" charset="0"/>
            </a:endParaRPr>
          </a:p>
        </p:txBody>
      </p:sp>
      <p:sp>
        <p:nvSpPr>
          <p:cNvPr id="15" name="Textfeld 14">
            <a:extLst>
              <a:ext uri="{FF2B5EF4-FFF2-40B4-BE49-F238E27FC236}">
                <a16:creationId xmlns:a16="http://schemas.microsoft.com/office/drawing/2014/main" id="{378B1F35-3B13-456A-9233-CFBBCDA07CAD}"/>
              </a:ext>
            </a:extLst>
          </p:cNvPr>
          <p:cNvSpPr txBox="1"/>
          <p:nvPr/>
        </p:nvSpPr>
        <p:spPr>
          <a:xfrm>
            <a:off x="6663552" y="5910351"/>
            <a:ext cx="401089" cy="246221"/>
          </a:xfrm>
          <a:prstGeom prst="rect">
            <a:avLst/>
          </a:prstGeom>
          <a:noFill/>
        </p:spPr>
        <p:txBody>
          <a:bodyPr wrap="square" rtlCol="0">
            <a:spAutoFit/>
          </a:bodyPr>
          <a:lstStyle/>
          <a:p>
            <a:r>
              <a:rPr lang="de-DE" sz="1000" dirty="0"/>
              <a:t>[1]</a:t>
            </a:r>
          </a:p>
        </p:txBody>
      </p:sp>
      <p:sp>
        <p:nvSpPr>
          <p:cNvPr id="16" name="Textfeld 15">
            <a:extLst>
              <a:ext uri="{FF2B5EF4-FFF2-40B4-BE49-F238E27FC236}">
                <a16:creationId xmlns:a16="http://schemas.microsoft.com/office/drawing/2014/main" id="{B8F3B049-E016-41C0-99A9-4AE16641F721}"/>
              </a:ext>
            </a:extLst>
          </p:cNvPr>
          <p:cNvSpPr txBox="1"/>
          <p:nvPr/>
        </p:nvSpPr>
        <p:spPr>
          <a:xfrm>
            <a:off x="431851" y="6551227"/>
            <a:ext cx="6340084" cy="246221"/>
          </a:xfrm>
          <a:prstGeom prst="rect">
            <a:avLst/>
          </a:prstGeom>
          <a:noFill/>
        </p:spPr>
        <p:txBody>
          <a:bodyPr wrap="square" rtlCol="0">
            <a:spAutoFit/>
          </a:bodyPr>
          <a:lstStyle/>
          <a:p>
            <a:r>
              <a:rPr lang="de-DE" sz="1000" dirty="0"/>
              <a:t>[1] Quellenangaben </a:t>
            </a:r>
          </a:p>
        </p:txBody>
      </p:sp>
    </p:spTree>
    <p:extLst>
      <p:ext uri="{BB962C8B-B14F-4D97-AF65-F5344CB8AC3E}">
        <p14:creationId xmlns:p14="http://schemas.microsoft.com/office/powerpoint/2010/main" val="282789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Vermeidbare Fehler</a:t>
            </a:r>
          </a:p>
        </p:txBody>
      </p:sp>
      <p:sp>
        <p:nvSpPr>
          <p:cNvPr id="12" name="Inhaltsplatzhalter 1">
            <a:extLst>
              <a:ext uri="{FF2B5EF4-FFF2-40B4-BE49-F238E27FC236}">
                <a16:creationId xmlns:a16="http://schemas.microsoft.com/office/drawing/2014/main" id="{4A06E706-C95F-4ED0-AFE1-E461B6767698}"/>
              </a:ext>
            </a:extLst>
          </p:cNvPr>
          <p:cNvSpPr>
            <a:spLocks noGrp="1"/>
          </p:cNvSpPr>
          <p:nvPr>
            <p:ph idx="1"/>
          </p:nvPr>
        </p:nvSpPr>
        <p:spPr>
          <a:xfrm>
            <a:off x="713064" y="1058546"/>
            <a:ext cx="10654020" cy="5090584"/>
          </a:xfrm>
        </p:spPr>
        <p:txBody>
          <a:bodyPr/>
          <a:lstStyle/>
          <a:p>
            <a:r>
              <a:rPr lang="de-DE" i="1" dirty="0"/>
              <a:t>Nach so viel konstruktiven Hinweisen – hier noch einige häufige Fehler, die Sie vermeiden sollten.</a:t>
            </a:r>
          </a:p>
          <a:p>
            <a:pPr marL="342900" indent="-342900">
              <a:buFont typeface="Arial" panose="020B0604020202020204" pitchFamily="34" charset="0"/>
              <a:buChar char="•"/>
            </a:pPr>
            <a:r>
              <a:rPr lang="de-DE" dirty="0"/>
              <a:t>es befindet sich zu viel Text auf den Folien, anstatt den Inhalt mit </a:t>
            </a:r>
            <a:r>
              <a:rPr lang="de-DE" dirty="0" err="1"/>
              <a:t>mit</a:t>
            </a:r>
            <a:r>
              <a:rPr lang="de-DE" dirty="0"/>
              <a:t> Bildern und Grafiken zu visualisieren</a:t>
            </a:r>
          </a:p>
          <a:p>
            <a:pPr marL="342900" indent="-342900">
              <a:buFont typeface="Arial" panose="020B0604020202020204" pitchFamily="34" charset="0"/>
              <a:buChar char="•"/>
            </a:pPr>
            <a:r>
              <a:rPr lang="de-DE" dirty="0"/>
              <a:t>vorhandene Visualisierungen sind zu klein </a:t>
            </a:r>
          </a:p>
          <a:p>
            <a:pPr marL="342900" indent="-342900">
              <a:buFont typeface="Arial" panose="020B0604020202020204" pitchFamily="34" charset="0"/>
              <a:buChar char="•"/>
            </a:pPr>
            <a:r>
              <a:rPr lang="de-DE" dirty="0"/>
              <a:t>der/ die Vortragende legt sofort los, ohne auf das Thema hinzuführen</a:t>
            </a:r>
          </a:p>
          <a:p>
            <a:pPr marL="342900" indent="-342900">
              <a:buFont typeface="Arial" panose="020B0604020202020204" pitchFamily="34" charset="0"/>
              <a:buChar char="•"/>
            </a:pPr>
            <a:r>
              <a:rPr lang="de-DE" dirty="0"/>
              <a:t>eine inhaltliche und zeitliche Gliederung ist nicht erkennbar </a:t>
            </a:r>
          </a:p>
          <a:p>
            <a:pPr marL="342900" indent="-342900">
              <a:buFont typeface="Arial" panose="020B0604020202020204" pitchFamily="34" charset="0"/>
              <a:buChar char="•"/>
            </a:pPr>
            <a:r>
              <a:rPr lang="de-DE" dirty="0"/>
              <a:t>der Vortragende spricht nicht frei, er/ sie liest komplett ab</a:t>
            </a:r>
          </a:p>
          <a:p>
            <a:pPr marL="342900" indent="-342900">
              <a:buFont typeface="Arial" panose="020B0604020202020204" pitchFamily="34" charset="0"/>
              <a:buChar char="•"/>
            </a:pPr>
            <a:r>
              <a:rPr lang="de-DE" dirty="0"/>
              <a:t>er/ sie benutzt eine komplizierte Sprache (Fach- &amp; Fremdwörter) </a:t>
            </a:r>
          </a:p>
          <a:p>
            <a:pPr marL="342900" indent="-342900">
              <a:buFont typeface="Arial" panose="020B0604020202020204" pitchFamily="34" charset="0"/>
              <a:buChar char="•"/>
            </a:pPr>
            <a:r>
              <a:rPr lang="de-DE" dirty="0"/>
              <a:t>er/ sie redet zu schnell oder zu langsam </a:t>
            </a:r>
          </a:p>
          <a:p>
            <a:pPr marL="342900" indent="-342900">
              <a:buFont typeface="Arial" panose="020B0604020202020204" pitchFamily="34" charset="0"/>
              <a:buChar char="•"/>
            </a:pPr>
            <a:r>
              <a:rPr lang="de-DE" dirty="0"/>
              <a:t>es fehlt der Blickkontakt zum Zuhörer, es wird zur Projektionswand gesprochen </a:t>
            </a:r>
          </a:p>
          <a:p>
            <a:pPr marL="342900" indent="-342900">
              <a:buFont typeface="Arial" panose="020B0604020202020204" pitchFamily="34" charset="0"/>
              <a:buChar char="•"/>
            </a:pPr>
            <a:r>
              <a:rPr lang="de-DE" dirty="0"/>
              <a:t>die wichtigsten Punkte werden am Ende nicht zusammengefasst</a:t>
            </a:r>
            <a:endParaRPr lang="de-DE" b="1" dirty="0"/>
          </a:p>
        </p:txBody>
      </p:sp>
    </p:spTree>
    <p:extLst>
      <p:ext uri="{BB962C8B-B14F-4D97-AF65-F5344CB8AC3E}">
        <p14:creationId xmlns:p14="http://schemas.microsoft.com/office/powerpoint/2010/main" val="320128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de-DE" sz="3200" dirty="0"/>
              <a:t>Vielen Dank für Ihre Aufmerksamkeit</a:t>
            </a:r>
          </a:p>
        </p:txBody>
      </p:sp>
      <p:sp>
        <p:nvSpPr>
          <p:cNvPr id="3" name="Untertitel 2"/>
          <p:cNvSpPr>
            <a:spLocks noGrp="1"/>
          </p:cNvSpPr>
          <p:nvPr>
            <p:ph type="subTitle" idx="1"/>
          </p:nvPr>
        </p:nvSpPr>
        <p:spPr>
          <a:xfrm>
            <a:off x="2221210" y="5048642"/>
            <a:ext cx="8103140" cy="1655762"/>
          </a:xfrm>
        </p:spPr>
        <p:txBody>
          <a:bodyPr/>
          <a:lstStyle/>
          <a:p>
            <a:pPr algn="ctr"/>
            <a:r>
              <a:rPr lang="de-DE" sz="1600" dirty="0"/>
              <a:t>Zwischenpräsentation Bachelorprojekt</a:t>
            </a:r>
          </a:p>
          <a:p>
            <a:pPr algn="ctr"/>
            <a:endParaRPr lang="de-DE" sz="1600" dirty="0"/>
          </a:p>
          <a:p>
            <a:pPr algn="ctr"/>
            <a:r>
              <a:rPr lang="de-DE" sz="1600" dirty="0"/>
              <a:t>Vorname, Nachname</a:t>
            </a:r>
          </a:p>
          <a:p>
            <a:pPr algn="ctr"/>
            <a:endParaRPr lang="de-DE" sz="1600" dirty="0"/>
          </a:p>
          <a:p>
            <a:pPr algn="ctr"/>
            <a:endParaRPr lang="de-DE" sz="1600" dirty="0"/>
          </a:p>
          <a:p>
            <a:pPr algn="ctr"/>
            <a:r>
              <a:rPr lang="de-DE" sz="1600" dirty="0"/>
              <a:t>Betreuer: Prof. Dr.-Ing Werner Seim</a:t>
            </a:r>
          </a:p>
          <a:p>
            <a:pPr algn="ctr"/>
            <a:r>
              <a:rPr lang="de-DE" sz="1600" dirty="0"/>
              <a:t>Ansprechpartner: …</a:t>
            </a:r>
          </a:p>
        </p:txBody>
      </p:sp>
      <p:pic>
        <p:nvPicPr>
          <p:cNvPr id="9" name="Grafik 8">
            <a:extLst>
              <a:ext uri="{FF2B5EF4-FFF2-40B4-BE49-F238E27FC236}">
                <a16:creationId xmlns:a16="http://schemas.microsoft.com/office/drawing/2014/main" id="{D63F1F15-E91F-437F-814A-5D3850111C1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2385" b="17110"/>
          <a:stretch/>
        </p:blipFill>
        <p:spPr>
          <a:xfrm>
            <a:off x="710268" y="394283"/>
            <a:ext cx="5637123" cy="2666566"/>
          </a:xfrm>
          <a:prstGeom prst="rect">
            <a:avLst/>
          </a:prstGeom>
        </p:spPr>
      </p:pic>
    </p:spTree>
    <p:extLst>
      <p:ext uri="{BB962C8B-B14F-4D97-AF65-F5344CB8AC3E}">
        <p14:creationId xmlns:p14="http://schemas.microsoft.com/office/powerpoint/2010/main" val="3280329063"/>
      </p:ext>
    </p:extLst>
  </p:cSld>
  <p:clrMapOvr>
    <a:masterClrMapping/>
  </p:clrMapOvr>
</p:sld>
</file>

<file path=ppt/theme/theme1.xml><?xml version="1.0" encoding="utf-8"?>
<a:theme xmlns:a="http://schemas.openxmlformats.org/drawingml/2006/main" name="Office Theme">
  <a:themeElements>
    <a:clrScheme name="UNI_Kassel">
      <a:dk1>
        <a:sysClr val="windowText" lastClr="000000"/>
      </a:dk1>
      <a:lt1>
        <a:sysClr val="window" lastClr="FFFFFF"/>
      </a:lt1>
      <a:dk2>
        <a:srgbClr val="C7105C"/>
      </a:dk2>
      <a:lt2>
        <a:srgbClr val="DADADA"/>
      </a:lt2>
      <a:accent1>
        <a:srgbClr val="9A0C46"/>
      </a:accent1>
      <a:accent2>
        <a:srgbClr val="5095C8"/>
      </a:accent2>
      <a:accent3>
        <a:srgbClr val="4AAC96"/>
      </a:accent3>
      <a:accent4>
        <a:srgbClr val="EAC372"/>
      </a:accent4>
      <a:accent5>
        <a:srgbClr val="153824"/>
      </a:accent5>
      <a:accent6>
        <a:srgbClr val="C4D20F"/>
      </a:accent6>
      <a:hlink>
        <a:srgbClr val="C7105C"/>
      </a:hlink>
      <a:folHlink>
        <a:srgbClr val="9A0C4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B5247267-2B1B-4DBA-9E2D-B52468E22C96}" vid="{B2240CCE-B2E9-440E-9C5B-546C291710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Powerpointvorlage_UniKassel</Template>
  <TotalTime>0</TotalTime>
  <Words>564</Words>
  <Application>Microsoft Office PowerPoint</Application>
  <PresentationFormat>Breitbild</PresentationFormat>
  <Paragraphs>71</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Euclid</vt:lpstr>
      <vt:lpstr>Office Theme</vt:lpstr>
      <vt:lpstr>Titel</vt:lpstr>
      <vt:lpstr>Allgemeines</vt:lpstr>
      <vt:lpstr>Vortragsgestaltung und Struktur</vt:lpstr>
      <vt:lpstr>Themenauswahl</vt:lpstr>
      <vt:lpstr>Foliengestaltung (1)</vt:lpstr>
      <vt:lpstr>Foliengestaltung (2)</vt:lpstr>
      <vt:lpstr>Vermeidbare Fehler</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2016-06-20T06:50:54Z</dcterms:created>
  <dcterms:modified xsi:type="dcterms:W3CDTF">2019-12-09T08:07:52Z</dcterms:modified>
</cp:coreProperties>
</file>