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4" r:id="rId4"/>
    <p:sldId id="307" r:id="rId5"/>
    <p:sldId id="308" r:id="rId6"/>
    <p:sldId id="322" r:id="rId7"/>
    <p:sldId id="300" r:id="rId8"/>
    <p:sldId id="309" r:id="rId9"/>
    <p:sldId id="323" r:id="rId10"/>
    <p:sldId id="310" r:id="rId11"/>
    <p:sldId id="311" r:id="rId12"/>
    <p:sldId id="312" r:id="rId13"/>
    <p:sldId id="313" r:id="rId14"/>
    <p:sldId id="324" r:id="rId15"/>
    <p:sldId id="314" r:id="rId16"/>
    <p:sldId id="315" r:id="rId17"/>
    <p:sldId id="316" r:id="rId18"/>
    <p:sldId id="317" r:id="rId19"/>
    <p:sldId id="318" r:id="rId20"/>
    <p:sldId id="319" r:id="rId21"/>
    <p:sldId id="321" r:id="rId22"/>
  </p:sldIdLst>
  <p:sldSz cx="12192000" cy="6858000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86451" autoAdjust="0"/>
  </p:normalViewPr>
  <p:slideViewPr>
    <p:cSldViewPr snapToGrid="0">
      <p:cViewPr varScale="1">
        <p:scale>
          <a:sx n="88" d="100"/>
          <a:sy n="88" d="100"/>
        </p:scale>
        <p:origin x="45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9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5D64-724B-4521-873F-3E1EA874F9DF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2744-1E41-4199-8265-9C81DEC51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A927-2486-49F6-8DEC-F96D173D9BD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3FEE-AD5D-4C26-B058-362614530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70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3970984" y="3117067"/>
            <a:ext cx="7693966" cy="1938563"/>
          </a:xfrm>
          <a:prstGeom prst="rect">
            <a:avLst/>
          </a:prstGeom>
        </p:spPr>
        <p:txBody>
          <a:bodyPr anchor="b" anchorCtr="0"/>
          <a:lstStyle>
            <a:lvl1pPr algn="l">
              <a:defRPr sz="36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4007019" y="5138862"/>
            <a:ext cx="10804187" cy="165576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E609FC-BCFF-4939-9A6A-EE50379ACC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66600" y="287782"/>
            <a:ext cx="4884236" cy="119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1265B47C-5346-4BB4-A707-5A17D047CA84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719138" y="3117067"/>
            <a:ext cx="7693966" cy="1938563"/>
          </a:xfrm>
          <a:prstGeom prst="rect">
            <a:avLst/>
          </a:prstGeom>
        </p:spPr>
        <p:txBody>
          <a:bodyPr anchor="b" anchorCtr="0"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719138" y="5138862"/>
            <a:ext cx="10804187" cy="165576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E609FC-BCFF-4939-9A6A-EE50379ACC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666602" y="287782"/>
            <a:ext cx="4884231" cy="119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0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26698A-070E-4B61-86EA-EA2434A89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485019" y="5936976"/>
            <a:ext cx="3100864" cy="761047"/>
          </a:xfrm>
          <a:prstGeom prst="rect">
            <a:avLst/>
          </a:prstGeom>
        </p:spPr>
      </p:pic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5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_Variante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26698A-070E-4B61-86EA-EA2434A89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485019" y="5936976"/>
            <a:ext cx="3100864" cy="761047"/>
          </a:xfrm>
          <a:prstGeom prst="rect">
            <a:avLst/>
          </a:prstGeom>
        </p:spPr>
      </p:pic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Texteingabefeld"/>
          <p:cNvSpPr>
            <a:spLocks noGrp="1"/>
          </p:cNvSpPr>
          <p:nvPr>
            <p:ph idx="1"/>
          </p:nvPr>
        </p:nvSpPr>
        <p:spPr>
          <a:xfrm>
            <a:off x="719667" y="1839306"/>
            <a:ext cx="8688917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600"/>
            </a:lvl2pPr>
            <a:lvl3pPr marL="914400" indent="0">
              <a:buNone/>
              <a:defRPr sz="12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9667" y="1268413"/>
            <a:ext cx="8688917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6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title="Texteingabefeld "/>
          <p:cNvSpPr>
            <a:spLocks noGrp="1"/>
          </p:cNvSpPr>
          <p:nvPr>
            <p:ph idx="1"/>
          </p:nvPr>
        </p:nvSpPr>
        <p:spPr>
          <a:xfrm>
            <a:off x="719667" y="1839306"/>
            <a:ext cx="6432551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600"/>
            </a:lvl2pPr>
            <a:lvl3pPr marL="914400" indent="0">
              <a:buNone/>
              <a:defRPr sz="12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itle 1" title="Texteingabefeld Seitenüberschrift"/>
          <p:cNvSpPr>
            <a:spLocks noGrp="1"/>
          </p:cNvSpPr>
          <p:nvPr>
            <p:ph type="title"/>
          </p:nvPr>
        </p:nvSpPr>
        <p:spPr>
          <a:xfrm>
            <a:off x="719667" y="1268413"/>
            <a:ext cx="8688917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7" name="Content Placeholder 2" title="Texteingabefeld Seitenüberschrift"/>
          <p:cNvSpPr>
            <a:spLocks noGrp="1"/>
          </p:cNvSpPr>
          <p:nvPr>
            <p:ph idx="12"/>
          </p:nvPr>
        </p:nvSpPr>
        <p:spPr>
          <a:xfrm>
            <a:off x="7391402" y="1839306"/>
            <a:ext cx="4273549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600"/>
            </a:lvl2pPr>
            <a:lvl3pPr marL="914400" indent="0">
              <a:buNone/>
              <a:defRPr sz="12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0374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5952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sv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1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8" r:id="rId3"/>
    <p:sldLayoutId id="2147483669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53" userDrawn="1">
          <p15:clr>
            <a:srgbClr val="F26B43"/>
          </p15:clr>
        </p15:guide>
        <p15:guide id="3" pos="7348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3680" userDrawn="1">
          <p15:clr>
            <a:srgbClr val="F26B43"/>
          </p15:clr>
        </p15:guide>
        <p15:guide id="6" pos="1723" userDrawn="1">
          <p15:clr>
            <a:srgbClr val="F26B43"/>
          </p15:clr>
        </p15:guide>
        <p15:guide id="7" pos="1875" userDrawn="1">
          <p15:clr>
            <a:srgbClr val="F26B43"/>
          </p15:clr>
        </p15:guide>
        <p15:guide id="8" pos="3115" userDrawn="1">
          <p15:clr>
            <a:srgbClr val="F26B43"/>
          </p15:clr>
        </p15:guide>
        <p15:guide id="9" pos="3265" userDrawn="1">
          <p15:clr>
            <a:srgbClr val="F26B43"/>
          </p15:clr>
        </p15:guide>
        <p15:guide id="10" pos="4505" userDrawn="1">
          <p15:clr>
            <a:srgbClr val="F26B43"/>
          </p15:clr>
        </p15:guide>
        <p15:guide id="11" pos="4656" userDrawn="1">
          <p15:clr>
            <a:srgbClr val="F26B43"/>
          </p15:clr>
        </p15:guide>
        <p15:guide id="12" pos="5927" userDrawn="1">
          <p15:clr>
            <a:srgbClr val="F26B43"/>
          </p15:clr>
        </p15:guide>
        <p15:guide id="13" pos="60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C2D406-999F-4554-8B18-C09BE8C000A0}"/>
              </a:ext>
            </a:extLst>
          </p:cNvPr>
          <p:cNvSpPr txBox="1">
            <a:spLocks/>
          </p:cNvSpPr>
          <p:nvPr userDrawn="1"/>
        </p:nvSpPr>
        <p:spPr>
          <a:xfrm>
            <a:off x="2130491" y="374698"/>
            <a:ext cx="9269309" cy="251807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0" algn="r" defTabSz="914400" rtl="0" eaLnBrk="1" latinLnBrk="0" hangingPunct="1">
              <a:defRPr sz="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Georg Krücken</a:t>
            </a:r>
            <a:r>
              <a:rPr lang="de-DE" spc="0" baseline="0" dirty="0"/>
              <a:t>: </a:t>
            </a:r>
            <a:r>
              <a:rPr lang="de-DE" sz="800" spc="0" baseline="0" dirty="0">
                <a:solidFill>
                  <a:srgbClr val="000000"/>
                </a:solidFill>
              </a:rPr>
              <a:t>Multipler Wettbewerb im Hochschulsystem – Ursachen, Herausforderungen, Perspektiven</a:t>
            </a:r>
            <a:r>
              <a:rPr lang="de-DE" spc="0" baseline="0" dirty="0"/>
              <a:t>  </a:t>
            </a:r>
            <a:r>
              <a:rPr lang="de-DE" dirty="0"/>
              <a:t>|  1. Juni 2022  |  Seite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pPr/>
              <a:t>‹Nr.›</a:t>
            </a:fld>
            <a:r>
              <a:rPr lang="de-DE" dirty="0"/>
              <a:t>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B7C4C6E-82F1-4246-8B43-88D91EEF86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485019" y="5936976"/>
            <a:ext cx="3100864" cy="7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9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89704" y="3625067"/>
            <a:ext cx="8221016" cy="1938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000" spc="-40" dirty="0">
                <a:solidFill>
                  <a:srgbClr val="000000"/>
                </a:solidFill>
              </a:rPr>
              <a:t>Multipler Wettbewerb im Hochschulsystem – Ursachen, Herausforderungen, Perspektiven</a:t>
            </a:r>
            <a:r>
              <a:rPr lang="de-DE" sz="3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/>
            </a:r>
            <a:br>
              <a:rPr lang="de-DE" sz="3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de-DE" sz="3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/>
            </a:r>
            <a:br>
              <a:rPr lang="de-DE" sz="3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Ring-Vorlesung 50 Jahre Universität Paderborn – </a:t>
            </a:r>
            <a:b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Hochschule in der Region</a:t>
            </a:r>
            <a:b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Universität Paderborn, 1. Juni 2022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15579" y="5758622"/>
            <a:ext cx="8012261" cy="906338"/>
          </a:xfrm>
        </p:spPr>
        <p:txBody>
          <a:bodyPr/>
          <a:lstStyle/>
          <a:p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Prof. Dr. Georg Krücken</a:t>
            </a:r>
          </a:p>
          <a:p>
            <a:r>
              <a:rPr lang="en-US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International Center for Higher Education Research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INCHER</a:t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Universität Kassel</a:t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kruecken@incher.uni-kassel.de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Wettbewerb zwischen Individuen in der Wissenschaft fest institutionalisiert (Hayek 1968; Merton 1973; Bourdieu 1975), weniger zwischen (Wissenschafts-)Organisationen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Wachstum des Systems und Verknappung von Wettbewerbsgütern (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Brankovich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et al. 2018: ‘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Scarcification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‘)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Zunehmende allgemeine Bedeutung und Vorverlagerung des Wettbewerbs, insbesondere bei Wissenschaftler*innen in der Qualifikationsphase (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Fochler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et al. 2016; 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Waajer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et al. 2018)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Multiplizierung der Wettbewerbsdimensionen (Publikationen, Zitationen, Drittmittel, gesellschaftlicher Impact etc., nicht lediglich ‚Publish 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Perish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‘ (Merton </a:t>
            </a:r>
            <a:r>
              <a:rPr lang="de-DE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1968; </a:t>
            </a:r>
            <a:r>
              <a:rPr lang="de-DE" sz="21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Lofthouse</a:t>
            </a:r>
            <a:r>
              <a:rPr lang="de-DE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1974)</a:t>
            </a:r>
            <a:endParaRPr lang="de-DE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Konstruktion individueller Profile und ‚Alleinstellungsmerkmale‘ (Reckwitz 2017: Die Gesellschaft der Singularitäten)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268413"/>
            <a:ext cx="11076093" cy="574978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Ursache III: Wettbewerbsintensivierung im Wissenschaftssystem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3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Gesamtgesellschaftliche Bedeutung (Gesundheit, Wohlfahrtsstaat, Wirtschaft, soziale Medien etc.; vgl. Mau 2017)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Beeinflussung von Staaten, Organisationen und Individuen im Hochschulsystem durch Rankings, Datenbanken und Netzwerke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Systematische interne und externe Messung; Vergleich und Bewertung individueller Einheiten (</a:t>
            </a:r>
            <a:r>
              <a:rPr lang="de-DE" sz="24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Espeland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/Stevens 1998; Heintz 2016; Stark 2020)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268413"/>
            <a:ext cx="11076093" cy="574978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Ursache IV: </a:t>
            </a:r>
            <a:r>
              <a:rPr lang="de-DE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Metrisierung</a:t>
            </a: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als gesellschaftsweiter Trend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8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7994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Wettbewerb, Wettbewerbsverhalten und Wettbewerbsakteure nicht anthropologisch gegeben; soziale Rahmenbedingungen erforderlich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Bedeutung von Rahmungsprozessen (Goffman 1974), </a:t>
            </a:r>
            <a:r>
              <a:rPr lang="de-DE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Mannschaftssport in den USA als 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historisches Beispiel (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Leifer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1988) 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Wettbewerb um Dritte vs. direkter, dyadischer Konflikt (Simmel 1903; </a:t>
            </a:r>
            <a:r>
              <a:rPr lang="de-DE" sz="2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Werron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2014; Arora-Jonsson et al. 2020)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„Dritte” im Hochschulsystem: Staat, Förderorganisationen, </a:t>
            </a:r>
            <a:r>
              <a:rPr lang="de-DE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Studierende, Rankings</a:t>
            </a: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, Datenbanken etc. </a:t>
            </a:r>
            <a:r>
              <a:rPr lang="en-US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(Hasse/Krücken 2013; Krücken </a:t>
            </a:r>
            <a:r>
              <a:rPr lang="en-US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2021; </a:t>
            </a:r>
            <a:r>
              <a:rPr lang="en-US" sz="21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Kosmützky</a:t>
            </a:r>
            <a:r>
              <a:rPr lang="en-US" sz="2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2021)</a:t>
            </a:r>
            <a:endParaRPr lang="de-DE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Dialektik von Individualisierung und Vergesellschaftung durch Wettbewerb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Verstärkung und Dynamisierung von Wettbewerben und Wettbewerbsakteuren</a:t>
            </a:r>
            <a:endParaRPr lang="de-DE" sz="2100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268413"/>
            <a:ext cx="11208174" cy="574978"/>
          </a:xfrm>
        </p:spPr>
        <p:txBody>
          <a:bodyPr/>
          <a:lstStyle/>
          <a:p>
            <a:r>
              <a:rPr lang="en-US" sz="2800" spc="-8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Herausforderungen</a:t>
            </a:r>
            <a:r>
              <a:rPr lang="en-US" sz="2800" spc="-8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I: </a:t>
            </a:r>
            <a:r>
              <a:rPr lang="en-US" sz="2800" spc="-8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Soziale</a:t>
            </a:r>
            <a:r>
              <a:rPr lang="en-US" sz="2800" spc="-8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8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Konstruktion</a:t>
            </a:r>
            <a:r>
              <a:rPr lang="en-US" sz="2800" spc="-8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von </a:t>
            </a:r>
            <a:r>
              <a:rPr lang="en-US" sz="2800" spc="-8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Wettbewerbsakteuren</a:t>
            </a:r>
            <a:endParaRPr lang="de-DE" sz="3600" spc="-8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8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79946"/>
            <a:ext cx="10752666" cy="3749234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Zunahme an Spannungen zwischen Individuum und Organisation: Organisationale Strategiefähigkeit und Verbundprojekte vs. individuell motivierte Forschung?  </a:t>
            </a:r>
            <a:endParaRPr lang="de-DE" sz="2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Leistungsmessung und -vergleich: Bürokratisierung von universitären Prozessen und Strukturen?</a:t>
            </a:r>
            <a:endParaRPr lang="de-DE" sz="2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Wettbewerbliche Profilbildung in Forschung und Lehre: Fächerverlust?</a:t>
            </a:r>
            <a:endParaRPr lang="de-DE" sz="2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Verhältnis des Wettbewerbs zu anderen Formen der </a:t>
            </a:r>
            <a:r>
              <a:rPr lang="de-DE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Hochschulgovernance</a:t>
            </a:r>
            <a:r>
              <a:rPr lang="de-DE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: Stärkung der Hierarchie, Verlust der Gemeinschaft? </a:t>
            </a:r>
            <a:endParaRPr lang="de-DE" sz="2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268413"/>
            <a:ext cx="11208174" cy="574978"/>
          </a:xfrm>
        </p:spPr>
        <p:txBody>
          <a:bodyPr/>
          <a:lstStyle/>
          <a:p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Herausforderungen II: Kritische Fragen auf der Hochschulebene</a:t>
            </a:r>
            <a:endParaRPr lang="de-DE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62" y="1206784"/>
            <a:ext cx="10905173" cy="4003877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Temporale Struktur des Wettbewerbs (Gegenwart/Zukunft) und Multiplizität: Zunahme an Risiko, Unsicherheit und </a:t>
            </a:r>
            <a:r>
              <a:rPr lang="de-DE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auch Stress 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 mit welchen Folgen?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/>
              <a:t>Verhältnis Wettbewerb und Kooperation: Nullsummenspiel, Steigerung oder Entkopplung</a:t>
            </a:r>
            <a:r>
              <a:rPr lang="de-DE" sz="2400" dirty="0" smtClean="0"/>
              <a:t>?</a:t>
            </a:r>
            <a:endParaRPr lang="de-DE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Staaten 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als Wettbewerbsakteure (bislang konzeptionell: Umwelt von Wettbewerbsakteuren)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Notwendigkeit international-vergleichender Studien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Wettbewerbs- und/oder marktbasierte nationale Systeme: Gemeinsamkeiten und Differenzen </a:t>
            </a:r>
            <a:endParaRPr lang="de-DE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Interdisziplinäre </a:t>
            </a: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Erforschung des multiplen Wettbewerbs: Hochschulforschung und Relevanz für andere gesellschaftliche Bereiche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631806"/>
            <a:ext cx="11076093" cy="574978"/>
          </a:xfrm>
        </p:spPr>
        <p:txBody>
          <a:bodyPr/>
          <a:lstStyle/>
          <a:p>
            <a:r>
              <a:rPr lang="en-US" sz="2800" dirty="0" err="1">
                <a:latin typeface="Arial" panose="020B0604020202020204" pitchFamily="34" charset="0"/>
                <a:ea typeface="Arimo" panose="020B0604020202020204" pitchFamily="34" charset="0"/>
                <a:cs typeface="Arial" panose="020B0604020202020204" pitchFamily="34" charset="0"/>
              </a:rPr>
              <a:t>Perspektiven</a:t>
            </a:r>
            <a:r>
              <a:rPr lang="en-US" sz="2800" dirty="0">
                <a:latin typeface="Arial" panose="020B0604020202020204" pitchFamily="34" charset="0"/>
                <a:ea typeface="Arimo" panose="020B0604020202020204" pitchFamily="34" charset="0"/>
                <a:cs typeface="Arial" panose="020B0604020202020204" pitchFamily="34" charset="0"/>
              </a:rPr>
              <a:t> I: </a:t>
            </a:r>
            <a:r>
              <a:rPr lang="en-US" sz="2800" dirty="0" err="1">
                <a:latin typeface="Arial" panose="020B0604020202020204" pitchFamily="34" charset="0"/>
                <a:ea typeface="Arimo" panose="020B0604020202020204" pitchFamily="34" charset="0"/>
                <a:cs typeface="Arial" panose="020B0604020202020204" pitchFamily="34" charset="0"/>
              </a:rPr>
              <a:t>Forschung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1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Multipler Wettbewerb zwischen gesellschaftlicher Koordination und individuellen Strategien: Wie ist </a:t>
            </a:r>
            <a:r>
              <a:rPr lang="de-DE" sz="24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Hochschulgovernance</a:t>
            </a:r>
            <a:r>
              <a:rPr lang="de-DE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möglich?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Interdependenzen zwischen Wettbewerben: Selbstverstärkende Prozesse und ‚</a:t>
            </a:r>
            <a:r>
              <a:rPr lang="de-DE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mixed</a:t>
            </a: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blessing</a:t>
            </a: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‘ auch für Erfolgreiche?  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Multipler Wettbewerb als Statuswettbewerb: Inkrementale vs. Basisinnovationen?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  <a:cs typeface="Arial" panose="020B0604020202020204" pitchFamily="34" charset="0"/>
              </a:rPr>
              <a:t>Differenzierung des Hochschulsystems: Stärkung oder Schwächung der Leistungsfähigkeit des Gesamtsystems?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268413"/>
            <a:ext cx="11076093" cy="574978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Perspektiven II: Hochschulpolitik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88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697066"/>
            <a:ext cx="11076092" cy="37492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Arora-Jonsson, Stefan/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Brunsson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Nils/Hasse</a:t>
            </a:r>
            <a:r>
              <a:rPr lang="de-DE" sz="140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1400" smtClean="0">
                <a:ea typeface="Calibri" panose="020F0502020204030204" pitchFamily="34" charset="0"/>
                <a:cs typeface="Times New Roman" panose="02020603050405020304" pitchFamily="18" charset="0"/>
              </a:rPr>
              <a:t>Raimund 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(2020). </a:t>
            </a:r>
            <a:r>
              <a:rPr lang="en-US" sz="1400" dirty="0"/>
              <a:t>Where Does Competition Come From? The Role of Organization. In: Organization Theory. Online first.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Bleiklie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Ivar/Enders, Jürgen/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Lepori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Benedetto (Hrsg.) (2017). Managing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: Policy and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Oganizational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Change in a Western European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Comparative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Perspective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. London: Palgrave Macmillan/Springer.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Bourdieu, Pierre (1975). The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Specificity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Scientific Field and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Progress of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Reason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Sociology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of Science, 14(6), S. 19-47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Brankovich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Jelena/Ringel, Leopold/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Werron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Tobias (2018).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Rankings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Produce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Competition: The Case of Global University Rankings. In: Zeitschrift für Soziologie, 47(4), S. 270-288.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Buenstorf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Guido/König, Johannes (2020).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Interrelated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Funding Streams in a Multi-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Funder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University System: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Evidence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German Exzellenzinitiative. In: Research Policy, 49(3), 103924.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cs typeface="Times New Roman" panose="02020603050405020304" pitchFamily="18" charset="0"/>
              </a:rPr>
              <a:t>Cohen, Michael D./March, James G./Olsen, Johan P. (1972). A </a:t>
            </a:r>
            <a:r>
              <a:rPr lang="de-DE" sz="1400" dirty="0" err="1">
                <a:cs typeface="Times New Roman" panose="02020603050405020304" pitchFamily="18" charset="0"/>
              </a:rPr>
              <a:t>Garbage</a:t>
            </a:r>
            <a:r>
              <a:rPr lang="de-DE" sz="1400" dirty="0">
                <a:cs typeface="Times New Roman" panose="02020603050405020304" pitchFamily="18" charset="0"/>
              </a:rPr>
              <a:t> Can Model of </a:t>
            </a:r>
            <a:r>
              <a:rPr lang="de-DE" sz="1400" dirty="0" err="1">
                <a:cs typeface="Times New Roman" panose="02020603050405020304" pitchFamily="18" charset="0"/>
              </a:rPr>
              <a:t>Organization</a:t>
            </a:r>
            <a:r>
              <a:rPr lang="de-DE" sz="1400" dirty="0">
                <a:cs typeface="Times New Roman" panose="02020603050405020304" pitchFamily="18" charset="0"/>
              </a:rPr>
              <a:t> Choice. In: Administrative Science Quarterly 17(1):1-25.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Espeland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Wendy Nelson/Stevens, Mitchell L. (1998).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Commensuration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. In: Annual Review of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Sociology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24, S. 313-343.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Fochler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, Maximilian/Felt, Ulrike/Müller, Ruth (2016).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Unsustainable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Growth, Hyper-Competition, and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Worth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in Life Science Research: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Narrowing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Evaluative Repertoires in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Doctoral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Postdoctoral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‘ Work and </a:t>
            </a:r>
            <a:r>
              <a:rPr lang="de-DE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. In: Minerva, 54(2), S. 175-200.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Frost</a:t>
            </a:r>
            <a:r>
              <a:rPr lang="en-US" sz="1400" dirty="0"/>
              <a:t>, Jetta/</a:t>
            </a:r>
            <a:r>
              <a:rPr lang="en-US" sz="1400" dirty="0" err="1"/>
              <a:t>Hattke</a:t>
            </a:r>
            <a:r>
              <a:rPr lang="en-US" sz="1400" dirty="0"/>
              <a:t>, Fabian/</a:t>
            </a:r>
            <a:r>
              <a:rPr lang="en-US" sz="1400" dirty="0" err="1"/>
              <a:t>Reihlen</a:t>
            </a:r>
            <a:r>
              <a:rPr lang="en-US" sz="1400" dirty="0"/>
              <a:t>, Markus (</a:t>
            </a:r>
            <a:r>
              <a:rPr lang="en-US" sz="1400" dirty="0" err="1"/>
              <a:t>Hrsg</a:t>
            </a:r>
            <a:r>
              <a:rPr lang="en-US" sz="1400" dirty="0"/>
              <a:t>.) 2016. Multi-Level Governance in Universities: Strategy, Structure, Control. Higher Education Dynamics Vol. 47. Cham: Springer International Publishing Switzerland.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1166813"/>
            <a:ext cx="11076093" cy="574978"/>
          </a:xfrm>
        </p:spPr>
        <p:txBody>
          <a:bodyPr/>
          <a:lstStyle/>
          <a:p>
            <a:r>
              <a:rPr lang="de-DE" sz="2800" dirty="0"/>
              <a:t>Literatur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8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107786"/>
            <a:ext cx="11076092" cy="46224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Goffman, Erving (1974).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Frame Analysis: An Essay on the Organization of Experience. Cambridge, MA: Harvard University Press.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Hasse, Raimund/Krücken, Georg (2013). Competition and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Actorhood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: A Further Expansion of the Neo-institutional Agenda. In: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Sociologia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Internationalis, 51(2), S. 181-205.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Hayek, Friedrich A. von (1968/1994). Der Wettbewerb als Entdeckungsverfahren. In: Kieler Vorträge, Neue Folge, Nr. 56. Wiederabgedruckt in: Friedrich A. von Hayek, Freiburger Studien, 1. Auflage, Tübingen, S. 249-265.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Heintz, Bettina (2016). Wir leben im Zeitalter der Vergleichung: Perspektiven einer Soziologie des Vergleichs. In: Zeitschrift für Soziologie, 45(5), S. 305-323.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Jung,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Jisun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/Horta, Hugo/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Yonezawa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Akiyoshi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(Hrsg.). (2018).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Researching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Higher Education in Asia: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History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Development and Future (Higher Education in Asia: Quality, Excellence and Governance). Singapore: Springer Nature Singapore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Pte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Ltd.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/>
              <a:t>Kosmützky</a:t>
            </a:r>
            <a:r>
              <a:rPr lang="de-DE" sz="1400" dirty="0"/>
              <a:t>, </a:t>
            </a:r>
            <a:r>
              <a:rPr lang="de-DE" sz="1400" dirty="0" smtClean="0"/>
              <a:t>Anna </a:t>
            </a:r>
            <a:r>
              <a:rPr lang="de-DE" sz="1400" dirty="0"/>
              <a:t>(2021). Konkurrenz und Kooperation in der Wissenschaft. Traditionelle Muster und moderne Formen wissenschaftlicher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Wissensproduktion. </a:t>
            </a:r>
            <a:r>
              <a:rPr lang="de-DE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In: Forschungsmagazin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der Leibniz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Universität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Hannover </a:t>
            </a:r>
            <a:r>
              <a:rPr lang="de-DE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03|04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S. 42-45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spc="-20" dirty="0" err="1">
                <a:latin typeface="Arial" panose="020B0604020202020204" pitchFamily="34" charset="0"/>
                <a:cs typeface="Times New Roman" panose="02020603050405020304" pitchFamily="18" charset="0"/>
              </a:rPr>
              <a:t>Kosmützky</a:t>
            </a: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, Anna/Krücken, Georg (2015). </a:t>
            </a:r>
            <a:r>
              <a:rPr lang="en-US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Sameness and Difference. In: International Studies of Management &amp; Organization, 45(2), S. 137-149.</a:t>
            </a:r>
            <a:endParaRPr lang="de-DE" sz="1400" spc="-2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 (2017). Die Transformation von Universitäten in Wettbewerbsakteure. In: Beiträge zur Hochschulforschung, 39(3-4), S. </a:t>
            </a:r>
            <a:r>
              <a:rPr lang="en-US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10-29.</a:t>
            </a:r>
            <a:endParaRPr lang="de-DE" sz="1400" spc="-2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 (2021). Multiple Competitions in Higher Education: A Conceptual Approach. In: Innovation: Organization &amp; Management, 23(2), S. 163-181.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Georg/Bünstorf, Guido/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Cantner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Uwe/Frost, Jetta/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Grebel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Thomas/ Hamann, Julian/Hottenrott, Hanna/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Kosmützky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Anna/Meier, Frank/Schimank, Uwe/Serrano Velarde,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Kathia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(2021).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Multipler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Wettbewerb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Hochschulsystem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Interdisziplinäre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Perspektiven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und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wissenschaftspolitische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Implikationen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In: Das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Hochschulwesen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69 (3+4), S. 90-95.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82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981064"/>
            <a:ext cx="11076092" cy="46224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Georg/Meier, Frank (2006).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Turning the University into an Organizational Actor. In: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Drori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Gili/Meyer, John/Hwang,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Hokyu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Hrsg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.), Globalization and Organization.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Oxford: Oxford University Press, S. 241-257.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Kwiek, Marek/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Kurkiewicz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Andrzej (Hrsg.) (2012).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The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Modernisation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of European Universities: Cross-National Academic Perspectives. Higher Education Research and Policy  Vol. 1. Frankfurt m Main/New York: Peter Lang.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Lange, Stefan/Schimank, Uwe (2007). Zischen Konvergenz und Pfadabhängigkeit: New Public Management in den Hochschulsystemen fünf ausgewählter OECD-Länder. In: Holzinger, Katharina/Jörgens, Helge/Knill,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Chrstoph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(Hrsg.), Transfer, Diffusion und Konvergenz von Politiken. PVS - Politische Vierteljahresschrift. Sonderheft 38/2007. Wiesbaden: VS Verlag für Sozialwissenschaften, S. 522-548.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Leifer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Eric M. (1988). Making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Majors: The Transformation of Team Sports in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America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Cambridge, MA/London: Harvard University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Lofthouse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Stephen (1974).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Thoughts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on „Publish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or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Perish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“. In: Higher Education, 3(1), S. 59-79.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Mau, Steffen (2017). Das metrische Wir: Über die Quantifizierung des Sozialen. Berlin: Suhrkamp Verlag.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Mayer, Alexander (2019). Universitäten im Wettbewerb: Deutschland von den 1980er Jahren bis zur Exzellenzinitiative. Wissenschaftskulturen. Reihe III: Pallas Athene, Band 52. Stuttgart: Franz Steiner Verlag.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Merton, Robert K. (1968).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The Matthew Effect in Science: The Reward and Communication Systems of Science are Considered. In: Science, New Series, 159(3810), S. 56-63.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spc="-30" dirty="0">
                <a:latin typeface="Arial" panose="020B0604020202020204" pitchFamily="34" charset="0"/>
                <a:cs typeface="Times New Roman" panose="02020603050405020304" pitchFamily="18" charset="0"/>
              </a:rPr>
              <a:t>Merton, Robert K. (1973). The </a:t>
            </a:r>
            <a:r>
              <a:rPr lang="de-DE" sz="1400" spc="-30" dirty="0" err="1">
                <a:latin typeface="Arial" panose="020B0604020202020204" pitchFamily="34" charset="0"/>
                <a:cs typeface="Times New Roman" panose="02020603050405020304" pitchFamily="18" charset="0"/>
              </a:rPr>
              <a:t>Sociology</a:t>
            </a:r>
            <a:r>
              <a:rPr lang="de-DE" sz="1400" spc="-30" dirty="0">
                <a:latin typeface="Arial" panose="020B0604020202020204" pitchFamily="34" charset="0"/>
                <a:cs typeface="Times New Roman" panose="02020603050405020304" pitchFamily="18" charset="0"/>
              </a:rPr>
              <a:t> of Science: </a:t>
            </a:r>
            <a:r>
              <a:rPr lang="de-DE" sz="1400" spc="-30" dirty="0" err="1">
                <a:latin typeface="Arial" panose="020B0604020202020204" pitchFamily="34" charset="0"/>
                <a:cs typeface="Times New Roman" panose="02020603050405020304" pitchFamily="18" charset="0"/>
              </a:rPr>
              <a:t>Theoretical</a:t>
            </a:r>
            <a:r>
              <a:rPr lang="de-DE" sz="1400" spc="-30" dirty="0">
                <a:latin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de-DE" sz="1400" spc="-30" dirty="0" err="1">
                <a:latin typeface="Arial" panose="020B0604020202020204" pitchFamily="34" charset="0"/>
                <a:cs typeface="Times New Roman" panose="02020603050405020304" pitchFamily="18" charset="0"/>
              </a:rPr>
              <a:t>Empirical</a:t>
            </a:r>
            <a:r>
              <a:rPr lang="de-DE" sz="1400" spc="-3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spc="-30" dirty="0" err="1">
                <a:latin typeface="Arial" panose="020B0604020202020204" pitchFamily="34" charset="0"/>
                <a:cs typeface="Times New Roman" panose="02020603050405020304" pitchFamily="18" charset="0"/>
              </a:rPr>
              <a:t>Investigations</a:t>
            </a:r>
            <a:r>
              <a:rPr lang="de-DE" sz="1400" spc="-30" dirty="0">
                <a:latin typeface="Arial" panose="020B0604020202020204" pitchFamily="34" charset="0"/>
                <a:cs typeface="Times New Roman" panose="02020603050405020304" pitchFamily="18" charset="0"/>
              </a:rPr>
              <a:t>. Chicago, IL/London: The University of Chicago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Mintzberg, Henry (1979). The Structuring of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New Jersey: Prentice Hall.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Musselin, Christine (2007). Are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Specific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Organisations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? In: Krücken, Georg/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Kosmützky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Anna/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Torka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Marc (Hrsg.),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Towards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Multiversity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?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between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Global Trends and National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Traditions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Bielefeld: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transcript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Verlag, S. 63-84.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408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027284"/>
            <a:ext cx="11076092" cy="46224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Musselin, Christine (2021).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University Governance in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Meso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and Macro Perspectives. In: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Annual Review of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Sociology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47, S. 305-325.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Naidoo,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Rajani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(2018). The Competition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Fetish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in Higher Education: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Shamans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Mind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Snares and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Consequences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In: European Educational Research Journal, 17(5), S. 605-620.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Paradeise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Catherine/Reale, Emanuela/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Bleiklie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Ivar/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Ferlie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Ewan (Hrsg.) (2009).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University Governance: Western European Comparative Perspectives.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Higher Education Dynamics, 25. Dordrecht: Springer.</a:t>
            </a:r>
            <a:endParaRPr lang="en-US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Pineda, Pedro (2015). The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Entrepreneurial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Research University in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Latin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America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: Global and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Local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Models in Chile and Colombia, 1950–2015. New York, NY: Palgrave Macmillan.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Reckwitz, Andreas (2017). Die Gesellschaft der Singularitäten: Zum Strukturwandel der Moderne. Frankfurt am Main: Suhrkamp Verlag.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Schimank, Uwe (2005).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New Public Management’ and the Academic Profession: Reflections on the German Situation. In: Minerva, 43(4), S. 361-376.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Simmel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Georg (1903). Soziologie der Konkurrenz. In: Neue Deutsche Rundschau, 14(10), S. 1009-1023.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Stark, David (Hrsg.) (2020).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The Performance Complex: Competition and Competitions in Social Life. Oxford: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Oxford University Press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Szöllösi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-Janze, Margit (2021). Archäologie des Wettbewerbs: Konkurrenz in und zwischen Universitäten in (West-)Deutschland seit den 1980er Jahren. In: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Vierteljahrshefte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für Zeitgeschichte, 69(2), S. 241-276</a:t>
            </a:r>
            <a:r>
              <a:rPr lang="de-DE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Waaijer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Cathelijn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J. F./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Teelken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Christine/Wouters, Paul F./van der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Weijden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Inge C. M. (2018).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Competition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in Science: Links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between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Publication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Pressure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Grant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Pressure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Academic Job Market. In: Higher Education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Policy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31(2), S. 225-243.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Weick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Karl E. (1976): Educational Organizations as Loosely Coupled Systems. In: Administrative Science Quarterly, 21, S. 1-19.</a:t>
            </a: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Werron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Tobias (2014).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On Public Forms of Competition. In: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Cultural Studies ↔ Critical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Methodologies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14(1), S. 62-76.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61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Multipler Wettbewerb im Hochschulsystem: Einbettung unterschiedlicher individueller und kollektiver Akteure in unterschiedliche Wettbewerbe um knappe Güter </a:t>
            </a:r>
            <a:r>
              <a:rPr lang="de-DE" sz="2400" spc="-3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(Aufmerksamkeit, Ressourcen, Reputation, Personal/Stellen)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Überlagerung alter </a:t>
            </a:r>
            <a:r>
              <a:rPr lang="de-DE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durch neue 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Wettbewerbe</a:t>
            </a:r>
            <a:b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Vier </a:t>
            </a:r>
            <a:r>
              <a:rPr lang="de-DE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Ursachen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und Verschränkung von Wettbewerbsdynamiken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DE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Herausforderungen</a:t>
            </a:r>
            <a:r>
              <a:rPr lang="de-DE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für Prozessbeobachtungen und Hochschulen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4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Perspektiven</a:t>
            </a:r>
            <a:r>
              <a:rPr lang="en-US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für </a:t>
            </a:r>
            <a:r>
              <a:rPr lang="en-US" sz="2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en-US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Hochschulpolitik</a:t>
            </a:r>
            <a:endParaRPr lang="de-DE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+mn-lt"/>
              </a:rPr>
              <a:t>Einleitung und Struktur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54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260186"/>
            <a:ext cx="11076092" cy="46224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2400" dirty="0"/>
              <a:t>                                  Vielen Dank für Ihre Aufmerksamkeit!</a:t>
            </a:r>
            <a:endParaRPr 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366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27618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</a:rPr>
              <a:t>Beginn: Frühjahr 2021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</a:rPr>
              <a:t>Acht Projekte, neun Standorte, drei </a:t>
            </a:r>
            <a:r>
              <a:rPr lang="de-DE" sz="2400" dirty="0" smtClean="0">
                <a:ea typeface="Times New Roman" panose="02020603050405020304" pitchFamily="18" charset="0"/>
              </a:rPr>
              <a:t>Disziplinen (Soziologie, VWL, BWL)</a:t>
            </a:r>
            <a:endParaRPr lang="de-DE" sz="2400" dirty="0">
              <a:ea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</a:rPr>
              <a:t>Für einen Überblick: Krücken, Bünstorf, </a:t>
            </a:r>
            <a:r>
              <a:rPr lang="de-DE" sz="2400" dirty="0" err="1">
                <a:ea typeface="Times New Roman" panose="02020603050405020304" pitchFamily="18" charset="0"/>
              </a:rPr>
              <a:t>Cantner</a:t>
            </a:r>
            <a:r>
              <a:rPr lang="de-DE" sz="2400" dirty="0">
                <a:ea typeface="Times New Roman" panose="02020603050405020304" pitchFamily="18" charset="0"/>
              </a:rPr>
              <a:t>, Frost, </a:t>
            </a:r>
            <a:r>
              <a:rPr lang="de-DE" sz="2400" dirty="0" err="1">
                <a:ea typeface="Times New Roman" panose="02020603050405020304" pitchFamily="18" charset="0"/>
              </a:rPr>
              <a:t>Grebel</a:t>
            </a:r>
            <a:r>
              <a:rPr lang="de-DE" sz="2400" dirty="0">
                <a:ea typeface="Times New Roman" panose="02020603050405020304" pitchFamily="18" charset="0"/>
              </a:rPr>
              <a:t>, Hamann, Hottenrott, </a:t>
            </a:r>
            <a:r>
              <a:rPr lang="de-DE" sz="2400" dirty="0" err="1">
                <a:ea typeface="Times New Roman" panose="02020603050405020304" pitchFamily="18" charset="0"/>
              </a:rPr>
              <a:t>Kosmützky</a:t>
            </a:r>
            <a:r>
              <a:rPr lang="de-DE" sz="2400" dirty="0">
                <a:ea typeface="Times New Roman" panose="02020603050405020304" pitchFamily="18" charset="0"/>
              </a:rPr>
              <a:t>, Meier, Schimank, Serrano Velarde (2021) 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ea typeface="Times New Roman" panose="02020603050405020304" pitchFamily="18" charset="0"/>
              </a:rPr>
              <a:t>www.uni-kassel.de/go/FG-multipler-wettbewerb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10752666" cy="574978"/>
          </a:xfrm>
        </p:spPr>
        <p:txBody>
          <a:bodyPr/>
          <a:lstStyle/>
          <a:p>
            <a:r>
              <a:rPr lang="de-DE" sz="2800" dirty="0"/>
              <a:t>DFG-Forschungsgruppe </a:t>
            </a:r>
            <a:br>
              <a:rPr lang="de-DE" sz="2800" dirty="0"/>
            </a:br>
            <a:r>
              <a:rPr lang="de-DE" sz="2800" dirty="0"/>
              <a:t>„Multipler Wettbewerb im Hochschulsystem“(FOR 5234)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3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Staaten und suprastaatliche Akteure (insb.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EU)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Transformation von Universitäten in (wettbewerbliche) Akteure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Wettbewerbsintensivierung im Wissenschaftssystem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Metrisierung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übergreifender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Trend</a:t>
            </a: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10752666" cy="574978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 interdependente Ursachen des multiplen Wettbewerbs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8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276186"/>
            <a:ext cx="10752666" cy="3749234"/>
          </a:xfrm>
        </p:spPr>
        <p:txBody>
          <a:bodyPr/>
          <a:lstStyle/>
          <a:p>
            <a:pPr marL="355600" indent="-3556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400" dirty="0">
                <a:latin typeface="+mj-lt"/>
              </a:rPr>
              <a:t>Rolle des </a:t>
            </a:r>
            <a:r>
              <a:rPr lang="en-GB" altLang="de-DE" sz="2400" dirty="0" err="1">
                <a:latin typeface="+mj-lt"/>
              </a:rPr>
              <a:t>Staates</a:t>
            </a:r>
            <a:r>
              <a:rPr lang="en-GB" altLang="de-DE" sz="2400" dirty="0">
                <a:latin typeface="+mj-lt"/>
              </a:rPr>
              <a:t>: Von Detail- </a:t>
            </a:r>
            <a:r>
              <a:rPr lang="en-GB" altLang="de-DE" sz="2400" dirty="0" err="1">
                <a:latin typeface="+mj-lt"/>
              </a:rPr>
              <a:t>zu</a:t>
            </a:r>
            <a:r>
              <a:rPr lang="en-GB" altLang="de-DE" sz="2400" dirty="0">
                <a:latin typeface="+mj-lt"/>
              </a:rPr>
              <a:t> Input-/Output-</a:t>
            </a:r>
            <a:r>
              <a:rPr lang="en-GB" altLang="de-DE" sz="2400" dirty="0" err="1">
                <a:latin typeface="+mj-lt"/>
              </a:rPr>
              <a:t>Steuerung</a:t>
            </a:r>
            <a:endParaRPr lang="en-GB" altLang="de-DE" sz="2400" dirty="0">
              <a:latin typeface="+mj-lt"/>
            </a:endParaRPr>
          </a:p>
          <a:p>
            <a:pPr marL="355600" indent="-3556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de-DE" sz="2400" dirty="0">
                <a:latin typeface="+mj-lt"/>
              </a:rPr>
              <a:t>Neue </a:t>
            </a:r>
            <a:r>
              <a:rPr lang="en-GB" altLang="de-DE" sz="2400" dirty="0" err="1">
                <a:latin typeface="+mj-lt"/>
              </a:rPr>
              <a:t>Akteure</a:t>
            </a:r>
            <a:r>
              <a:rPr lang="en-GB" altLang="de-DE" sz="2400" dirty="0">
                <a:latin typeface="+mj-lt"/>
              </a:rPr>
              <a:t>: </a:t>
            </a:r>
            <a:r>
              <a:rPr lang="en-GB" altLang="de-DE" sz="2400" dirty="0" err="1">
                <a:latin typeface="+mj-lt"/>
              </a:rPr>
              <a:t>z.B.</a:t>
            </a:r>
            <a:r>
              <a:rPr lang="en-GB" altLang="de-DE" sz="2400" dirty="0">
                <a:latin typeface="+mj-lt"/>
              </a:rPr>
              <a:t> </a:t>
            </a:r>
            <a:r>
              <a:rPr lang="en-GB" altLang="de-DE" sz="2400" dirty="0" err="1">
                <a:latin typeface="+mj-lt"/>
              </a:rPr>
              <a:t>Hochschulräte</a:t>
            </a:r>
            <a:r>
              <a:rPr lang="en-GB" altLang="de-DE" sz="2400" dirty="0">
                <a:latin typeface="+mj-lt"/>
              </a:rPr>
              <a:t>, Evaluations- und </a:t>
            </a:r>
            <a:r>
              <a:rPr lang="en-GB" altLang="de-DE" sz="2400" dirty="0" err="1">
                <a:latin typeface="+mj-lt"/>
              </a:rPr>
              <a:t>Akkreditierungseinrichtungen</a:t>
            </a:r>
            <a:endParaRPr lang="de-DE" altLang="de-DE" sz="2400" dirty="0">
              <a:latin typeface="+mj-lt"/>
            </a:endParaRPr>
          </a:p>
          <a:p>
            <a:pPr marL="355600" indent="-3556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+mj-lt"/>
              </a:rPr>
              <a:t>Europäisierung </a:t>
            </a:r>
          </a:p>
          <a:p>
            <a:pPr marL="355600" indent="-3556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+mj-lt"/>
              </a:rPr>
              <a:t>Wettbewerb als staatliches Governance-Instrument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10639213" cy="57497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800" b="1" dirty="0"/>
              <a:t>Hochschule und staatliche Governance: </a:t>
            </a:r>
            <a:br>
              <a:rPr lang="de-DE" altLang="de-DE" sz="2800" b="1" dirty="0"/>
            </a:br>
            <a:r>
              <a:rPr lang="de-DE" altLang="de-DE" sz="2800" b="1" dirty="0"/>
              <a:t>Europäische und globale Veränderungen   </a:t>
            </a:r>
          </a:p>
        </p:txBody>
      </p:sp>
    </p:spTree>
    <p:extLst>
      <p:ext uri="{BB962C8B-B14F-4D97-AF65-F5344CB8AC3E}">
        <p14:creationId xmlns:p14="http://schemas.microsoft.com/office/powerpoint/2010/main" val="34126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37DA47E3-D9E4-5BF3-FA03-6E86454C2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5" y="-5461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AF4136FA-675B-BE25-3C96-737CDEED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975" y="-3302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D6A47523-9483-C582-2568-7952B88B9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063" y="-919163"/>
            <a:ext cx="89154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F4B5DF92-3CD9-BED9-BAA8-AB36AAC25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475" y="1227139"/>
            <a:ext cx="234950" cy="324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222" name="Line 8">
            <a:extLst>
              <a:ext uri="{FF2B5EF4-FFF2-40B4-BE49-F238E27FC236}">
                <a16:creationId xmlns:a16="http://schemas.microsoft.com/office/drawing/2014/main" id="{A78C81D3-22D4-2ADC-D9BE-AD0A77FEF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14430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3" name="Line 9">
            <a:extLst>
              <a:ext uri="{FF2B5EF4-FFF2-40B4-BE49-F238E27FC236}">
                <a16:creationId xmlns:a16="http://schemas.microsoft.com/office/drawing/2014/main" id="{85B01AF4-67ED-E56B-434E-898F0DE2B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16589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4" name="Line 10">
            <a:extLst>
              <a:ext uri="{FF2B5EF4-FFF2-40B4-BE49-F238E27FC236}">
                <a16:creationId xmlns:a16="http://schemas.microsoft.com/office/drawing/2014/main" id="{D1D8E7F0-00A8-A64E-5617-D42729E05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18748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5" name="Line 11">
            <a:extLst>
              <a:ext uri="{FF2B5EF4-FFF2-40B4-BE49-F238E27FC236}">
                <a16:creationId xmlns:a16="http://schemas.microsoft.com/office/drawing/2014/main" id="{FA2D8B83-BF0F-6AFD-AFDE-B593C2F53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20907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6" name="Line 12">
            <a:extLst>
              <a:ext uri="{FF2B5EF4-FFF2-40B4-BE49-F238E27FC236}">
                <a16:creationId xmlns:a16="http://schemas.microsoft.com/office/drawing/2014/main" id="{3468CB55-4FBA-660E-1684-6B4F514F0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23066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7" name="Line 13">
            <a:extLst>
              <a:ext uri="{FF2B5EF4-FFF2-40B4-BE49-F238E27FC236}">
                <a16:creationId xmlns:a16="http://schemas.microsoft.com/office/drawing/2014/main" id="{3C5FE79B-B148-970F-2925-0522466E1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25225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8" name="Line 14">
            <a:extLst>
              <a:ext uri="{FF2B5EF4-FFF2-40B4-BE49-F238E27FC236}">
                <a16:creationId xmlns:a16="http://schemas.microsoft.com/office/drawing/2014/main" id="{5C9B9E1D-7464-D4E1-474D-C45E0C609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27384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9" name="Line 15">
            <a:extLst>
              <a:ext uri="{FF2B5EF4-FFF2-40B4-BE49-F238E27FC236}">
                <a16:creationId xmlns:a16="http://schemas.microsoft.com/office/drawing/2014/main" id="{B1477025-9959-BAD8-9339-A0452E574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29543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0" name="Line 16">
            <a:extLst>
              <a:ext uri="{FF2B5EF4-FFF2-40B4-BE49-F238E27FC236}">
                <a16:creationId xmlns:a16="http://schemas.microsoft.com/office/drawing/2014/main" id="{F1A947E6-8965-E5D8-D42F-1EFD0A405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31702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1" name="Line 17">
            <a:extLst>
              <a:ext uri="{FF2B5EF4-FFF2-40B4-BE49-F238E27FC236}">
                <a16:creationId xmlns:a16="http://schemas.microsoft.com/office/drawing/2014/main" id="{62AB6C2A-E581-A5AC-2087-B83603402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33861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2" name="Line 18">
            <a:extLst>
              <a:ext uri="{FF2B5EF4-FFF2-40B4-BE49-F238E27FC236}">
                <a16:creationId xmlns:a16="http://schemas.microsoft.com/office/drawing/2014/main" id="{BC7C7DB6-58F1-AEB6-FFA8-F1124BE1ED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36020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3" name="Line 19">
            <a:extLst>
              <a:ext uri="{FF2B5EF4-FFF2-40B4-BE49-F238E27FC236}">
                <a16:creationId xmlns:a16="http://schemas.microsoft.com/office/drawing/2014/main" id="{55AC5CE2-7FEA-62FD-5695-FEB3F82D3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38179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4" name="Line 20">
            <a:extLst>
              <a:ext uri="{FF2B5EF4-FFF2-40B4-BE49-F238E27FC236}">
                <a16:creationId xmlns:a16="http://schemas.microsoft.com/office/drawing/2014/main" id="{1ED2F713-35DB-1F85-E38D-6A7BCC187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40338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5" name="Line 21">
            <a:extLst>
              <a:ext uri="{FF2B5EF4-FFF2-40B4-BE49-F238E27FC236}">
                <a16:creationId xmlns:a16="http://schemas.microsoft.com/office/drawing/2014/main" id="{C94B0A1E-4DAF-B286-D319-967F7977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4475" y="424973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6" name="Rectangle 22">
            <a:extLst>
              <a:ext uri="{FF2B5EF4-FFF2-40B4-BE49-F238E27FC236}">
                <a16:creationId xmlns:a16="http://schemas.microsoft.com/office/drawing/2014/main" id="{F6D8F8CD-5F70-8A4E-398F-25E01DD2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3" y="-963613"/>
            <a:ext cx="89154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37" name="Rectangle 24">
            <a:extLst>
              <a:ext uri="{FF2B5EF4-FFF2-40B4-BE49-F238E27FC236}">
                <a16:creationId xmlns:a16="http://schemas.microsoft.com/office/drawing/2014/main" id="{0791A6D2-182B-56EB-3F41-35AE177AA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" y="-531813"/>
            <a:ext cx="8916988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38" name="Rectangle 25">
            <a:extLst>
              <a:ext uri="{FF2B5EF4-FFF2-40B4-BE49-F238E27FC236}">
                <a16:creationId xmlns:a16="http://schemas.microsoft.com/office/drawing/2014/main" id="{BCB6FC9F-5A0A-1ECF-184E-EF29A2C1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-315913"/>
            <a:ext cx="89154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39" name="Rectangle 26">
            <a:extLst>
              <a:ext uri="{FF2B5EF4-FFF2-40B4-BE49-F238E27FC236}">
                <a16:creationId xmlns:a16="http://schemas.microsoft.com/office/drawing/2014/main" id="{D250675D-CAA2-2CE6-3647-77EAC148A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075" y="-904875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40" name="Rectangle 27">
            <a:extLst>
              <a:ext uri="{FF2B5EF4-FFF2-40B4-BE49-F238E27FC236}">
                <a16:creationId xmlns:a16="http://schemas.microsoft.com/office/drawing/2014/main" id="{9AF74719-2B2E-BFE2-5FEF-85D6E5203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76" y="1241425"/>
            <a:ext cx="233363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241" name="Line 28">
            <a:extLst>
              <a:ext uri="{FF2B5EF4-FFF2-40B4-BE49-F238E27FC236}">
                <a16:creationId xmlns:a16="http://schemas.microsoft.com/office/drawing/2014/main" id="{B529A447-F6C5-89D6-B903-9DCA85192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14573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2" name="Line 29">
            <a:extLst>
              <a:ext uri="{FF2B5EF4-FFF2-40B4-BE49-F238E27FC236}">
                <a16:creationId xmlns:a16="http://schemas.microsoft.com/office/drawing/2014/main" id="{1B2F8788-18C6-4985-BF35-9A924250C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16732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3" name="Line 30">
            <a:extLst>
              <a:ext uri="{FF2B5EF4-FFF2-40B4-BE49-F238E27FC236}">
                <a16:creationId xmlns:a16="http://schemas.microsoft.com/office/drawing/2014/main" id="{6A44F97B-80F8-380C-3B5E-FBD216ECD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18891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4" name="Line 31">
            <a:extLst>
              <a:ext uri="{FF2B5EF4-FFF2-40B4-BE49-F238E27FC236}">
                <a16:creationId xmlns:a16="http://schemas.microsoft.com/office/drawing/2014/main" id="{4993011A-4B34-2EC6-F663-5F0D8A5C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21050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Line 32">
            <a:extLst>
              <a:ext uri="{FF2B5EF4-FFF2-40B4-BE49-F238E27FC236}">
                <a16:creationId xmlns:a16="http://schemas.microsoft.com/office/drawing/2014/main" id="{3DFE1279-BF64-69EF-1967-12C2B67A7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23209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6" name="Line 33">
            <a:extLst>
              <a:ext uri="{FF2B5EF4-FFF2-40B4-BE49-F238E27FC236}">
                <a16:creationId xmlns:a16="http://schemas.microsoft.com/office/drawing/2014/main" id="{2B9DC2EA-DF68-8BD5-F609-6506DC4E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25368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7" name="Line 34">
            <a:extLst>
              <a:ext uri="{FF2B5EF4-FFF2-40B4-BE49-F238E27FC236}">
                <a16:creationId xmlns:a16="http://schemas.microsoft.com/office/drawing/2014/main" id="{DD7CDB99-D572-B6D5-93C1-8080CB854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27527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8" name="Line 35">
            <a:extLst>
              <a:ext uri="{FF2B5EF4-FFF2-40B4-BE49-F238E27FC236}">
                <a16:creationId xmlns:a16="http://schemas.microsoft.com/office/drawing/2014/main" id="{22C0DE63-B288-1A80-E5C0-44AFCCCB4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29686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9" name="Line 36">
            <a:extLst>
              <a:ext uri="{FF2B5EF4-FFF2-40B4-BE49-F238E27FC236}">
                <a16:creationId xmlns:a16="http://schemas.microsoft.com/office/drawing/2014/main" id="{BC1323E2-1C85-07D7-FB43-798B44A5E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31845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0" name="Line 37">
            <a:extLst>
              <a:ext uri="{FF2B5EF4-FFF2-40B4-BE49-F238E27FC236}">
                <a16:creationId xmlns:a16="http://schemas.microsoft.com/office/drawing/2014/main" id="{92B53A2E-D0EE-5AB3-2639-FDE8D1AE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34004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1" name="Line 38">
            <a:extLst>
              <a:ext uri="{FF2B5EF4-FFF2-40B4-BE49-F238E27FC236}">
                <a16:creationId xmlns:a16="http://schemas.microsoft.com/office/drawing/2014/main" id="{F18982D6-5444-3F29-9A82-0A47F500F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36163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2" name="Line 39">
            <a:extLst>
              <a:ext uri="{FF2B5EF4-FFF2-40B4-BE49-F238E27FC236}">
                <a16:creationId xmlns:a16="http://schemas.microsoft.com/office/drawing/2014/main" id="{549F9E0E-FD52-7C56-1BD1-33A39960D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38322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3" name="Line 40">
            <a:extLst>
              <a:ext uri="{FF2B5EF4-FFF2-40B4-BE49-F238E27FC236}">
                <a16:creationId xmlns:a16="http://schemas.microsoft.com/office/drawing/2014/main" id="{AFA4DD56-D680-A1F5-917F-76918FBCA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40481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4" name="Line 41">
            <a:extLst>
              <a:ext uri="{FF2B5EF4-FFF2-40B4-BE49-F238E27FC236}">
                <a16:creationId xmlns:a16="http://schemas.microsoft.com/office/drawing/2014/main" id="{56F2324C-C404-305D-CA6B-00D02DA8F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6076" y="4264025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55" name="Rectangle 42">
            <a:extLst>
              <a:ext uri="{FF2B5EF4-FFF2-40B4-BE49-F238E27FC236}">
                <a16:creationId xmlns:a16="http://schemas.microsoft.com/office/drawing/2014/main" id="{F37E151A-5541-D6C6-BB39-FFB3C8A70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825" y="-949325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56" name="Rectangle 44">
            <a:extLst>
              <a:ext uri="{FF2B5EF4-FFF2-40B4-BE49-F238E27FC236}">
                <a16:creationId xmlns:a16="http://schemas.microsoft.com/office/drawing/2014/main" id="{8184F21F-9D8F-7CAF-60EA-09A12049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4363" y="-517525"/>
            <a:ext cx="89154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57" name="Rectangle 45">
            <a:extLst>
              <a:ext uri="{FF2B5EF4-FFF2-40B4-BE49-F238E27FC236}">
                <a16:creationId xmlns:a16="http://schemas.microsoft.com/office/drawing/2014/main" id="{E6026FA9-884D-75CD-F92B-43D8286AC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1088" y="-890588"/>
            <a:ext cx="89154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58" name="Rectangle 46">
            <a:extLst>
              <a:ext uri="{FF2B5EF4-FFF2-40B4-BE49-F238E27FC236}">
                <a16:creationId xmlns:a16="http://schemas.microsoft.com/office/drawing/2014/main" id="{21684753-B221-1E10-E35C-0A20D17F5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088" y="1255714"/>
            <a:ext cx="233362" cy="324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259" name="Line 47">
            <a:extLst>
              <a:ext uri="{FF2B5EF4-FFF2-40B4-BE49-F238E27FC236}">
                <a16:creationId xmlns:a16="http://schemas.microsoft.com/office/drawing/2014/main" id="{B9B44480-E4E1-D960-8DDA-C827020EE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14716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0" name="Line 48">
            <a:extLst>
              <a:ext uri="{FF2B5EF4-FFF2-40B4-BE49-F238E27FC236}">
                <a16:creationId xmlns:a16="http://schemas.microsoft.com/office/drawing/2014/main" id="{9C1C1F19-EAEE-8C95-9451-F7A6E9DEF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16875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1" name="Line 49">
            <a:extLst>
              <a:ext uri="{FF2B5EF4-FFF2-40B4-BE49-F238E27FC236}">
                <a16:creationId xmlns:a16="http://schemas.microsoft.com/office/drawing/2014/main" id="{C3C93A1C-A7A3-B9CB-405E-8BB2686E0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19034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2" name="Line 50">
            <a:extLst>
              <a:ext uri="{FF2B5EF4-FFF2-40B4-BE49-F238E27FC236}">
                <a16:creationId xmlns:a16="http://schemas.microsoft.com/office/drawing/2014/main" id="{6C59114F-5B7F-E390-D664-48ED94BA2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21193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3" name="Line 51">
            <a:extLst>
              <a:ext uri="{FF2B5EF4-FFF2-40B4-BE49-F238E27FC236}">
                <a16:creationId xmlns:a16="http://schemas.microsoft.com/office/drawing/2014/main" id="{C6A7BE34-CCD2-8D0F-50A4-4292E4027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23352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4" name="Line 52">
            <a:extLst>
              <a:ext uri="{FF2B5EF4-FFF2-40B4-BE49-F238E27FC236}">
                <a16:creationId xmlns:a16="http://schemas.microsoft.com/office/drawing/2014/main" id="{4EADD058-4BB6-D8CF-BD14-73EFAD0D6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25511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5" name="Line 53">
            <a:extLst>
              <a:ext uri="{FF2B5EF4-FFF2-40B4-BE49-F238E27FC236}">
                <a16:creationId xmlns:a16="http://schemas.microsoft.com/office/drawing/2014/main" id="{A3193D63-5FDA-9A82-605F-7AF8506DC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27670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6" name="Line 54">
            <a:extLst>
              <a:ext uri="{FF2B5EF4-FFF2-40B4-BE49-F238E27FC236}">
                <a16:creationId xmlns:a16="http://schemas.microsoft.com/office/drawing/2014/main" id="{8CB1682A-B9F2-90B5-17F1-25D3892E5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29829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7" name="Line 55">
            <a:extLst>
              <a:ext uri="{FF2B5EF4-FFF2-40B4-BE49-F238E27FC236}">
                <a16:creationId xmlns:a16="http://schemas.microsoft.com/office/drawing/2014/main" id="{1FE2B368-C632-17C3-9E76-6C6E56489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31988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8" name="Line 56">
            <a:extLst>
              <a:ext uri="{FF2B5EF4-FFF2-40B4-BE49-F238E27FC236}">
                <a16:creationId xmlns:a16="http://schemas.microsoft.com/office/drawing/2014/main" id="{F920AAC7-659E-4CDA-9655-B00816D5A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34147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69" name="Line 57">
            <a:extLst>
              <a:ext uri="{FF2B5EF4-FFF2-40B4-BE49-F238E27FC236}">
                <a16:creationId xmlns:a16="http://schemas.microsoft.com/office/drawing/2014/main" id="{7B78F419-096D-1D82-0B8B-A35DD9A0A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36306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0" name="Line 58">
            <a:extLst>
              <a:ext uri="{FF2B5EF4-FFF2-40B4-BE49-F238E27FC236}">
                <a16:creationId xmlns:a16="http://schemas.microsoft.com/office/drawing/2014/main" id="{AA53CF16-D51F-4C74-9AB7-CF60097FC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38465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1" name="Line 59">
            <a:extLst>
              <a:ext uri="{FF2B5EF4-FFF2-40B4-BE49-F238E27FC236}">
                <a16:creationId xmlns:a16="http://schemas.microsoft.com/office/drawing/2014/main" id="{720B1444-220F-B313-E087-E85822740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40624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2" name="Line 60">
            <a:extLst>
              <a:ext uri="{FF2B5EF4-FFF2-40B4-BE49-F238E27FC236}">
                <a16:creationId xmlns:a16="http://schemas.microsoft.com/office/drawing/2014/main" id="{0B068FF5-C1F2-F41B-C26E-B18DBECD4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427831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3" name="Rectangle 61">
            <a:extLst>
              <a:ext uri="{FF2B5EF4-FFF2-40B4-BE49-F238E27FC236}">
                <a16:creationId xmlns:a16="http://schemas.microsoft.com/office/drawing/2014/main" id="{9F55E374-F6E0-B06A-ADFC-F00D826ED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52663" y="-935038"/>
            <a:ext cx="8916988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74" name="Rectangle 63">
            <a:extLst>
              <a:ext uri="{FF2B5EF4-FFF2-40B4-BE49-F238E27FC236}">
                <a16:creationId xmlns:a16="http://schemas.microsoft.com/office/drawing/2014/main" id="{A1B56965-62D1-B945-01A2-F479E3259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84350" y="-503238"/>
            <a:ext cx="89154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75" name="Rectangle 64">
            <a:extLst>
              <a:ext uri="{FF2B5EF4-FFF2-40B4-BE49-F238E27FC236}">
                <a16:creationId xmlns:a16="http://schemas.microsoft.com/office/drawing/2014/main" id="{24B841BA-4098-906A-71DA-DF943ED5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-8763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76" name="Rectangle 65">
            <a:extLst>
              <a:ext uri="{FF2B5EF4-FFF2-40B4-BE49-F238E27FC236}">
                <a16:creationId xmlns:a16="http://schemas.microsoft.com/office/drawing/2014/main" id="{9DAB173A-2C57-941A-5D4F-883D91673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1270000"/>
            <a:ext cx="234950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277" name="Line 66">
            <a:extLst>
              <a:ext uri="{FF2B5EF4-FFF2-40B4-BE49-F238E27FC236}">
                <a16:creationId xmlns:a16="http://schemas.microsoft.com/office/drawing/2014/main" id="{A8F26853-A6DD-7237-064D-52AEDC748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14859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8" name="Line 67">
            <a:extLst>
              <a:ext uri="{FF2B5EF4-FFF2-40B4-BE49-F238E27FC236}">
                <a16:creationId xmlns:a16="http://schemas.microsoft.com/office/drawing/2014/main" id="{1858236B-861F-E9D4-EC13-D4683F896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17018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79" name="Line 68">
            <a:extLst>
              <a:ext uri="{FF2B5EF4-FFF2-40B4-BE49-F238E27FC236}">
                <a16:creationId xmlns:a16="http://schemas.microsoft.com/office/drawing/2014/main" id="{A4411BA3-3572-F0F7-8000-835B4B9E7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19177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0" name="Line 69">
            <a:extLst>
              <a:ext uri="{FF2B5EF4-FFF2-40B4-BE49-F238E27FC236}">
                <a16:creationId xmlns:a16="http://schemas.microsoft.com/office/drawing/2014/main" id="{4AF9E43D-17D8-ED5E-2C24-A82ABF822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21336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1" name="Line 70">
            <a:extLst>
              <a:ext uri="{FF2B5EF4-FFF2-40B4-BE49-F238E27FC236}">
                <a16:creationId xmlns:a16="http://schemas.microsoft.com/office/drawing/2014/main" id="{451C3807-BBA1-EC8D-840B-197EFDA36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23495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2" name="Line 71">
            <a:extLst>
              <a:ext uri="{FF2B5EF4-FFF2-40B4-BE49-F238E27FC236}">
                <a16:creationId xmlns:a16="http://schemas.microsoft.com/office/drawing/2014/main" id="{141F872B-876B-139C-9684-764312A31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25654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3" name="Line 72">
            <a:extLst>
              <a:ext uri="{FF2B5EF4-FFF2-40B4-BE49-F238E27FC236}">
                <a16:creationId xmlns:a16="http://schemas.microsoft.com/office/drawing/2014/main" id="{8E560856-1A7E-4799-5215-E5E45389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27813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4" name="Line 73">
            <a:extLst>
              <a:ext uri="{FF2B5EF4-FFF2-40B4-BE49-F238E27FC236}">
                <a16:creationId xmlns:a16="http://schemas.microsoft.com/office/drawing/2014/main" id="{967F87C4-B4D0-4984-083D-D0E9C6125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29972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5" name="Line 74">
            <a:extLst>
              <a:ext uri="{FF2B5EF4-FFF2-40B4-BE49-F238E27FC236}">
                <a16:creationId xmlns:a16="http://schemas.microsoft.com/office/drawing/2014/main" id="{7B51F756-8B95-DF18-4BC9-C4FD0F265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2131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6" name="Line 75">
            <a:extLst>
              <a:ext uri="{FF2B5EF4-FFF2-40B4-BE49-F238E27FC236}">
                <a16:creationId xmlns:a16="http://schemas.microsoft.com/office/drawing/2014/main" id="{BD037ED9-52DA-DAD9-0DC1-CED366AE4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4290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7" name="Line 76">
            <a:extLst>
              <a:ext uri="{FF2B5EF4-FFF2-40B4-BE49-F238E27FC236}">
                <a16:creationId xmlns:a16="http://schemas.microsoft.com/office/drawing/2014/main" id="{DA3DCAD4-DAF5-7BE3-56EA-7ADFC88B4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6449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8" name="Line 77">
            <a:extLst>
              <a:ext uri="{FF2B5EF4-FFF2-40B4-BE49-F238E27FC236}">
                <a16:creationId xmlns:a16="http://schemas.microsoft.com/office/drawing/2014/main" id="{A8DBA7A3-78F8-26D9-573A-5EEB802F8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8608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89" name="Line 78">
            <a:extLst>
              <a:ext uri="{FF2B5EF4-FFF2-40B4-BE49-F238E27FC236}">
                <a16:creationId xmlns:a16="http://schemas.microsoft.com/office/drawing/2014/main" id="{8E778F25-C92D-D6BA-07AA-25669B665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40767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0" name="Line 79">
            <a:extLst>
              <a:ext uri="{FF2B5EF4-FFF2-40B4-BE49-F238E27FC236}">
                <a16:creationId xmlns:a16="http://schemas.microsoft.com/office/drawing/2014/main" id="{C6104F16-AEA6-72BE-46D4-E531907AE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42926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1" name="Rectangle 80">
            <a:extLst>
              <a:ext uri="{FF2B5EF4-FFF2-40B4-BE49-F238E27FC236}">
                <a16:creationId xmlns:a16="http://schemas.microsoft.com/office/drawing/2014/main" id="{B8A5E21B-429A-0281-C978-210B3DA21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21063" y="-920750"/>
            <a:ext cx="89154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92" name="Rectangle 82">
            <a:extLst>
              <a:ext uri="{FF2B5EF4-FFF2-40B4-BE49-F238E27FC236}">
                <a16:creationId xmlns:a16="http://schemas.microsoft.com/office/drawing/2014/main" id="{6B9CAC12-C956-2187-AE79-CA3B67BF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54338" y="-346075"/>
            <a:ext cx="8916988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93" name="Rectangle 83">
            <a:extLst>
              <a:ext uri="{FF2B5EF4-FFF2-40B4-BE49-F238E27FC236}">
                <a16:creationId xmlns:a16="http://schemas.microsoft.com/office/drawing/2014/main" id="{8235C9ED-4A3C-ECCE-8F6E-4904CE0E6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19388" y="-273050"/>
            <a:ext cx="89154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957263"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tabLst>
                <a:tab pos="207963" algn="l"/>
              </a:tabLst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079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de-DE" altLang="de-DE" sz="40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9294" name="Rectangle 85">
            <a:extLst>
              <a:ext uri="{FF2B5EF4-FFF2-40B4-BE49-F238E27FC236}">
                <a16:creationId xmlns:a16="http://schemas.microsoft.com/office/drawing/2014/main" id="{E517802D-EB75-1921-3C02-C87F27D24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1" y="1284289"/>
            <a:ext cx="233363" cy="324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295" name="Line 86">
            <a:extLst>
              <a:ext uri="{FF2B5EF4-FFF2-40B4-BE49-F238E27FC236}">
                <a16:creationId xmlns:a16="http://schemas.microsoft.com/office/drawing/2014/main" id="{C883C15D-DC5F-D6DB-6D47-BB4B40DA2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15001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6" name="Line 87">
            <a:extLst>
              <a:ext uri="{FF2B5EF4-FFF2-40B4-BE49-F238E27FC236}">
                <a16:creationId xmlns:a16="http://schemas.microsoft.com/office/drawing/2014/main" id="{6B8D4575-20A6-D786-618E-DC89C7D4F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17160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7" name="Line 88">
            <a:extLst>
              <a:ext uri="{FF2B5EF4-FFF2-40B4-BE49-F238E27FC236}">
                <a16:creationId xmlns:a16="http://schemas.microsoft.com/office/drawing/2014/main" id="{72853D54-D8F4-19A5-8B2C-3A13D6F74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19319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8" name="Line 89">
            <a:extLst>
              <a:ext uri="{FF2B5EF4-FFF2-40B4-BE49-F238E27FC236}">
                <a16:creationId xmlns:a16="http://schemas.microsoft.com/office/drawing/2014/main" id="{E824B112-0E5B-42CD-DB1B-1BCBE0AC8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21478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9" name="Line 90">
            <a:extLst>
              <a:ext uri="{FF2B5EF4-FFF2-40B4-BE49-F238E27FC236}">
                <a16:creationId xmlns:a16="http://schemas.microsoft.com/office/drawing/2014/main" id="{22BE018F-FFB9-61C0-562F-B904B6999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23637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0" name="Line 91">
            <a:extLst>
              <a:ext uri="{FF2B5EF4-FFF2-40B4-BE49-F238E27FC236}">
                <a16:creationId xmlns:a16="http://schemas.microsoft.com/office/drawing/2014/main" id="{82992750-E2DE-9A72-0B02-A5F9F85C1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25796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1" name="Line 92">
            <a:extLst>
              <a:ext uri="{FF2B5EF4-FFF2-40B4-BE49-F238E27FC236}">
                <a16:creationId xmlns:a16="http://schemas.microsoft.com/office/drawing/2014/main" id="{B2ED16D2-4CA0-4EFD-89F2-B5824741A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27955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2" name="Line 93">
            <a:extLst>
              <a:ext uri="{FF2B5EF4-FFF2-40B4-BE49-F238E27FC236}">
                <a16:creationId xmlns:a16="http://schemas.microsoft.com/office/drawing/2014/main" id="{659A36C1-D761-5C1F-3EA3-4E4F5B29D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30114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3" name="Line 94">
            <a:extLst>
              <a:ext uri="{FF2B5EF4-FFF2-40B4-BE49-F238E27FC236}">
                <a16:creationId xmlns:a16="http://schemas.microsoft.com/office/drawing/2014/main" id="{89B3D87A-FD87-0CE0-F5DA-33D990C12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32273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4" name="Line 95">
            <a:extLst>
              <a:ext uri="{FF2B5EF4-FFF2-40B4-BE49-F238E27FC236}">
                <a16:creationId xmlns:a16="http://schemas.microsoft.com/office/drawing/2014/main" id="{ABA59959-2914-EFEA-950D-7621FDF24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34432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5" name="Line 96">
            <a:extLst>
              <a:ext uri="{FF2B5EF4-FFF2-40B4-BE49-F238E27FC236}">
                <a16:creationId xmlns:a16="http://schemas.microsoft.com/office/drawing/2014/main" id="{6F6EBEBF-BD42-A764-2A20-F74B21E50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36591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6" name="Line 97">
            <a:extLst>
              <a:ext uri="{FF2B5EF4-FFF2-40B4-BE49-F238E27FC236}">
                <a16:creationId xmlns:a16="http://schemas.microsoft.com/office/drawing/2014/main" id="{BE98F44E-9CC1-E99F-5CC0-A36F2F728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38750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7" name="Line 98">
            <a:extLst>
              <a:ext uri="{FF2B5EF4-FFF2-40B4-BE49-F238E27FC236}">
                <a16:creationId xmlns:a16="http://schemas.microsoft.com/office/drawing/2014/main" id="{8C609EE9-1EC4-5930-66F7-B1C17B80A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40909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8" name="Line 99">
            <a:extLst>
              <a:ext uri="{FF2B5EF4-FFF2-40B4-BE49-F238E27FC236}">
                <a16:creationId xmlns:a16="http://schemas.microsoft.com/office/drawing/2014/main" id="{3808B5AE-B458-A0F0-5F86-DC7F4780B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1" y="4306888"/>
            <a:ext cx="23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09" name="Text Box 100">
            <a:extLst>
              <a:ext uri="{FF2B5EF4-FFF2-40B4-BE49-F238E27FC236}">
                <a16:creationId xmlns:a16="http://schemas.microsoft.com/office/drawing/2014/main" id="{0F782B1E-1EB3-B9EB-3B2A-8620FDD1A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4840289"/>
            <a:ext cx="1171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/>
              <a:t>staatliche Regulierung </a:t>
            </a:r>
          </a:p>
        </p:txBody>
      </p:sp>
      <p:sp>
        <p:nvSpPr>
          <p:cNvPr id="9310" name="Text Box 101">
            <a:extLst>
              <a:ext uri="{FF2B5EF4-FFF2-40B4-BE49-F238E27FC236}">
                <a16:creationId xmlns:a16="http://schemas.microsoft.com/office/drawing/2014/main" id="{AC0995FE-B298-F7E1-3D13-D6A75135D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4724401"/>
            <a:ext cx="13192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/>
              <a:t>Steuerung durch externe Stakeholder</a:t>
            </a:r>
          </a:p>
        </p:txBody>
      </p:sp>
      <p:sp>
        <p:nvSpPr>
          <p:cNvPr id="9311" name="Text Box 102">
            <a:extLst>
              <a:ext uri="{FF2B5EF4-FFF2-40B4-BE49-F238E27FC236}">
                <a16:creationId xmlns:a16="http://schemas.microsoft.com/office/drawing/2014/main" id="{6C11165F-4C85-8455-93B2-3DE20EA08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301" y="4706939"/>
            <a:ext cx="131762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/>
              <a:t>akademische Selbst-organisation</a:t>
            </a:r>
          </a:p>
        </p:txBody>
      </p:sp>
      <p:sp>
        <p:nvSpPr>
          <p:cNvPr id="9312" name="Text Box 103">
            <a:extLst>
              <a:ext uri="{FF2B5EF4-FFF2-40B4-BE49-F238E27FC236}">
                <a16:creationId xmlns:a16="http://schemas.microsoft.com/office/drawing/2014/main" id="{0474D5A4-C544-8C14-47D0-F9EF93B69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1" y="4724401"/>
            <a:ext cx="131762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/>
              <a:t>administrative Selbst-steuerung</a:t>
            </a:r>
          </a:p>
        </p:txBody>
      </p:sp>
      <p:sp>
        <p:nvSpPr>
          <p:cNvPr id="9313" name="Text Box 104">
            <a:extLst>
              <a:ext uri="{FF2B5EF4-FFF2-40B4-BE49-F238E27FC236}">
                <a16:creationId xmlns:a16="http://schemas.microsoft.com/office/drawing/2014/main" id="{A6036206-5794-907D-34B2-44B06001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676" y="4992689"/>
            <a:ext cx="117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/>
              <a:t>Wettbewerb</a:t>
            </a:r>
          </a:p>
        </p:txBody>
      </p:sp>
      <p:sp>
        <p:nvSpPr>
          <p:cNvPr id="9314" name="Text Box 105">
            <a:extLst>
              <a:ext uri="{FF2B5EF4-FFF2-40B4-BE49-F238E27FC236}">
                <a16:creationId xmlns:a16="http://schemas.microsoft.com/office/drawing/2014/main" id="{691B998F-488B-35DB-31BA-357832D9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88" y="4868864"/>
            <a:ext cx="163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b="1"/>
              <a:t>Governance-Modi</a:t>
            </a:r>
          </a:p>
        </p:txBody>
      </p:sp>
      <p:sp>
        <p:nvSpPr>
          <p:cNvPr id="9315" name="Text Box 106">
            <a:extLst>
              <a:ext uri="{FF2B5EF4-FFF2-40B4-BE49-F238E27FC236}">
                <a16:creationId xmlns:a16="http://schemas.microsoft.com/office/drawing/2014/main" id="{135D5CC2-54B8-B12E-D2AC-6C5902320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4" y="5445126"/>
            <a:ext cx="2041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b="1"/>
              <a:t>Governance-Mechanismen</a:t>
            </a:r>
          </a:p>
        </p:txBody>
      </p:sp>
      <p:sp>
        <p:nvSpPr>
          <p:cNvPr id="9316" name="Text Box 107">
            <a:extLst>
              <a:ext uri="{FF2B5EF4-FFF2-40B4-BE49-F238E27FC236}">
                <a16:creationId xmlns:a16="http://schemas.microsoft.com/office/drawing/2014/main" id="{076C52F2-B436-365B-7F76-4FD9E7A83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26" y="5450822"/>
            <a:ext cx="1171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Hierarchie/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Staat</a:t>
            </a:r>
          </a:p>
        </p:txBody>
      </p:sp>
      <p:sp>
        <p:nvSpPr>
          <p:cNvPr id="9317" name="Text Box 108">
            <a:extLst>
              <a:ext uri="{FF2B5EF4-FFF2-40B4-BE49-F238E27FC236}">
                <a16:creationId xmlns:a16="http://schemas.microsoft.com/office/drawing/2014/main" id="{0F3359CF-EE38-471E-C323-7E3FD7B8C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1" y="5450821"/>
            <a:ext cx="1171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Oligarchie/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Netzwerk</a:t>
            </a:r>
          </a:p>
        </p:txBody>
      </p:sp>
      <p:sp>
        <p:nvSpPr>
          <p:cNvPr id="9318" name="Text Box 109">
            <a:extLst>
              <a:ext uri="{FF2B5EF4-FFF2-40B4-BE49-F238E27FC236}">
                <a16:creationId xmlns:a16="http://schemas.microsoft.com/office/drawing/2014/main" id="{D879B3DA-B6FB-6991-CE2E-ECBBA6F5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75" y="5450822"/>
            <a:ext cx="13350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Oligarchie/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Gemeinschaft</a:t>
            </a:r>
          </a:p>
        </p:txBody>
      </p:sp>
      <p:sp>
        <p:nvSpPr>
          <p:cNvPr id="9319" name="Text Box 110">
            <a:extLst>
              <a:ext uri="{FF2B5EF4-FFF2-40B4-BE49-F238E27FC236}">
                <a16:creationId xmlns:a16="http://schemas.microsoft.com/office/drawing/2014/main" id="{D97FFABD-61BD-50C1-5161-655D1E0E7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564" y="5450819"/>
            <a:ext cx="13731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Hierarchie/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/>
              <a:t>Organisation</a:t>
            </a:r>
          </a:p>
        </p:txBody>
      </p:sp>
      <p:sp>
        <p:nvSpPr>
          <p:cNvPr id="9320" name="Text Box 111">
            <a:extLst>
              <a:ext uri="{FF2B5EF4-FFF2-40B4-BE49-F238E27FC236}">
                <a16:creationId xmlns:a16="http://schemas.microsoft.com/office/drawing/2014/main" id="{1CB318A2-303C-75E7-21D6-96A313B8C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239" y="5450822"/>
            <a:ext cx="1171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dirty="0"/>
              <a:t>(Quasi-) Markt</a:t>
            </a:r>
          </a:p>
        </p:txBody>
      </p:sp>
      <p:sp>
        <p:nvSpPr>
          <p:cNvPr id="9321" name="Line 112">
            <a:extLst>
              <a:ext uri="{FF2B5EF4-FFF2-40B4-BE49-F238E27FC236}">
                <a16:creationId xmlns:a16="http://schemas.microsoft.com/office/drawing/2014/main" id="{AEFF6DD5-E60B-373C-A8E0-67F27E588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6025" y="1196976"/>
            <a:ext cx="0" cy="482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22" name="Line 113">
            <a:extLst>
              <a:ext uri="{FF2B5EF4-FFF2-40B4-BE49-F238E27FC236}">
                <a16:creationId xmlns:a16="http://schemas.microsoft.com/office/drawing/2014/main" id="{53FA201C-E217-D76F-736F-2DB5B6119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5445125"/>
            <a:ext cx="819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23" name="Rectangle 114">
            <a:extLst>
              <a:ext uri="{FF2B5EF4-FFF2-40B4-BE49-F238E27FC236}">
                <a16:creationId xmlns:a16="http://schemas.microsoft.com/office/drawing/2014/main" id="{6B33200B-2E12-4D18-EACF-1DBF34C6C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1773238"/>
            <a:ext cx="85725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24" name="Rectangle 115">
            <a:extLst>
              <a:ext uri="{FF2B5EF4-FFF2-40B4-BE49-F238E27FC236}">
                <a16:creationId xmlns:a16="http://schemas.microsoft.com/office/drawing/2014/main" id="{6562AA41-B214-1804-0F44-FDE7D976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4148138"/>
            <a:ext cx="858838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25" name="Rectangle 116">
            <a:extLst>
              <a:ext uri="{FF2B5EF4-FFF2-40B4-BE49-F238E27FC236}">
                <a16:creationId xmlns:a16="http://schemas.microsoft.com/office/drawing/2014/main" id="{A9B6F248-2676-CA08-6A82-796952534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938" y="1773238"/>
            <a:ext cx="85725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26" name="Rectangle 117">
            <a:extLst>
              <a:ext uri="{FF2B5EF4-FFF2-40B4-BE49-F238E27FC236}">
                <a16:creationId xmlns:a16="http://schemas.microsoft.com/office/drawing/2014/main" id="{198B08D7-F095-BAE5-9F00-4BF5C1E12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3644901"/>
            <a:ext cx="85725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27" name="Rectangle 118">
            <a:extLst>
              <a:ext uri="{FF2B5EF4-FFF2-40B4-BE49-F238E27FC236}">
                <a16:creationId xmlns:a16="http://schemas.microsoft.com/office/drawing/2014/main" id="{97B85751-600D-BC09-F0CB-6C083DF6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3325" y="3213101"/>
            <a:ext cx="858838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28" name="Text Box 119">
            <a:extLst>
              <a:ext uri="{FF2B5EF4-FFF2-40B4-BE49-F238E27FC236}">
                <a16:creationId xmlns:a16="http://schemas.microsoft.com/office/drawing/2014/main" id="{0574F3AD-00E9-5149-CB99-A44DEA186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1" y="4221164"/>
            <a:ext cx="16367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b="1"/>
              <a:t>niedrig</a:t>
            </a:r>
          </a:p>
        </p:txBody>
      </p:sp>
      <p:sp>
        <p:nvSpPr>
          <p:cNvPr id="9329" name="Text Box 120">
            <a:extLst>
              <a:ext uri="{FF2B5EF4-FFF2-40B4-BE49-F238E27FC236}">
                <a16:creationId xmlns:a16="http://schemas.microsoft.com/office/drawing/2014/main" id="{F1450ED3-B9D2-2325-CF41-FD4220CAF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1268414"/>
            <a:ext cx="16383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b="1"/>
              <a:t>hoch</a:t>
            </a:r>
          </a:p>
        </p:txBody>
      </p:sp>
      <p:sp>
        <p:nvSpPr>
          <p:cNvPr id="9330" name="Rectangle 121">
            <a:extLst>
              <a:ext uri="{FF2B5EF4-FFF2-40B4-BE49-F238E27FC236}">
                <a16:creationId xmlns:a16="http://schemas.microsoft.com/office/drawing/2014/main" id="{0EA1952B-49E3-C8BD-A318-AA6C9836D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3644901"/>
            <a:ext cx="857250" cy="144463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1" name="Rectangle 122">
            <a:extLst>
              <a:ext uri="{FF2B5EF4-FFF2-40B4-BE49-F238E27FC236}">
                <a16:creationId xmlns:a16="http://schemas.microsoft.com/office/drawing/2014/main" id="{9C73B129-B644-C957-2935-F5CAAB04E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1916113"/>
            <a:ext cx="858838" cy="144462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2" name="Rectangle 123">
            <a:extLst>
              <a:ext uri="{FF2B5EF4-FFF2-40B4-BE49-F238E27FC236}">
                <a16:creationId xmlns:a16="http://schemas.microsoft.com/office/drawing/2014/main" id="{74909912-D008-1690-A943-F3BB13B3D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3932238"/>
            <a:ext cx="858838" cy="144462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3" name="Rectangle 124">
            <a:extLst>
              <a:ext uri="{FF2B5EF4-FFF2-40B4-BE49-F238E27FC236}">
                <a16:creationId xmlns:a16="http://schemas.microsoft.com/office/drawing/2014/main" id="{D924C5F3-9719-E9A7-7232-4622F9BFC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513" y="1412876"/>
            <a:ext cx="857250" cy="144463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4" name="Rectangle 125">
            <a:extLst>
              <a:ext uri="{FF2B5EF4-FFF2-40B4-BE49-F238E27FC236}">
                <a16:creationId xmlns:a16="http://schemas.microsoft.com/office/drawing/2014/main" id="{57A93760-6DB9-8E55-5FA8-0AD289785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0" y="1844676"/>
            <a:ext cx="858838" cy="144463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5" name="Line 126">
            <a:extLst>
              <a:ext uri="{FF2B5EF4-FFF2-40B4-BE49-F238E27FC236}">
                <a16:creationId xmlns:a16="http://schemas.microsoft.com/office/drawing/2014/main" id="{75FC8DA0-43D5-33B3-ABC9-D10A7BCE0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072" y="2306638"/>
            <a:ext cx="0" cy="1081088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36" name="Rectangle 131">
            <a:extLst>
              <a:ext uri="{FF2B5EF4-FFF2-40B4-BE49-F238E27FC236}">
                <a16:creationId xmlns:a16="http://schemas.microsoft.com/office/drawing/2014/main" id="{AED719C1-5910-AD3A-A666-44D5E0A0D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765176"/>
            <a:ext cx="85725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7" name="Rectangle 132">
            <a:extLst>
              <a:ext uri="{FF2B5EF4-FFF2-40B4-BE49-F238E27FC236}">
                <a16:creationId xmlns:a16="http://schemas.microsoft.com/office/drawing/2014/main" id="{5A9EDF1A-61C8-1B24-62FF-CF6D77169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1023938"/>
            <a:ext cx="857250" cy="144462"/>
          </a:xfrm>
          <a:prstGeom prst="rect">
            <a:avLst/>
          </a:prstGeom>
          <a:solidFill>
            <a:srgbClr val="D9EDEF">
              <a:alpha val="7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>
              <a:latin typeface="Lucida Sans" panose="020B0602030504020204" pitchFamily="34" charset="0"/>
            </a:endParaRPr>
          </a:p>
        </p:txBody>
      </p:sp>
      <p:sp>
        <p:nvSpPr>
          <p:cNvPr id="9338" name="Text Box 133">
            <a:extLst>
              <a:ext uri="{FF2B5EF4-FFF2-40B4-BE49-F238E27FC236}">
                <a16:creationId xmlns:a16="http://schemas.microsoft.com/office/drawing/2014/main" id="{2F6A6160-3597-2D21-465A-D408B904A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1" y="692151"/>
            <a:ext cx="5070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de-DE" altLang="de-DE" sz="1000"/>
          </a:p>
        </p:txBody>
      </p:sp>
      <p:sp>
        <p:nvSpPr>
          <p:cNvPr id="9339" name="Text Box 134">
            <a:extLst>
              <a:ext uri="{FF2B5EF4-FFF2-40B4-BE49-F238E27FC236}">
                <a16:creationId xmlns:a16="http://schemas.microsoft.com/office/drawing/2014/main" id="{0CF20081-D604-7E14-8BB8-5BBD75BC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9" y="692150"/>
            <a:ext cx="85423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400" dirty="0">
                <a:solidFill>
                  <a:schemeClr val="tx2"/>
                </a:solidFill>
                <a:latin typeface="Lucida Sans Unicode" panose="020B0602030504020204" pitchFamily="34" charset="0"/>
              </a:rPr>
              <a:t>= Deutsche Hochschul-Governance ca. 1970-1998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FontTx/>
              <a:buNone/>
            </a:pPr>
            <a:r>
              <a:rPr lang="de-DE" altLang="de-DE" sz="1400" dirty="0">
                <a:solidFill>
                  <a:schemeClr val="tx2"/>
                </a:solidFill>
                <a:latin typeface="Lucida Sans Unicode" panose="020B0602030504020204" pitchFamily="34" charset="0"/>
              </a:rPr>
              <a:t>= Deutsche Hochschul-Governance / Soll-Zustand ca. 1998ff. (NPM-Modell)</a:t>
            </a:r>
          </a:p>
        </p:txBody>
      </p:sp>
      <p:sp>
        <p:nvSpPr>
          <p:cNvPr id="9340" name="Text Box 139">
            <a:extLst>
              <a:ext uri="{FF2B5EF4-FFF2-40B4-BE49-F238E27FC236}">
                <a16:creationId xmlns:a16="http://schemas.microsoft.com/office/drawing/2014/main" id="{D60B3586-F355-B137-0144-6806AB688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6034089"/>
            <a:ext cx="40560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2400"/>
              </a:lnSpc>
              <a:buClr>
                <a:srgbClr val="C2284E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rgbClr val="B2B2B2"/>
              </a:buClr>
              <a:buSzPct val="120000"/>
              <a:buFont typeface="Lucida Sans" panose="020B0602030504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Clr>
                <a:srgbClr val="C5005A"/>
              </a:buClr>
              <a:buFont typeface="Lucida Sans" panose="020B0602030504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Clr>
                <a:srgbClr val="C5005A"/>
              </a:buClr>
              <a:buSzPct val="130000"/>
              <a:buFont typeface="Lucida Sans" panose="020B0602030504020204" pitchFamily="34" charset="0"/>
              <a:buChar char="&gt;"/>
              <a:defRPr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200" dirty="0">
                <a:latin typeface="+mj-lt"/>
              </a:rPr>
              <a:t>Nach Lange / Schimank 2007</a:t>
            </a:r>
          </a:p>
        </p:txBody>
      </p:sp>
      <p:sp>
        <p:nvSpPr>
          <p:cNvPr id="9341" name="Line 126">
            <a:extLst>
              <a:ext uri="{FF2B5EF4-FFF2-40B4-BE49-F238E27FC236}">
                <a16:creationId xmlns:a16="http://schemas.microsoft.com/office/drawing/2014/main" id="{C0A18292-1993-E44B-0B00-EF913447F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2349500"/>
            <a:ext cx="0" cy="1081088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42" name="Line 126">
            <a:extLst>
              <a:ext uri="{FF2B5EF4-FFF2-40B4-BE49-F238E27FC236}">
                <a16:creationId xmlns:a16="http://schemas.microsoft.com/office/drawing/2014/main" id="{00D5513B-EBFC-2E2B-3EA1-25B7E43495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5638" y="2492375"/>
            <a:ext cx="0" cy="1176338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43" name="Line 126">
            <a:extLst>
              <a:ext uri="{FF2B5EF4-FFF2-40B4-BE49-F238E27FC236}">
                <a16:creationId xmlns:a16="http://schemas.microsoft.com/office/drawing/2014/main" id="{AB5A0ECE-A661-8168-4E18-E958E396E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64650" y="1989139"/>
            <a:ext cx="0" cy="1176337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344" name="Line 126">
            <a:extLst>
              <a:ext uri="{FF2B5EF4-FFF2-40B4-BE49-F238E27FC236}">
                <a16:creationId xmlns:a16="http://schemas.microsoft.com/office/drawing/2014/main" id="{A11D5700-4940-E855-52FD-51BA4883BD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2125" y="2060575"/>
            <a:ext cx="0" cy="1176338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752666" cy="3749234"/>
          </a:xfrm>
        </p:spPr>
        <p:txBody>
          <a:bodyPr/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100" dirty="0">
                <a:latin typeface="+mj-lt"/>
                <a:ea typeface="Times New Roman" panose="02020603050405020304" pitchFamily="18" charset="0"/>
              </a:rPr>
              <a:t>Von Rahmenbedingungen des Wettbewerbs zur ‘Verordnung’ des Wettbewerbs (für Deutschland: Mayer 2019; 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Szöllösi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-Janze 2021)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100" dirty="0">
                <a:latin typeface="+mj-lt"/>
                <a:ea typeface="Times New Roman" panose="02020603050405020304" pitchFamily="18" charset="0"/>
              </a:rPr>
              <a:t>New Public Management-Reformen als weltweiter Trend (Kwiek &amp; 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Kurkiewicz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 2012; Pineda 2015; Jung, Horta &amp; 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Yonezawa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 2018)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100" dirty="0">
                <a:latin typeface="+mj-lt"/>
                <a:ea typeface="Times New Roman" panose="02020603050405020304" pitchFamily="18" charset="0"/>
              </a:rPr>
              <a:t>Hohe Legitimation der Governance durch Wettbewerb in ganz unterschiedlichen nationalen Hochschulsystemen (Schimank 2005; 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Paradeise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 et al. 2009; 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Bleiklie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 et al</a:t>
            </a:r>
            <a:r>
              <a:rPr lang="de-DE" sz="2100" dirty="0" smtClean="0">
                <a:latin typeface="+mj-lt"/>
                <a:ea typeface="Times New Roman" panose="02020603050405020304" pitchFamily="18" charset="0"/>
              </a:rPr>
              <a:t>. 2017; 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Naidoo 2018; Musselin 2018) sowie im Wissenschaftssystem insgesamt (s. Folie </a:t>
            </a:r>
            <a:r>
              <a:rPr lang="de-DE" sz="2100" dirty="0" smtClean="0">
                <a:latin typeface="+mj-lt"/>
                <a:ea typeface="Times New Roman" panose="02020603050405020304" pitchFamily="18" charset="0"/>
              </a:rPr>
              <a:t>10)</a:t>
            </a:r>
            <a:endParaRPr lang="de-DE" sz="2100" dirty="0">
              <a:latin typeface="+mj-lt"/>
              <a:ea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100" dirty="0">
                <a:latin typeface="+mj-lt"/>
                <a:ea typeface="Times New Roman" panose="02020603050405020304" pitchFamily="18" charset="0"/>
              </a:rPr>
              <a:t>Politische Governance bei verstärkter Hochschulautonomie 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de-DE" sz="2100" dirty="0">
                <a:latin typeface="+mj-lt"/>
                <a:ea typeface="Times New Roman" panose="02020603050405020304" pitchFamily="18" charset="0"/>
              </a:rPr>
              <a:t>Wechselseitige Verstärkung (supra-)staatlicher Wettbewerbe (EU, nationale Ebene, föderale Ebene) sowie ausgleichende Effekte unterschiedlicher Förderinstrumente (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Buenstorf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/</a:t>
            </a:r>
            <a:r>
              <a:rPr lang="de-DE" sz="2100" dirty="0" err="1">
                <a:latin typeface="+mj-lt"/>
                <a:ea typeface="Times New Roman" panose="02020603050405020304" pitchFamily="18" charset="0"/>
              </a:rPr>
              <a:t>Koenig</a:t>
            </a:r>
            <a:r>
              <a:rPr lang="de-DE" sz="2100" dirty="0">
                <a:latin typeface="+mj-lt"/>
                <a:ea typeface="Times New Roman" panose="02020603050405020304" pitchFamily="18" charset="0"/>
              </a:rPr>
              <a:t> 2020) 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10752666" cy="574978"/>
          </a:xfrm>
        </p:spPr>
        <p:txBody>
          <a:bodyPr/>
          <a:lstStyle/>
          <a:p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Ursache I: Staaten und suprastaatliche Akteure (insb.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EU)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72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326986"/>
            <a:ext cx="10752666" cy="374923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de-DE" b="1" dirty="0">
                <a:latin typeface="+mj-lt"/>
                <a:cs typeface="Lucida Sans Unicode" pitchFamily="34" charset="0"/>
              </a:rPr>
              <a:t>In Organisationsforschung: lose Kopplung (Weick 1976), organisierte Anarchien (Cohen/March/Olsen 1972), Expertenorganisation (Mintzberg 1979), spezifische Organisation (Musselin 2007)</a:t>
            </a: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+mj-lt"/>
                <a:cs typeface="Lucida Sans Unicode" pitchFamily="34" charset="0"/>
              </a:rPr>
              <a:t>Keine eigenständige Steuerung auf Ebene der Gesamtorganisation („Hochschulautonomie“) zwischen Staat und akademischer Selbstorganisation</a:t>
            </a: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+mj-lt"/>
                <a:cs typeface="Lucida Sans Unicode" pitchFamily="34" charset="0"/>
              </a:rPr>
              <a:t>Starke dezentrale Ebenen (Fachbereiche, Institute) und Mitarbeiter*innen (Professor*innen)</a:t>
            </a: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+mj-lt"/>
                <a:cs typeface="Lucida Sans Unicode" pitchFamily="34" charset="0"/>
              </a:rPr>
              <a:t>Professorale Steuerung (Rektorat, Dekanat)</a:t>
            </a: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+mj-lt"/>
                <a:cs typeface="Lucida Sans Unicode" pitchFamily="34" charset="0"/>
              </a:rPr>
              <a:t>Hohe Außenorientierung der Wissenschaftler*innen (auf individueller Ebene auch starke Wettbewerbsorientierung im Unterschied zur Organisation), geringe interne Karriere- und Sanktionsmöglichkeiten 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10752666" cy="57497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800" b="1" dirty="0"/>
              <a:t>Hochschule als Organisation: Universitäten als </a:t>
            </a:r>
            <a:br>
              <a:rPr lang="de-DE" altLang="de-DE" sz="2800" b="1" dirty="0"/>
            </a:br>
            <a:r>
              <a:rPr lang="de-DE" altLang="de-DE" sz="2800" b="1" dirty="0"/>
              <a:t>vor-wettbewerbliche Akteure (traditionelles Bild)</a:t>
            </a:r>
            <a:br>
              <a:rPr lang="de-DE" altLang="de-DE" sz="2800" b="1" dirty="0"/>
            </a:br>
            <a:endParaRPr lang="de-DE" alt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4129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08AFC-D529-458B-83A7-1B60D11B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967066"/>
            <a:ext cx="10752666" cy="3749234"/>
          </a:xfrm>
        </p:spPr>
        <p:txBody>
          <a:bodyPr/>
          <a:lstStyle/>
          <a:p>
            <a:r>
              <a:rPr lang="de-DE" sz="1800" dirty="0">
                <a:ea typeface="Times New Roman" panose="02020603050405020304" pitchFamily="18" charset="0"/>
              </a:rPr>
              <a:t>Zunehmender Status als (wettbewerblicher) Akteur durch: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spc="-100" dirty="0">
                <a:ea typeface="Times New Roman" panose="02020603050405020304" pitchFamily="18" charset="0"/>
                <a:cs typeface="Times New Roman" panose="02020603050405020304" pitchFamily="18" charset="0"/>
              </a:rPr>
              <a:t>Standardisierte Leistungsmessung und Vergleich (vs. Black Box der Expertenorganisation)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Zurechenbarbeit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von Leistungen auf Gesamtorganisation (vs. lose Kopplung/organisierte Anarchie)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Individuelle Organisationsidentität (vs. Universität als Institution)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spc="-70" dirty="0">
                <a:ea typeface="Times New Roman" panose="02020603050405020304" pitchFamily="18" charset="0"/>
                <a:cs typeface="Times New Roman" panose="02020603050405020304" pitchFamily="18" charset="0"/>
              </a:rPr>
              <a:t>Hierarchische Entscheidungsstrukturen (vs. selbstorganisierte Professionsorganisation) 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Offenheit gegenüber externer Beratung (vs. kirchenartiger Charakter)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Elaborierung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Expansion und Differenzierung von formalen Strukturen </a:t>
            </a:r>
            <a:b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(vs. schlanke </a:t>
            </a:r>
            <a:r>
              <a:rPr lang="de-DE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Organisationsstukturen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0000" indent="-3600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Professionalisierung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Hochschulmanagements</a:t>
            </a:r>
            <a:endParaRPr lang="de-DE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41D962-0FA3-4A9A-94A0-6FCBC5F6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44" y="1083218"/>
            <a:ext cx="10752666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>
                <a:ea typeface="Times New Roman" panose="02020603050405020304" pitchFamily="18" charset="0"/>
              </a:rPr>
              <a:t>Ursache II: Transformation von Universitäten in (wettbewerbliche) Akteure</a:t>
            </a:r>
            <a:br>
              <a:rPr lang="de-DE" sz="2800" dirty="0">
                <a:ea typeface="Times New Roman" panose="02020603050405020304" pitchFamily="18" charset="0"/>
              </a:rPr>
            </a:br>
            <a:r>
              <a:rPr lang="de-DE" dirty="0">
                <a:ea typeface="Times New Roman" panose="02020603050405020304" pitchFamily="18" charset="0"/>
              </a:rPr>
              <a:t>(Krücken/Meier 2006; </a:t>
            </a:r>
            <a:r>
              <a:rPr lang="de-DE" dirty="0" err="1">
                <a:ea typeface="Times New Roman" panose="02020603050405020304" pitchFamily="18" charset="0"/>
              </a:rPr>
              <a:t>Kosmützky</a:t>
            </a:r>
            <a:r>
              <a:rPr lang="de-DE" dirty="0">
                <a:ea typeface="Times New Roman" panose="02020603050405020304" pitchFamily="18" charset="0"/>
              </a:rPr>
              <a:t>/Krücken 2015; Frost et al. 2016; </a:t>
            </a:r>
            <a:br>
              <a:rPr lang="de-DE" dirty="0">
                <a:ea typeface="Times New Roman" panose="02020603050405020304" pitchFamily="18" charset="0"/>
              </a:rPr>
            </a:br>
            <a:r>
              <a:rPr lang="de-DE" dirty="0">
                <a:ea typeface="Times New Roman" panose="02020603050405020304" pitchFamily="18" charset="0"/>
              </a:rPr>
              <a:t>Krücken 2017; Musselin </a:t>
            </a:r>
            <a:r>
              <a:rPr lang="de-DE" dirty="0" smtClean="0">
                <a:ea typeface="Times New Roman" panose="02020603050405020304" pitchFamily="18" charset="0"/>
              </a:rPr>
              <a:t>2021)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04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UNI_Kassel">
      <a:dk1>
        <a:sysClr val="windowText" lastClr="000000"/>
      </a:dk1>
      <a:lt1>
        <a:sysClr val="window" lastClr="FFFFFF"/>
      </a:lt1>
      <a:dk2>
        <a:srgbClr val="C7105C"/>
      </a:dk2>
      <a:lt2>
        <a:srgbClr val="DADADA"/>
      </a:lt2>
      <a:accent1>
        <a:srgbClr val="9A0C46"/>
      </a:accent1>
      <a:accent2>
        <a:srgbClr val="5095C8"/>
      </a:accent2>
      <a:accent3>
        <a:srgbClr val="4AAC96"/>
      </a:accent3>
      <a:accent4>
        <a:srgbClr val="EAC372"/>
      </a:accent4>
      <a:accent5>
        <a:srgbClr val="153824"/>
      </a:accent5>
      <a:accent6>
        <a:srgbClr val="C4D20F"/>
      </a:accent6>
      <a:hlink>
        <a:srgbClr val="C7105C"/>
      </a:hlink>
      <a:folHlink>
        <a:srgbClr val="9A0C4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6AB58E71-9225-4909-B9DA-622190025CEA}" vid="{FD491AE3-D4BF-4476-BBC9-92AEF715B254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6AB58E71-9225-4909-B9DA-622190025CEA}" vid="{DF7545DA-A9E4-487D-A548-FA10559B3E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</Template>
  <TotalTime>0</TotalTime>
  <Words>2403</Words>
  <Application>Microsoft Office PowerPoint</Application>
  <PresentationFormat>Breitbild</PresentationFormat>
  <Paragraphs>158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Arial</vt:lpstr>
      <vt:lpstr>Arimo</vt:lpstr>
      <vt:lpstr>Calibri</vt:lpstr>
      <vt:lpstr>Lucida Sans</vt:lpstr>
      <vt:lpstr>Lucida Sans Unicode</vt:lpstr>
      <vt:lpstr>Times New Roman</vt:lpstr>
      <vt:lpstr>Office</vt:lpstr>
      <vt:lpstr>Benutzerdefiniertes Design</vt:lpstr>
      <vt:lpstr>Multipler Wettbewerb im Hochschulsystem – Ursachen, Herausforderungen, Perspektiven  Ring-Vorlesung 50 Jahre Universität Paderborn –  Eine Hochschule in der Region  Universität Paderborn, 1. Juni 2022</vt:lpstr>
      <vt:lpstr>Einleitung und Struktur</vt:lpstr>
      <vt:lpstr>DFG-Forschungsgruppe  „Multipler Wettbewerb im Hochschulsystem“(FOR 5234)  </vt:lpstr>
      <vt:lpstr>Vier interdependente Ursachen des multiplen Wettbewerbs</vt:lpstr>
      <vt:lpstr>Hochschule und staatliche Governance:  Europäische und globale Veränderungen   </vt:lpstr>
      <vt:lpstr>PowerPoint-Präsentation</vt:lpstr>
      <vt:lpstr>Ursache I: Staaten und suprastaatliche Akteure (insb. EU)</vt:lpstr>
      <vt:lpstr>Hochschule als Organisation: Universitäten als  vor-wettbewerbliche Akteure (traditionelles Bild) </vt:lpstr>
      <vt:lpstr>Ursache II: Transformation von Universitäten in (wettbewerbliche) Akteure (Krücken/Meier 2006; Kosmützky/Krücken 2015; Frost et al. 2016;  Krücken 2017; Musselin 2021)</vt:lpstr>
      <vt:lpstr>Ursache III: Wettbewerbsintensivierung im Wissenschaftssystem</vt:lpstr>
      <vt:lpstr>Ursache IV: Metrisierung als gesellschaftsweiter Trend</vt:lpstr>
      <vt:lpstr>Herausforderungen I: Soziale Konstruktion von Wettbewerbsakteuren</vt:lpstr>
      <vt:lpstr>Herausforderungen II: Kritische Fragen auf der Hochschulebene</vt:lpstr>
      <vt:lpstr>Perspektiven I: Forschung</vt:lpstr>
      <vt:lpstr>Perspektiven II: Hochschulpolitik</vt:lpstr>
      <vt:lpstr>Literatur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Koch</dc:creator>
  <cp:lastModifiedBy>Georg Krücken</cp:lastModifiedBy>
  <cp:revision>21</cp:revision>
  <cp:lastPrinted>2022-05-24T04:59:25Z</cp:lastPrinted>
  <dcterms:created xsi:type="dcterms:W3CDTF">2022-05-16T09:36:31Z</dcterms:created>
  <dcterms:modified xsi:type="dcterms:W3CDTF">2022-06-02T16:42:09Z</dcterms:modified>
</cp:coreProperties>
</file>