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Lst>
  <p:sldSz cx="10693400" cy="7562850"/>
  <p:notesSz cx="6858000" cy="9144000"/>
  <p:custDataLst>
    <p:tags r:id="rId32"/>
  </p:custDataLst>
  <p:defaultTextStyle>
    <a:defPPr>
      <a:defRPr lang="de-DE"/>
    </a:defPPr>
    <a:lvl1pPr algn="ctr" rtl="0" fontAlgn="base">
      <a:spcBef>
        <a:spcPct val="0"/>
      </a:spcBef>
      <a:spcAft>
        <a:spcPct val="0"/>
      </a:spcAft>
      <a:defRPr sz="1400" kern="1200">
        <a:solidFill>
          <a:schemeClr val="bg1"/>
        </a:solidFill>
        <a:latin typeface="Arial" charset="0"/>
        <a:ea typeface="+mn-ea"/>
        <a:cs typeface="+mn-cs"/>
      </a:defRPr>
    </a:lvl1pPr>
    <a:lvl2pPr marL="457200" algn="ctr" rtl="0" fontAlgn="base">
      <a:spcBef>
        <a:spcPct val="0"/>
      </a:spcBef>
      <a:spcAft>
        <a:spcPct val="0"/>
      </a:spcAft>
      <a:defRPr sz="1400" kern="1200">
        <a:solidFill>
          <a:schemeClr val="bg1"/>
        </a:solidFill>
        <a:latin typeface="Arial" charset="0"/>
        <a:ea typeface="+mn-ea"/>
        <a:cs typeface="+mn-cs"/>
      </a:defRPr>
    </a:lvl2pPr>
    <a:lvl3pPr marL="914400" algn="ctr" rtl="0" fontAlgn="base">
      <a:spcBef>
        <a:spcPct val="0"/>
      </a:spcBef>
      <a:spcAft>
        <a:spcPct val="0"/>
      </a:spcAft>
      <a:defRPr sz="1400" kern="1200">
        <a:solidFill>
          <a:schemeClr val="bg1"/>
        </a:solidFill>
        <a:latin typeface="Arial" charset="0"/>
        <a:ea typeface="+mn-ea"/>
        <a:cs typeface="+mn-cs"/>
      </a:defRPr>
    </a:lvl3pPr>
    <a:lvl4pPr marL="1371600" algn="ctr" rtl="0" fontAlgn="base">
      <a:spcBef>
        <a:spcPct val="0"/>
      </a:spcBef>
      <a:spcAft>
        <a:spcPct val="0"/>
      </a:spcAft>
      <a:defRPr sz="1400" kern="1200">
        <a:solidFill>
          <a:schemeClr val="bg1"/>
        </a:solidFill>
        <a:latin typeface="Arial" charset="0"/>
        <a:ea typeface="+mn-ea"/>
        <a:cs typeface="+mn-cs"/>
      </a:defRPr>
    </a:lvl4pPr>
    <a:lvl5pPr marL="1828800" algn="ctr" rtl="0" fontAlgn="base">
      <a:spcBef>
        <a:spcPct val="0"/>
      </a:spcBef>
      <a:spcAft>
        <a:spcPct val="0"/>
      </a:spcAft>
      <a:defRPr sz="1400" kern="1200">
        <a:solidFill>
          <a:schemeClr val="bg1"/>
        </a:solidFill>
        <a:latin typeface="Arial" charset="0"/>
        <a:ea typeface="+mn-ea"/>
        <a:cs typeface="+mn-cs"/>
      </a:defRPr>
    </a:lvl5pPr>
    <a:lvl6pPr marL="2286000" algn="l" defTabSz="914400" rtl="0" eaLnBrk="1" latinLnBrk="0" hangingPunct="1">
      <a:defRPr sz="1400" kern="1200">
        <a:solidFill>
          <a:schemeClr val="bg1"/>
        </a:solidFill>
        <a:latin typeface="Arial" charset="0"/>
        <a:ea typeface="+mn-ea"/>
        <a:cs typeface="+mn-cs"/>
      </a:defRPr>
    </a:lvl6pPr>
    <a:lvl7pPr marL="2743200" algn="l" defTabSz="914400" rtl="0" eaLnBrk="1" latinLnBrk="0" hangingPunct="1">
      <a:defRPr sz="1400" kern="1200">
        <a:solidFill>
          <a:schemeClr val="bg1"/>
        </a:solidFill>
        <a:latin typeface="Arial" charset="0"/>
        <a:ea typeface="+mn-ea"/>
        <a:cs typeface="+mn-cs"/>
      </a:defRPr>
    </a:lvl7pPr>
    <a:lvl8pPr marL="3200400" algn="l" defTabSz="914400" rtl="0" eaLnBrk="1" latinLnBrk="0" hangingPunct="1">
      <a:defRPr sz="1400" kern="1200">
        <a:solidFill>
          <a:schemeClr val="bg1"/>
        </a:solidFill>
        <a:latin typeface="Arial" charset="0"/>
        <a:ea typeface="+mn-ea"/>
        <a:cs typeface="+mn-cs"/>
      </a:defRPr>
    </a:lvl8pPr>
    <a:lvl9pPr marL="3657600" algn="l" defTabSz="914400" rtl="0" eaLnBrk="1" latinLnBrk="0" hangingPunct="1">
      <a:defRPr sz="1400"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orient="horz" pos="4423">
          <p15:clr>
            <a:srgbClr val="A4A3A4"/>
          </p15:clr>
        </p15:guide>
        <p15:guide id="3" orient="horz" pos="3380">
          <p15:clr>
            <a:srgbClr val="A4A3A4"/>
          </p15:clr>
        </p15:guide>
        <p15:guide id="4" orient="horz" pos="1339">
          <p15:clr>
            <a:srgbClr val="A4A3A4"/>
          </p15:clr>
        </p15:guide>
        <p15:guide id="5" orient="horz" pos="432">
          <p15:clr>
            <a:srgbClr val="A4A3A4"/>
          </p15:clr>
        </p15:guide>
        <p15:guide id="6" orient="horz" pos="4196">
          <p15:clr>
            <a:srgbClr val="A4A3A4"/>
          </p15:clr>
        </p15:guide>
        <p15:guide id="7" pos="3368">
          <p15:clr>
            <a:srgbClr val="A4A3A4"/>
          </p15:clr>
        </p15:guide>
        <p15:guide id="8" pos="1236">
          <p15:clr>
            <a:srgbClr val="A4A3A4"/>
          </p15:clr>
        </p15:guide>
        <p15:guide id="9" pos="329">
          <p15:clr>
            <a:srgbClr val="A4A3A4"/>
          </p15:clr>
        </p15:guide>
        <p15:guide id="10" pos="4865">
          <p15:clr>
            <a:srgbClr val="A4A3A4"/>
          </p15:clr>
        </p15:guide>
        <p15:guide id="11" pos="6407">
          <p15:clr>
            <a:srgbClr val="A4A3A4"/>
          </p15:clr>
        </p15:guide>
        <p15:guide id="12" pos="7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B48C"/>
    <a:srgbClr val="96BE00"/>
    <a:srgbClr val="D23C96"/>
    <a:srgbClr val="1EBEEB"/>
    <a:srgbClr val="FFD200"/>
    <a:srgbClr val="DC3C05"/>
    <a:srgbClr val="FFA500"/>
    <a:srgbClr val="FFC864"/>
    <a:srgbClr val="FFDC96"/>
    <a:srgbClr val="FFF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6" autoAdjust="0"/>
    <p:restoredTop sz="97215" autoAdjust="0"/>
  </p:normalViewPr>
  <p:slideViewPr>
    <p:cSldViewPr showGuides="1">
      <p:cViewPr varScale="1">
        <p:scale>
          <a:sx n="63" d="100"/>
          <a:sy n="63" d="100"/>
        </p:scale>
        <p:origin x="1272" y="66"/>
      </p:cViewPr>
      <p:guideLst>
        <p:guide orient="horz" pos="2382"/>
        <p:guide orient="horz" pos="4423"/>
        <p:guide orient="horz" pos="3380"/>
        <p:guide orient="horz" pos="1339"/>
        <p:guide orient="horz" pos="432"/>
        <p:guide orient="horz" pos="4196"/>
        <p:guide pos="3368"/>
        <p:guide pos="1236"/>
        <p:guide pos="329"/>
        <p:guide pos="4865"/>
        <p:guide pos="6407"/>
        <p:guide pos="737"/>
      </p:guideLst>
    </p:cSldViewPr>
  </p:slideViewPr>
  <p:outlineViewPr>
    <p:cViewPr>
      <p:scale>
        <a:sx n="33" d="100"/>
        <a:sy n="33" d="100"/>
      </p:scale>
      <p:origin x="0" y="0"/>
    </p:cViewPr>
  </p:outlin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358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35844"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32B0C62-07EA-4146-9798-A0A17F7FEF9F}" type="slidenum">
              <a:rPr lang="de-DE"/>
              <a:pPr/>
              <a:t>‹Nr.›</a:t>
            </a:fld>
            <a:endParaRPr lang="de-DE"/>
          </a:p>
        </p:txBody>
      </p:sp>
    </p:spTree>
    <p:extLst>
      <p:ext uri="{BB962C8B-B14F-4D97-AF65-F5344CB8AC3E}">
        <p14:creationId xmlns:p14="http://schemas.microsoft.com/office/powerpoint/2010/main" val="17701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1</a:t>
            </a:fld>
            <a:endParaRPr lang="de-DE"/>
          </a:p>
        </p:txBody>
      </p:sp>
    </p:spTree>
    <p:extLst>
      <p:ext uri="{BB962C8B-B14F-4D97-AF65-F5344CB8AC3E}">
        <p14:creationId xmlns:p14="http://schemas.microsoft.com/office/powerpoint/2010/main" val="130283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DEC932F-7A25-4D06-86B4-0FEB4160F90F}" type="slidenum">
              <a:rPr lang="en-GB" smtClean="0">
                <a:latin typeface="Times New Roman" pitchFamily="18" charset="0"/>
                <a:ea typeface="MS Gothic" pitchFamily="49" charset="-128"/>
              </a:rPr>
              <a:pPr eaLnBrk="1" fontAlgn="base" hangingPunct="1">
                <a:spcBef>
                  <a:spcPct val="0"/>
                </a:spcBef>
                <a:spcAft>
                  <a:spcPct val="0"/>
                </a:spcAft>
              </a:pPr>
              <a:t>10</a:t>
            </a:fld>
            <a:endParaRPr lang="en-GB" smtClean="0">
              <a:latin typeface="Times New Roman" pitchFamily="18" charset="0"/>
              <a:ea typeface="MS Gothic" pitchFamily="49" charset="-128"/>
            </a:endParaRPr>
          </a:p>
        </p:txBody>
      </p:sp>
      <p:sp>
        <p:nvSpPr>
          <p:cNvPr id="38915" name="Rectangle 1"/>
          <p:cNvSpPr>
            <a:spLocks noGrp="1" noRot="1" noChangeAspect="1" noChangeArrowheads="1" noTextEdit="1"/>
          </p:cNvSpPr>
          <p:nvPr>
            <p:ph type="sldImg"/>
          </p:nvPr>
        </p:nvSpPr>
        <p:spPr bwMode="auto">
          <a:xfrm>
            <a:off x="1004888" y="695325"/>
            <a:ext cx="4846637" cy="3429000"/>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de-DE" smtClean="0">
              <a:latin typeface="Times New Roman" pitchFamily="18" charset="0"/>
            </a:endParaRPr>
          </a:p>
        </p:txBody>
      </p:sp>
    </p:spTree>
    <p:extLst>
      <p:ext uri="{BB962C8B-B14F-4D97-AF65-F5344CB8AC3E}">
        <p14:creationId xmlns:p14="http://schemas.microsoft.com/office/powerpoint/2010/main" val="1693568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11</a:t>
            </a:fld>
            <a:endParaRPr lang="de-DE"/>
          </a:p>
        </p:txBody>
      </p:sp>
    </p:spTree>
    <p:extLst>
      <p:ext uri="{BB962C8B-B14F-4D97-AF65-F5344CB8AC3E}">
        <p14:creationId xmlns:p14="http://schemas.microsoft.com/office/powerpoint/2010/main" val="207249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12</a:t>
            </a:fld>
            <a:endParaRPr lang="de-DE"/>
          </a:p>
        </p:txBody>
      </p:sp>
    </p:spTree>
    <p:extLst>
      <p:ext uri="{BB962C8B-B14F-4D97-AF65-F5344CB8AC3E}">
        <p14:creationId xmlns:p14="http://schemas.microsoft.com/office/powerpoint/2010/main" val="140815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13</a:t>
            </a:fld>
            <a:endParaRPr lang="de-DE"/>
          </a:p>
        </p:txBody>
      </p:sp>
    </p:spTree>
    <p:extLst>
      <p:ext uri="{BB962C8B-B14F-4D97-AF65-F5344CB8AC3E}">
        <p14:creationId xmlns:p14="http://schemas.microsoft.com/office/powerpoint/2010/main" val="479336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465A4FCA-4C3B-46F2-A93B-CE703D6C5D9A}" type="slidenum">
              <a:rPr lang="de-DE" smtClean="0"/>
              <a:pPr/>
              <a:t>14</a:t>
            </a:fld>
            <a:endParaRPr lang="de-DE"/>
          </a:p>
        </p:txBody>
      </p:sp>
    </p:spTree>
    <p:extLst>
      <p:ext uri="{BB962C8B-B14F-4D97-AF65-F5344CB8AC3E}">
        <p14:creationId xmlns:p14="http://schemas.microsoft.com/office/powerpoint/2010/main" val="235818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15</a:t>
            </a:fld>
            <a:endParaRPr lang="de-DE"/>
          </a:p>
        </p:txBody>
      </p:sp>
    </p:spTree>
    <p:extLst>
      <p:ext uri="{BB962C8B-B14F-4D97-AF65-F5344CB8AC3E}">
        <p14:creationId xmlns:p14="http://schemas.microsoft.com/office/powerpoint/2010/main" val="1862768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277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6BAF9B-45E8-4BEC-81A1-ED91954EF29A}" type="slidenum">
              <a:rPr lang="de-DE" smtClean="0"/>
              <a:pPr fontAlgn="base">
                <a:spcBef>
                  <a:spcPct val="0"/>
                </a:spcBef>
                <a:spcAft>
                  <a:spcPct val="0"/>
                </a:spcAft>
                <a:defRPr/>
              </a:pPr>
              <a:t>16</a:t>
            </a:fld>
            <a:endParaRPr lang="de-DE" smtClean="0"/>
          </a:p>
        </p:txBody>
      </p:sp>
    </p:spTree>
    <p:extLst>
      <p:ext uri="{BB962C8B-B14F-4D97-AF65-F5344CB8AC3E}">
        <p14:creationId xmlns:p14="http://schemas.microsoft.com/office/powerpoint/2010/main" val="1374139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6D3E4EE-628B-4710-9284-51C9E7047A9F}" type="slidenum">
              <a:rPr lang="en-GB"/>
              <a:pPr/>
              <a:t>17</a:t>
            </a:fld>
            <a:endParaRPr lang="en-GB"/>
          </a:p>
        </p:txBody>
      </p:sp>
      <p:sp>
        <p:nvSpPr>
          <p:cNvPr id="522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de-DE"/>
          </a:p>
        </p:txBody>
      </p:sp>
      <p:sp>
        <p:nvSpPr>
          <p:cNvPr id="52226" name="Rectangle 2"/>
          <p:cNvSpPr txBox="1">
            <a:spLocks noGrp="1" noChangeArrowheads="1"/>
          </p:cNvSpPr>
          <p:nvPr>
            <p:ph type="body"/>
          </p:nvPr>
        </p:nvSpPr>
        <p:spPr bwMode="auto">
          <a:xfrm>
            <a:off x="914400" y="4343400"/>
            <a:ext cx="5026025" cy="4114800"/>
          </a:xfrm>
          <a:prstGeom prst="rect">
            <a:avLst/>
          </a:prstGeom>
          <a:noFill/>
          <a:ln>
            <a:round/>
            <a:headEnd/>
            <a:tailEnd/>
          </a:ln>
        </p:spPr>
        <p:txBody>
          <a:bodyPr wrap="none" anchor="ctr"/>
          <a:lstStyle/>
          <a:p>
            <a:endParaRPr lang="de-DE"/>
          </a:p>
        </p:txBody>
      </p:sp>
    </p:spTree>
    <p:extLst>
      <p:ext uri="{BB962C8B-B14F-4D97-AF65-F5344CB8AC3E}">
        <p14:creationId xmlns:p14="http://schemas.microsoft.com/office/powerpoint/2010/main" val="3703966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D100DFF-6601-4AD1-9415-F2AF58DE3E4F}" type="slidenum">
              <a:rPr lang="en-GB"/>
              <a:pPr/>
              <a:t>18</a:t>
            </a:fld>
            <a:endParaRPr lang="en-GB"/>
          </a:p>
        </p:txBody>
      </p:sp>
      <p:sp>
        <p:nvSpPr>
          <p:cNvPr id="532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de-DE"/>
          </a:p>
        </p:txBody>
      </p:sp>
      <p:sp>
        <p:nvSpPr>
          <p:cNvPr id="53250" name="Rectangle 2"/>
          <p:cNvSpPr txBox="1">
            <a:spLocks noGrp="1" noChangeArrowheads="1"/>
          </p:cNvSpPr>
          <p:nvPr>
            <p:ph type="body"/>
          </p:nvPr>
        </p:nvSpPr>
        <p:spPr bwMode="auto">
          <a:xfrm>
            <a:off x="914400" y="4343400"/>
            <a:ext cx="5026025" cy="4114800"/>
          </a:xfrm>
          <a:prstGeom prst="rect">
            <a:avLst/>
          </a:prstGeom>
          <a:noFill/>
          <a:ln>
            <a:round/>
            <a:headEnd/>
            <a:tailEnd/>
          </a:ln>
        </p:spPr>
        <p:txBody>
          <a:bodyPr wrap="none" anchor="ctr"/>
          <a:lstStyle/>
          <a:p>
            <a:endParaRPr lang="de-DE"/>
          </a:p>
        </p:txBody>
      </p:sp>
    </p:spTree>
    <p:extLst>
      <p:ext uri="{BB962C8B-B14F-4D97-AF65-F5344CB8AC3E}">
        <p14:creationId xmlns:p14="http://schemas.microsoft.com/office/powerpoint/2010/main" val="2908974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61AACA9-08B9-41DE-9B77-D48BB90411E9}" type="slidenum">
              <a:rPr lang="en-GB"/>
              <a:pPr/>
              <a:t>19</a:t>
            </a:fld>
            <a:endParaRPr lang="en-GB"/>
          </a:p>
        </p:txBody>
      </p:sp>
      <p:sp>
        <p:nvSpPr>
          <p:cNvPr id="552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de-DE"/>
          </a:p>
        </p:txBody>
      </p:sp>
      <p:sp>
        <p:nvSpPr>
          <p:cNvPr id="55298" name="Rectangle 2"/>
          <p:cNvSpPr txBox="1">
            <a:spLocks noGrp="1" noChangeArrowheads="1"/>
          </p:cNvSpPr>
          <p:nvPr>
            <p:ph type="body"/>
          </p:nvPr>
        </p:nvSpPr>
        <p:spPr bwMode="auto">
          <a:xfrm>
            <a:off x="914400" y="4343400"/>
            <a:ext cx="5026025" cy="4114800"/>
          </a:xfrm>
          <a:prstGeom prst="rect">
            <a:avLst/>
          </a:prstGeom>
          <a:noFill/>
          <a:ln>
            <a:round/>
            <a:headEnd/>
            <a:tailEnd/>
          </a:ln>
        </p:spPr>
        <p:txBody>
          <a:bodyPr wrap="none" anchor="ctr"/>
          <a:lstStyle/>
          <a:p>
            <a:endParaRPr lang="de-DE"/>
          </a:p>
        </p:txBody>
      </p:sp>
    </p:spTree>
    <p:extLst>
      <p:ext uri="{BB962C8B-B14F-4D97-AF65-F5344CB8AC3E}">
        <p14:creationId xmlns:p14="http://schemas.microsoft.com/office/powerpoint/2010/main" val="222182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2</a:t>
            </a:fld>
            <a:endParaRPr lang="de-DE"/>
          </a:p>
        </p:txBody>
      </p:sp>
    </p:spTree>
    <p:extLst>
      <p:ext uri="{BB962C8B-B14F-4D97-AF65-F5344CB8AC3E}">
        <p14:creationId xmlns:p14="http://schemas.microsoft.com/office/powerpoint/2010/main" val="3922901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20</a:t>
            </a:fld>
            <a:endParaRPr lang="de-DE"/>
          </a:p>
        </p:txBody>
      </p:sp>
    </p:spTree>
    <p:extLst>
      <p:ext uri="{BB962C8B-B14F-4D97-AF65-F5344CB8AC3E}">
        <p14:creationId xmlns:p14="http://schemas.microsoft.com/office/powerpoint/2010/main" val="395131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21</a:t>
            </a:fld>
            <a:endParaRPr lang="de-DE"/>
          </a:p>
        </p:txBody>
      </p:sp>
    </p:spTree>
    <p:extLst>
      <p:ext uri="{BB962C8B-B14F-4D97-AF65-F5344CB8AC3E}">
        <p14:creationId xmlns:p14="http://schemas.microsoft.com/office/powerpoint/2010/main" val="21569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22</a:t>
            </a:fld>
            <a:endParaRPr lang="de-DE"/>
          </a:p>
        </p:txBody>
      </p:sp>
    </p:spTree>
    <p:extLst>
      <p:ext uri="{BB962C8B-B14F-4D97-AF65-F5344CB8AC3E}">
        <p14:creationId xmlns:p14="http://schemas.microsoft.com/office/powerpoint/2010/main" val="4272784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23</a:t>
            </a:fld>
            <a:endParaRPr lang="de-DE"/>
          </a:p>
        </p:txBody>
      </p:sp>
    </p:spTree>
    <p:extLst>
      <p:ext uri="{BB962C8B-B14F-4D97-AF65-F5344CB8AC3E}">
        <p14:creationId xmlns:p14="http://schemas.microsoft.com/office/powerpoint/2010/main" val="3948496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24</a:t>
            </a:fld>
            <a:endParaRPr lang="de-DE"/>
          </a:p>
        </p:txBody>
      </p:sp>
    </p:spTree>
    <p:extLst>
      <p:ext uri="{BB962C8B-B14F-4D97-AF65-F5344CB8AC3E}">
        <p14:creationId xmlns:p14="http://schemas.microsoft.com/office/powerpoint/2010/main" val="3129086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25</a:t>
            </a:fld>
            <a:endParaRPr lang="de-DE"/>
          </a:p>
        </p:txBody>
      </p:sp>
    </p:spTree>
    <p:extLst>
      <p:ext uri="{BB962C8B-B14F-4D97-AF65-F5344CB8AC3E}">
        <p14:creationId xmlns:p14="http://schemas.microsoft.com/office/powerpoint/2010/main" val="1010324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26</a:t>
            </a:fld>
            <a:endParaRPr lang="de-DE"/>
          </a:p>
        </p:txBody>
      </p:sp>
    </p:spTree>
    <p:extLst>
      <p:ext uri="{BB962C8B-B14F-4D97-AF65-F5344CB8AC3E}">
        <p14:creationId xmlns:p14="http://schemas.microsoft.com/office/powerpoint/2010/main" val="3070012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27</a:t>
            </a:fld>
            <a:endParaRPr lang="de-DE"/>
          </a:p>
        </p:txBody>
      </p:sp>
    </p:spTree>
    <p:extLst>
      <p:ext uri="{BB962C8B-B14F-4D97-AF65-F5344CB8AC3E}">
        <p14:creationId xmlns:p14="http://schemas.microsoft.com/office/powerpoint/2010/main" val="317521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28</a:t>
            </a:fld>
            <a:endParaRPr lang="de-DE"/>
          </a:p>
        </p:txBody>
      </p:sp>
    </p:spTree>
    <p:extLst>
      <p:ext uri="{BB962C8B-B14F-4D97-AF65-F5344CB8AC3E}">
        <p14:creationId xmlns:p14="http://schemas.microsoft.com/office/powerpoint/2010/main" val="1636375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8C12B8-3B89-451F-A7F7-F061AB691663}" type="slidenum">
              <a:rPr lang="en-GB"/>
              <a:pPr/>
              <a:t>29</a:t>
            </a:fld>
            <a:endParaRPr lang="en-GB"/>
          </a:p>
        </p:txBody>
      </p:sp>
      <p:sp>
        <p:nvSpPr>
          <p:cNvPr id="348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de-DE"/>
          </a:p>
        </p:txBody>
      </p:sp>
      <p:sp>
        <p:nvSpPr>
          <p:cNvPr id="34818" name="Rectangle 2"/>
          <p:cNvSpPr txBox="1">
            <a:spLocks noGrp="1" noChangeArrowheads="1"/>
          </p:cNvSpPr>
          <p:nvPr>
            <p:ph type="body"/>
          </p:nvPr>
        </p:nvSpPr>
        <p:spPr bwMode="auto">
          <a:xfrm>
            <a:off x="914400" y="4343400"/>
            <a:ext cx="5026025" cy="4114800"/>
          </a:xfrm>
          <a:prstGeom prst="rect">
            <a:avLst/>
          </a:prstGeom>
          <a:noFill/>
          <a:ln>
            <a:round/>
            <a:headEnd/>
            <a:tailEnd/>
          </a:ln>
        </p:spPr>
        <p:txBody>
          <a:bodyPr wrap="none" anchor="ctr"/>
          <a:lstStyle/>
          <a:p>
            <a:endParaRPr lang="de-DE"/>
          </a:p>
        </p:txBody>
      </p:sp>
    </p:spTree>
    <p:extLst>
      <p:ext uri="{BB962C8B-B14F-4D97-AF65-F5344CB8AC3E}">
        <p14:creationId xmlns:p14="http://schemas.microsoft.com/office/powerpoint/2010/main" val="272977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277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99F3F7-8282-4D1D-82B0-CFC95CA621A5}" type="slidenum">
              <a:rPr lang="de-DE" smtClean="0"/>
              <a:pPr fontAlgn="base">
                <a:spcBef>
                  <a:spcPct val="0"/>
                </a:spcBef>
                <a:spcAft>
                  <a:spcPct val="0"/>
                </a:spcAft>
                <a:defRPr/>
              </a:pPr>
              <a:t>3</a:t>
            </a:fld>
            <a:endParaRPr lang="de-DE" smtClean="0"/>
          </a:p>
        </p:txBody>
      </p:sp>
    </p:spTree>
    <p:extLst>
      <p:ext uri="{BB962C8B-B14F-4D97-AF65-F5344CB8AC3E}">
        <p14:creationId xmlns:p14="http://schemas.microsoft.com/office/powerpoint/2010/main" val="380018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277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99F3F7-8282-4D1D-82B0-CFC95CA621A5}" type="slidenum">
              <a:rPr lang="de-DE" smtClean="0"/>
              <a:pPr fontAlgn="base">
                <a:spcBef>
                  <a:spcPct val="0"/>
                </a:spcBef>
                <a:spcAft>
                  <a:spcPct val="0"/>
                </a:spcAft>
                <a:defRPr/>
              </a:pPr>
              <a:t>4</a:t>
            </a:fld>
            <a:endParaRPr lang="de-DE" smtClean="0"/>
          </a:p>
        </p:txBody>
      </p:sp>
    </p:spTree>
    <p:extLst>
      <p:ext uri="{BB962C8B-B14F-4D97-AF65-F5344CB8AC3E}">
        <p14:creationId xmlns:p14="http://schemas.microsoft.com/office/powerpoint/2010/main" val="21624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277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99F3F7-8282-4D1D-82B0-CFC95CA621A5}" type="slidenum">
              <a:rPr lang="de-DE" smtClean="0"/>
              <a:pPr fontAlgn="base">
                <a:spcBef>
                  <a:spcPct val="0"/>
                </a:spcBef>
                <a:spcAft>
                  <a:spcPct val="0"/>
                </a:spcAft>
                <a:defRPr/>
              </a:pPr>
              <a:t>5</a:t>
            </a:fld>
            <a:endParaRPr lang="de-DE" smtClean="0"/>
          </a:p>
        </p:txBody>
      </p:sp>
    </p:spTree>
    <p:extLst>
      <p:ext uri="{BB962C8B-B14F-4D97-AF65-F5344CB8AC3E}">
        <p14:creationId xmlns:p14="http://schemas.microsoft.com/office/powerpoint/2010/main" val="309667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482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D6473E-63A1-4042-82C1-FA7663BF3B16}" type="slidenum">
              <a:rPr lang="de-DE" smtClean="0"/>
              <a:pPr fontAlgn="base">
                <a:spcBef>
                  <a:spcPct val="0"/>
                </a:spcBef>
                <a:spcAft>
                  <a:spcPct val="0"/>
                </a:spcAft>
                <a:defRPr/>
              </a:pPr>
              <a:t>6</a:t>
            </a:fld>
            <a:endParaRPr lang="de-DE" smtClean="0"/>
          </a:p>
        </p:txBody>
      </p:sp>
    </p:spTree>
    <p:extLst>
      <p:ext uri="{BB962C8B-B14F-4D97-AF65-F5344CB8AC3E}">
        <p14:creationId xmlns:p14="http://schemas.microsoft.com/office/powerpoint/2010/main" val="172731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584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BCF05B-6F2F-47CF-9E8C-4474BF8F9D81}" type="slidenum">
              <a:rPr lang="de-DE" smtClean="0"/>
              <a:pPr fontAlgn="base">
                <a:spcBef>
                  <a:spcPct val="0"/>
                </a:spcBef>
                <a:spcAft>
                  <a:spcPct val="0"/>
                </a:spcAft>
                <a:defRPr/>
              </a:pPr>
              <a:t>7</a:t>
            </a:fld>
            <a:endParaRPr lang="de-DE" smtClean="0"/>
          </a:p>
        </p:txBody>
      </p:sp>
    </p:spTree>
    <p:extLst>
      <p:ext uri="{BB962C8B-B14F-4D97-AF65-F5344CB8AC3E}">
        <p14:creationId xmlns:p14="http://schemas.microsoft.com/office/powerpoint/2010/main" val="322342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2B0C62-07EA-4146-9798-A0A17F7FEF9F}" type="slidenum">
              <a:rPr lang="de-DE" smtClean="0"/>
              <a:pPr/>
              <a:t>8</a:t>
            </a:fld>
            <a:endParaRPr lang="de-DE"/>
          </a:p>
        </p:txBody>
      </p:sp>
    </p:spTree>
    <p:extLst>
      <p:ext uri="{BB962C8B-B14F-4D97-AF65-F5344CB8AC3E}">
        <p14:creationId xmlns:p14="http://schemas.microsoft.com/office/powerpoint/2010/main" val="422366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8916"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3CCB4C-3EC6-4839-87DB-CA7E274B35CD}" type="slidenum">
              <a:rPr lang="de-DE" smtClean="0"/>
              <a:pPr fontAlgn="base">
                <a:spcBef>
                  <a:spcPct val="0"/>
                </a:spcBef>
                <a:spcAft>
                  <a:spcPct val="0"/>
                </a:spcAft>
                <a:defRPr/>
              </a:pPr>
              <a:t>9</a:t>
            </a:fld>
            <a:endParaRPr lang="de-DE" smtClean="0"/>
          </a:p>
        </p:txBody>
      </p:sp>
    </p:spTree>
    <p:extLst>
      <p:ext uri="{BB962C8B-B14F-4D97-AF65-F5344CB8AC3E}">
        <p14:creationId xmlns:p14="http://schemas.microsoft.com/office/powerpoint/2010/main" val="1260522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Bild 1" descr="H_ZSW_TITE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3030" y="2125195"/>
            <a:ext cx="2451412" cy="4896680"/>
          </a:xfrm>
          <a:prstGeom prst="rect">
            <a:avLst/>
          </a:prstGeom>
        </p:spPr>
      </p:pic>
      <p:sp>
        <p:nvSpPr>
          <p:cNvPr id="3074" name="Rectangle 2"/>
          <p:cNvSpPr>
            <a:spLocks noGrp="1" noChangeArrowheads="1"/>
          </p:cNvSpPr>
          <p:nvPr>
            <p:ph type="ctrTitle"/>
          </p:nvPr>
        </p:nvSpPr>
        <p:spPr>
          <a:xfrm>
            <a:off x="522288" y="4718050"/>
            <a:ext cx="6985000" cy="719138"/>
          </a:xfrm>
        </p:spPr>
        <p:txBody>
          <a:bodyPr/>
          <a:lstStyle>
            <a:lvl1pPr>
              <a:defRPr sz="4000"/>
            </a:lvl1pPr>
          </a:lstStyle>
          <a:p>
            <a:pPr lvl="0"/>
            <a:r>
              <a:rPr lang="de-DE" noProof="0" smtClean="0"/>
              <a:t>Titelmasterformat durch Klicken bearbeiten</a:t>
            </a:r>
          </a:p>
        </p:txBody>
      </p:sp>
      <p:sp>
        <p:nvSpPr>
          <p:cNvPr id="3075" name="Rectangle 3"/>
          <p:cNvSpPr>
            <a:spLocks noGrp="1" noChangeArrowheads="1"/>
          </p:cNvSpPr>
          <p:nvPr>
            <p:ph type="subTitle" idx="1"/>
          </p:nvPr>
        </p:nvSpPr>
        <p:spPr>
          <a:xfrm>
            <a:off x="522288" y="5294313"/>
            <a:ext cx="6985000" cy="1008062"/>
          </a:xfrm>
        </p:spPr>
        <p:txBody>
          <a:bodyPr/>
          <a:lstStyle>
            <a:lvl1pPr>
              <a:spcAft>
                <a:spcPct val="0"/>
              </a:spcAft>
              <a:defRPr sz="2400" i="1"/>
            </a:lvl1pPr>
          </a:lstStyle>
          <a:p>
            <a:pPr lvl="0"/>
            <a:r>
              <a:rPr lang="de-DE" noProof="0" smtClean="0"/>
              <a:t>Formatvorlage des Untertitelmasters durch Klicken bearbeiten</a:t>
            </a: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520700" y="684995"/>
            <a:ext cx="1440200" cy="169707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chartAndTx" preserve="1">
  <p:cSld name="Titel, Diagramm und Text">
    <p:spTree>
      <p:nvGrpSpPr>
        <p:cNvPr id="1" name=""/>
        <p:cNvGrpSpPr/>
        <p:nvPr/>
      </p:nvGrpSpPr>
      <p:grpSpPr>
        <a:xfrm>
          <a:off x="0" y="0"/>
          <a:ext cx="0" cy="0"/>
          <a:chOff x="0" y="0"/>
          <a:chExt cx="0" cy="0"/>
        </a:xfrm>
      </p:grpSpPr>
      <p:sp>
        <p:nvSpPr>
          <p:cNvPr id="2" name="Titel 1"/>
          <p:cNvSpPr>
            <a:spLocks noGrp="1"/>
          </p:cNvSpPr>
          <p:nvPr>
            <p:ph type="title"/>
          </p:nvPr>
        </p:nvSpPr>
        <p:spPr>
          <a:xfrm>
            <a:off x="522288" y="671513"/>
            <a:ext cx="9648825" cy="949325"/>
          </a:xfrm>
        </p:spPr>
        <p:txBody>
          <a:bodyPr/>
          <a:lstStyle/>
          <a:p>
            <a:r>
              <a:rPr lang="de-DE" smtClean="0"/>
              <a:t>Titelmasterformat durch Klicken bearbeiten</a:t>
            </a:r>
            <a:endParaRPr lang="en-US"/>
          </a:p>
        </p:txBody>
      </p:sp>
      <p:sp>
        <p:nvSpPr>
          <p:cNvPr id="3" name="Diagrammplatzhalter 2"/>
          <p:cNvSpPr>
            <a:spLocks noGrp="1"/>
          </p:cNvSpPr>
          <p:nvPr>
            <p:ph type="chart" sz="half" idx="1"/>
          </p:nvPr>
        </p:nvSpPr>
        <p:spPr>
          <a:xfrm>
            <a:off x="522288" y="2138363"/>
            <a:ext cx="4135437" cy="4522787"/>
          </a:xfrm>
        </p:spPr>
        <p:txBody>
          <a:bodyPr/>
          <a:lstStyle/>
          <a:p>
            <a:endParaRPr lang="en-US"/>
          </a:p>
        </p:txBody>
      </p:sp>
      <p:sp>
        <p:nvSpPr>
          <p:cNvPr id="4" name="Textplatzhalter 3"/>
          <p:cNvSpPr>
            <a:spLocks noGrp="1"/>
          </p:cNvSpPr>
          <p:nvPr>
            <p:ph type="body" sz="half" idx="2"/>
          </p:nvPr>
        </p:nvSpPr>
        <p:spPr>
          <a:xfrm>
            <a:off x="4810125" y="2138363"/>
            <a:ext cx="4137025" cy="45227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oliennummernplatzhalter 4"/>
          <p:cNvSpPr>
            <a:spLocks noGrp="1"/>
          </p:cNvSpPr>
          <p:nvPr>
            <p:ph type="sldNum" sz="quarter" idx="10"/>
          </p:nvPr>
        </p:nvSpPr>
        <p:spPr>
          <a:xfrm>
            <a:off x="8947150" y="7165975"/>
            <a:ext cx="1223963" cy="228600"/>
          </a:xfrm>
        </p:spPr>
        <p:txBody>
          <a:bodyPr/>
          <a:lstStyle>
            <a:lvl1pPr>
              <a:defRPr/>
            </a:lvl1pPr>
          </a:lstStyle>
          <a:p>
            <a:r>
              <a:rPr lang="de-DE"/>
              <a:t>Seite </a:t>
            </a:r>
            <a:fld id="{B7440A9E-2DF6-49F5-A69A-7E83E654EF6F}" type="slidenum">
              <a:rPr lang="de-DE"/>
              <a:pPr/>
              <a:t>‹Nr.›</a:t>
            </a:fld>
            <a:endParaRPr lang="de-DE"/>
          </a:p>
        </p:txBody>
      </p:sp>
    </p:spTree>
    <p:extLst>
      <p:ext uri="{BB962C8B-B14F-4D97-AF65-F5344CB8AC3E}">
        <p14:creationId xmlns:p14="http://schemas.microsoft.com/office/powerpoint/2010/main" val="133013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02005" y="511193"/>
            <a:ext cx="9083821" cy="1577345"/>
          </a:xfrm>
        </p:spPr>
        <p:txBody>
          <a:bodyPr/>
          <a:lstStyle/>
          <a:p>
            <a:r>
              <a:rPr lang="de-DE" smtClean="0"/>
              <a:t>Titelmasterformat durch Klicken bearbeiten</a:t>
            </a:r>
            <a:endParaRPr lang="de-DE"/>
          </a:p>
        </p:txBody>
      </p:sp>
      <p:sp>
        <p:nvSpPr>
          <p:cNvPr id="3" name="Datumsplatzhalter 2"/>
          <p:cNvSpPr>
            <a:spLocks noGrp="1"/>
          </p:cNvSpPr>
          <p:nvPr>
            <p:ph type="dt" idx="10"/>
          </p:nvPr>
        </p:nvSpPr>
        <p:spPr>
          <a:xfrm>
            <a:off x="802005" y="6890596"/>
            <a:ext cx="2222223" cy="498939"/>
          </a:xfrm>
        </p:spPr>
        <p:txBody>
          <a:bodyPr/>
          <a:lstStyle>
            <a:lvl1pPr>
              <a:defRPr/>
            </a:lvl1pPr>
          </a:lstStyle>
          <a:p>
            <a:endParaRPr lang="en-GB"/>
          </a:p>
        </p:txBody>
      </p:sp>
      <p:sp>
        <p:nvSpPr>
          <p:cNvPr id="4" name="Fußzeilenplatzhalter 3"/>
          <p:cNvSpPr>
            <a:spLocks noGrp="1"/>
          </p:cNvSpPr>
          <p:nvPr>
            <p:ph type="ftr" idx="11"/>
          </p:nvPr>
        </p:nvSpPr>
        <p:spPr>
          <a:xfrm>
            <a:off x="3653579" y="6890596"/>
            <a:ext cx="3380674" cy="498939"/>
          </a:xfrm>
        </p:spPr>
        <p:txBody>
          <a:bodyPr/>
          <a:lstStyle>
            <a:lvl1pPr>
              <a:defRPr/>
            </a:lvl1pPr>
          </a:lstStyle>
          <a:p>
            <a:endParaRPr lang="en-GB"/>
          </a:p>
        </p:txBody>
      </p:sp>
      <p:sp>
        <p:nvSpPr>
          <p:cNvPr id="5" name="Foliennummernplatzhalter 4"/>
          <p:cNvSpPr>
            <a:spLocks noGrp="1"/>
          </p:cNvSpPr>
          <p:nvPr>
            <p:ph type="sldNum" idx="12"/>
          </p:nvPr>
        </p:nvSpPr>
        <p:spPr>
          <a:xfrm>
            <a:off x="7663603" y="6890596"/>
            <a:ext cx="2222223" cy="498939"/>
          </a:xfrm>
        </p:spPr>
        <p:txBody>
          <a:bodyPr/>
          <a:lstStyle>
            <a:lvl1pPr>
              <a:defRPr/>
            </a:lvl1pPr>
          </a:lstStyle>
          <a:p>
            <a:fld id="{4A852089-C315-4C3D-ADEA-1E0FE463E3A6}" type="slidenum">
              <a:rPr lang="en-GB"/>
              <a:pPr/>
              <a:t>‹Nr.›</a:t>
            </a:fld>
            <a:endParaRPr lang="en-GB"/>
          </a:p>
        </p:txBody>
      </p:sp>
    </p:spTree>
    <p:extLst>
      <p:ext uri="{BB962C8B-B14F-4D97-AF65-F5344CB8AC3E}">
        <p14:creationId xmlns:p14="http://schemas.microsoft.com/office/powerpoint/2010/main" val="423462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Foliennummernplatzhalter 3"/>
          <p:cNvSpPr>
            <a:spLocks noGrp="1"/>
          </p:cNvSpPr>
          <p:nvPr>
            <p:ph type="sldNum" sz="quarter" idx="10"/>
          </p:nvPr>
        </p:nvSpPr>
        <p:spPr/>
        <p:txBody>
          <a:bodyPr/>
          <a:lstStyle>
            <a:lvl1pPr>
              <a:defRPr/>
            </a:lvl1pPr>
          </a:lstStyle>
          <a:p>
            <a:r>
              <a:rPr lang="de-DE"/>
              <a:t>Seite </a:t>
            </a:r>
            <a:fld id="{1B189BCE-72B6-4347-8C11-17284F861EDC}" type="slidenum">
              <a:rPr lang="de-DE"/>
              <a:pPr/>
              <a:t>‹Nr.›</a:t>
            </a:fld>
            <a:endParaRPr lang="de-DE"/>
          </a:p>
        </p:txBody>
      </p:sp>
    </p:spTree>
    <p:extLst>
      <p:ext uri="{BB962C8B-B14F-4D97-AF65-F5344CB8AC3E}">
        <p14:creationId xmlns:p14="http://schemas.microsoft.com/office/powerpoint/2010/main" val="2512058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522288" y="2138363"/>
            <a:ext cx="4135437" cy="4522787"/>
          </a:xfrm>
        </p:spPr>
        <p:txBody>
          <a:bodyPr/>
          <a:lstStyle>
            <a:lvl1pPr algn="l" defTabSz="1054100" rtl="0" fontAlgn="base">
              <a:lnSpc>
                <a:spcPct val="110000"/>
              </a:lnSpc>
              <a:spcBef>
                <a:spcPct val="0"/>
              </a:spcBef>
              <a:spcAft>
                <a:spcPct val="40000"/>
              </a:spcAft>
              <a:defRPr lang="de-DE" sz="1700" dirty="0" smtClean="0">
                <a:solidFill>
                  <a:schemeClr val="tx1"/>
                </a:solidFill>
                <a:latin typeface="+mn-lt"/>
                <a:ea typeface="+mn-ea"/>
                <a:cs typeface="+mn-cs"/>
              </a:defRPr>
            </a:lvl1pPr>
            <a:lvl2pPr algn="l" defTabSz="1054100" rtl="0" fontAlgn="base">
              <a:lnSpc>
                <a:spcPct val="110000"/>
              </a:lnSpc>
              <a:spcBef>
                <a:spcPct val="0"/>
              </a:spcBef>
              <a:spcAft>
                <a:spcPct val="40000"/>
              </a:spcAft>
              <a:defRPr lang="de-DE" sz="1700" dirty="0" smtClean="0">
                <a:solidFill>
                  <a:schemeClr val="tx1"/>
                </a:solidFill>
                <a:latin typeface="+mn-lt"/>
                <a:ea typeface="+mn-ea"/>
                <a:cs typeface="+mn-cs"/>
              </a:defRPr>
            </a:lvl2pPr>
            <a:lvl3pPr algn="l" defTabSz="1054100" rtl="0" fontAlgn="base">
              <a:lnSpc>
                <a:spcPct val="110000"/>
              </a:lnSpc>
              <a:spcBef>
                <a:spcPct val="0"/>
              </a:spcBef>
              <a:spcAft>
                <a:spcPct val="40000"/>
              </a:spcAft>
              <a:defRPr lang="de-DE" sz="1700" dirty="0" smtClean="0">
                <a:solidFill>
                  <a:schemeClr val="tx1"/>
                </a:solidFill>
                <a:latin typeface="+mn-lt"/>
                <a:ea typeface="+mn-ea"/>
                <a:cs typeface="+mn-cs"/>
              </a:defRPr>
            </a:lvl3pPr>
            <a:lvl4pPr algn="l" defTabSz="1054100" rtl="0" fontAlgn="base">
              <a:lnSpc>
                <a:spcPct val="110000"/>
              </a:lnSpc>
              <a:spcBef>
                <a:spcPct val="0"/>
              </a:spcBef>
              <a:spcAft>
                <a:spcPct val="40000"/>
              </a:spcAft>
              <a:defRPr lang="de-DE" sz="1700" dirty="0" smtClean="0">
                <a:solidFill>
                  <a:schemeClr val="tx1"/>
                </a:solidFill>
                <a:latin typeface="+mn-lt"/>
                <a:ea typeface="+mn-ea"/>
                <a:cs typeface="+mn-cs"/>
              </a:defRPr>
            </a:lvl4pPr>
            <a:lvl5pPr algn="l" defTabSz="1054100" rtl="0" fontAlgn="base">
              <a:lnSpc>
                <a:spcPct val="110000"/>
              </a:lnSpc>
              <a:spcBef>
                <a:spcPct val="0"/>
              </a:spcBef>
              <a:spcAft>
                <a:spcPct val="40000"/>
              </a:spcAft>
              <a:defRPr lang="en-US" sz="17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Inhaltsplatzhalter 3"/>
          <p:cNvSpPr>
            <a:spLocks noGrp="1"/>
          </p:cNvSpPr>
          <p:nvPr>
            <p:ph sz="half" idx="2"/>
          </p:nvPr>
        </p:nvSpPr>
        <p:spPr>
          <a:xfrm>
            <a:off x="4810125" y="2138363"/>
            <a:ext cx="4137025" cy="4522787"/>
          </a:xfrm>
        </p:spPr>
        <p:txBody>
          <a:bodyPr/>
          <a:lstStyle>
            <a:lvl1pPr algn="l" defTabSz="1054100" rtl="0" fontAlgn="base">
              <a:lnSpc>
                <a:spcPct val="110000"/>
              </a:lnSpc>
              <a:spcBef>
                <a:spcPct val="0"/>
              </a:spcBef>
              <a:spcAft>
                <a:spcPct val="40000"/>
              </a:spcAft>
              <a:defRPr lang="de-DE" sz="1700" dirty="0" smtClean="0">
                <a:solidFill>
                  <a:schemeClr val="tx1"/>
                </a:solidFill>
                <a:latin typeface="+mn-lt"/>
                <a:ea typeface="+mn-ea"/>
                <a:cs typeface="+mn-cs"/>
              </a:defRPr>
            </a:lvl1pPr>
            <a:lvl2pPr algn="l" defTabSz="1054100" rtl="0" fontAlgn="base">
              <a:lnSpc>
                <a:spcPct val="110000"/>
              </a:lnSpc>
              <a:spcBef>
                <a:spcPct val="0"/>
              </a:spcBef>
              <a:spcAft>
                <a:spcPct val="40000"/>
              </a:spcAft>
              <a:defRPr lang="de-DE" sz="1700" dirty="0" smtClean="0">
                <a:solidFill>
                  <a:schemeClr val="tx1"/>
                </a:solidFill>
                <a:latin typeface="+mn-lt"/>
                <a:ea typeface="+mn-ea"/>
                <a:cs typeface="+mn-cs"/>
              </a:defRPr>
            </a:lvl2pPr>
            <a:lvl3pPr algn="l" defTabSz="1054100" rtl="0" fontAlgn="base">
              <a:lnSpc>
                <a:spcPct val="110000"/>
              </a:lnSpc>
              <a:spcBef>
                <a:spcPct val="0"/>
              </a:spcBef>
              <a:spcAft>
                <a:spcPct val="40000"/>
              </a:spcAft>
              <a:defRPr lang="de-DE" sz="1700" dirty="0" smtClean="0">
                <a:solidFill>
                  <a:schemeClr val="tx1"/>
                </a:solidFill>
                <a:latin typeface="+mn-lt"/>
                <a:ea typeface="+mn-ea"/>
                <a:cs typeface="+mn-cs"/>
              </a:defRPr>
            </a:lvl3pPr>
            <a:lvl4pPr algn="l" defTabSz="1054100" rtl="0" fontAlgn="base">
              <a:lnSpc>
                <a:spcPct val="110000"/>
              </a:lnSpc>
              <a:spcBef>
                <a:spcPct val="0"/>
              </a:spcBef>
              <a:spcAft>
                <a:spcPct val="40000"/>
              </a:spcAft>
              <a:defRPr lang="de-DE" sz="1700" dirty="0" smtClean="0">
                <a:solidFill>
                  <a:schemeClr val="tx1"/>
                </a:solidFill>
                <a:latin typeface="+mn-lt"/>
                <a:ea typeface="+mn-ea"/>
                <a:cs typeface="+mn-cs"/>
              </a:defRPr>
            </a:lvl4pPr>
            <a:lvl5pPr algn="l" defTabSz="1054100" rtl="0" fontAlgn="base">
              <a:lnSpc>
                <a:spcPct val="110000"/>
              </a:lnSpc>
              <a:spcBef>
                <a:spcPct val="0"/>
              </a:spcBef>
              <a:spcAft>
                <a:spcPct val="40000"/>
              </a:spcAft>
              <a:defRPr lang="en-US" sz="17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oliennummernplatzhalter 4"/>
          <p:cNvSpPr>
            <a:spLocks noGrp="1"/>
          </p:cNvSpPr>
          <p:nvPr>
            <p:ph type="sldNum" sz="quarter" idx="10"/>
          </p:nvPr>
        </p:nvSpPr>
        <p:spPr/>
        <p:txBody>
          <a:bodyPr/>
          <a:lstStyle>
            <a:lvl1pPr>
              <a:defRPr/>
            </a:lvl1pPr>
          </a:lstStyle>
          <a:p>
            <a:r>
              <a:rPr lang="de-DE"/>
              <a:t>Seite </a:t>
            </a:r>
            <a:fld id="{C9DF4026-A29C-4B40-902F-41C57635FD76}" type="slidenum">
              <a:rPr lang="de-DE"/>
              <a:pPr/>
              <a:t>‹Nr.›</a:t>
            </a:fld>
            <a:endParaRPr lang="de-DE"/>
          </a:p>
        </p:txBody>
      </p:sp>
    </p:spTree>
    <p:extLst>
      <p:ext uri="{BB962C8B-B14F-4D97-AF65-F5344CB8AC3E}">
        <p14:creationId xmlns:p14="http://schemas.microsoft.com/office/powerpoint/2010/main" val="275642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oliennummernplatzhalter 2"/>
          <p:cNvSpPr>
            <a:spLocks noGrp="1"/>
          </p:cNvSpPr>
          <p:nvPr>
            <p:ph type="sldNum" sz="quarter" idx="10"/>
          </p:nvPr>
        </p:nvSpPr>
        <p:spPr/>
        <p:txBody>
          <a:bodyPr/>
          <a:lstStyle>
            <a:lvl1pPr>
              <a:defRPr/>
            </a:lvl1pPr>
          </a:lstStyle>
          <a:p>
            <a:r>
              <a:rPr lang="de-DE"/>
              <a:t>Seite </a:t>
            </a:r>
            <a:fld id="{9A62AABA-5C59-49CF-A516-801C5D3DCF65}" type="slidenum">
              <a:rPr lang="de-DE"/>
              <a:pPr/>
              <a:t>‹Nr.›</a:t>
            </a:fld>
            <a:endParaRPr lang="de-DE"/>
          </a:p>
        </p:txBody>
      </p:sp>
    </p:spTree>
    <p:extLst>
      <p:ext uri="{BB962C8B-B14F-4D97-AF65-F5344CB8AC3E}">
        <p14:creationId xmlns:p14="http://schemas.microsoft.com/office/powerpoint/2010/main" val="106340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r>
              <a:rPr lang="de-DE"/>
              <a:t>Seite </a:t>
            </a:r>
            <a:fld id="{7991D8C6-CAB4-44CE-8EA5-8D04D05EBC07}" type="slidenum">
              <a:rPr lang="de-DE"/>
              <a:pPr/>
              <a:t>‹Nr.›</a:t>
            </a:fld>
            <a:endParaRPr lang="de-DE"/>
          </a:p>
        </p:txBody>
      </p:sp>
    </p:spTree>
    <p:extLst>
      <p:ext uri="{BB962C8B-B14F-4D97-AF65-F5344CB8AC3E}">
        <p14:creationId xmlns:p14="http://schemas.microsoft.com/office/powerpoint/2010/main" val="2970586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oliennummernplatzhalter 3"/>
          <p:cNvSpPr>
            <a:spLocks noGrp="1"/>
          </p:cNvSpPr>
          <p:nvPr>
            <p:ph type="sldNum" sz="quarter" idx="10"/>
          </p:nvPr>
        </p:nvSpPr>
        <p:spPr/>
        <p:txBody>
          <a:bodyPr/>
          <a:lstStyle>
            <a:lvl1pPr>
              <a:defRPr/>
            </a:lvl1pPr>
          </a:lstStyle>
          <a:p>
            <a:r>
              <a:rPr lang="de-DE"/>
              <a:t>Seite </a:t>
            </a:r>
            <a:fld id="{55D2BB0D-2C4F-41CB-81FD-E9CE2EF002ED}" type="slidenum">
              <a:rPr lang="de-DE"/>
              <a:pPr/>
              <a:t>‹Nr.›</a:t>
            </a:fld>
            <a:endParaRPr lang="de-DE"/>
          </a:p>
        </p:txBody>
      </p:sp>
    </p:spTree>
    <p:extLst>
      <p:ext uri="{BB962C8B-B14F-4D97-AF65-F5344CB8AC3E}">
        <p14:creationId xmlns:p14="http://schemas.microsoft.com/office/powerpoint/2010/main" val="285117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59700" y="671513"/>
            <a:ext cx="2411413" cy="5989637"/>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522288" y="671513"/>
            <a:ext cx="7085012" cy="59896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oliennummernplatzhalter 3"/>
          <p:cNvSpPr>
            <a:spLocks noGrp="1"/>
          </p:cNvSpPr>
          <p:nvPr>
            <p:ph type="sldNum" sz="quarter" idx="10"/>
          </p:nvPr>
        </p:nvSpPr>
        <p:spPr/>
        <p:txBody>
          <a:bodyPr/>
          <a:lstStyle>
            <a:lvl1pPr>
              <a:defRPr/>
            </a:lvl1pPr>
          </a:lstStyle>
          <a:p>
            <a:r>
              <a:rPr lang="de-DE"/>
              <a:t>Seite </a:t>
            </a:r>
            <a:fld id="{8C495611-ACA6-4783-9F35-F2E84BDDE611}" type="slidenum">
              <a:rPr lang="de-DE"/>
              <a:pPr/>
              <a:t>‹Nr.›</a:t>
            </a:fld>
            <a:endParaRPr lang="de-DE"/>
          </a:p>
        </p:txBody>
      </p:sp>
    </p:spTree>
    <p:extLst>
      <p:ext uri="{BB962C8B-B14F-4D97-AF65-F5344CB8AC3E}">
        <p14:creationId xmlns:p14="http://schemas.microsoft.com/office/powerpoint/2010/main" val="379554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22288" y="671513"/>
            <a:ext cx="9648825" cy="949325"/>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522288" y="2138363"/>
            <a:ext cx="8424862" cy="4522787"/>
          </a:xfrm>
        </p:spPr>
        <p:txBody>
          <a:bodyPr/>
          <a:lstStyle/>
          <a:p>
            <a:endParaRPr lang="en-US"/>
          </a:p>
        </p:txBody>
      </p:sp>
      <p:sp>
        <p:nvSpPr>
          <p:cNvPr id="4" name="Foliennummernplatzhalter 3"/>
          <p:cNvSpPr>
            <a:spLocks noGrp="1"/>
          </p:cNvSpPr>
          <p:nvPr>
            <p:ph type="sldNum" sz="quarter" idx="10"/>
          </p:nvPr>
        </p:nvSpPr>
        <p:spPr>
          <a:xfrm>
            <a:off x="8947150" y="7165975"/>
            <a:ext cx="1223963" cy="228600"/>
          </a:xfrm>
        </p:spPr>
        <p:txBody>
          <a:bodyPr/>
          <a:lstStyle>
            <a:lvl1pPr>
              <a:defRPr/>
            </a:lvl1pPr>
          </a:lstStyle>
          <a:p>
            <a:r>
              <a:rPr lang="de-DE"/>
              <a:t>Seite </a:t>
            </a:r>
            <a:fld id="{40192516-3A96-4AF1-ACCE-4FA25417AC18}" type="slidenum">
              <a:rPr lang="de-DE"/>
              <a:pPr/>
              <a:t>‹Nr.›</a:t>
            </a:fld>
            <a:endParaRPr lang="de-DE"/>
          </a:p>
        </p:txBody>
      </p:sp>
    </p:spTree>
    <p:extLst>
      <p:ext uri="{BB962C8B-B14F-4D97-AF65-F5344CB8AC3E}">
        <p14:creationId xmlns:p14="http://schemas.microsoft.com/office/powerpoint/2010/main" val="64843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522288" y="671513"/>
            <a:ext cx="9648825" cy="949325"/>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522288" y="2138363"/>
            <a:ext cx="4135437" cy="45227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lipArt-Platzhalter 3"/>
          <p:cNvSpPr>
            <a:spLocks noGrp="1"/>
          </p:cNvSpPr>
          <p:nvPr>
            <p:ph type="clipArt" sz="half" idx="2"/>
          </p:nvPr>
        </p:nvSpPr>
        <p:spPr>
          <a:xfrm>
            <a:off x="4810125" y="2138363"/>
            <a:ext cx="4137025" cy="4522787"/>
          </a:xfrm>
        </p:spPr>
        <p:txBody>
          <a:bodyPr/>
          <a:lstStyle/>
          <a:p>
            <a:endParaRPr lang="en-US"/>
          </a:p>
        </p:txBody>
      </p:sp>
      <p:sp>
        <p:nvSpPr>
          <p:cNvPr id="5" name="Foliennummernplatzhalter 4"/>
          <p:cNvSpPr>
            <a:spLocks noGrp="1"/>
          </p:cNvSpPr>
          <p:nvPr>
            <p:ph type="sldNum" sz="quarter" idx="10"/>
          </p:nvPr>
        </p:nvSpPr>
        <p:spPr>
          <a:xfrm>
            <a:off x="8947150" y="7165975"/>
            <a:ext cx="1223963" cy="228600"/>
          </a:xfrm>
        </p:spPr>
        <p:txBody>
          <a:bodyPr/>
          <a:lstStyle>
            <a:lvl1pPr>
              <a:defRPr/>
            </a:lvl1pPr>
          </a:lstStyle>
          <a:p>
            <a:r>
              <a:rPr lang="de-DE"/>
              <a:t>Seite </a:t>
            </a:r>
            <a:fld id="{F7AE973F-D322-44D2-BC6C-F98FA548D40F}" type="slidenum">
              <a:rPr lang="de-DE"/>
              <a:pPr/>
              <a:t>‹Nr.›</a:t>
            </a:fld>
            <a:endParaRPr lang="de-DE"/>
          </a:p>
        </p:txBody>
      </p:sp>
    </p:spTree>
    <p:extLst>
      <p:ext uri="{BB962C8B-B14F-4D97-AF65-F5344CB8AC3E}">
        <p14:creationId xmlns:p14="http://schemas.microsoft.com/office/powerpoint/2010/main" val="262666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 1" descr="H_ZSW_SMALL.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51270" y="5365645"/>
            <a:ext cx="720101" cy="1440201"/>
          </a:xfrm>
          <a:prstGeom prst="rect">
            <a:avLst/>
          </a:prstGeom>
        </p:spPr>
      </p:pic>
      <p:sp>
        <p:nvSpPr>
          <p:cNvPr id="1026" name="Rectangle 2"/>
          <p:cNvSpPr>
            <a:spLocks noGrp="1" noChangeArrowheads="1"/>
          </p:cNvSpPr>
          <p:nvPr>
            <p:ph type="title"/>
          </p:nvPr>
        </p:nvSpPr>
        <p:spPr bwMode="auto">
          <a:xfrm>
            <a:off x="522288" y="671513"/>
            <a:ext cx="9648825" cy="949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522288" y="2138363"/>
            <a:ext cx="8424862" cy="452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0" name="Rectangle 6"/>
          <p:cNvSpPr>
            <a:spLocks noGrp="1" noChangeArrowheads="1"/>
          </p:cNvSpPr>
          <p:nvPr>
            <p:ph type="sldNum" sz="quarter" idx="4"/>
          </p:nvPr>
        </p:nvSpPr>
        <p:spPr bwMode="auto">
          <a:xfrm>
            <a:off x="8947150" y="7165975"/>
            <a:ext cx="1223963"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54100">
              <a:defRPr sz="1000">
                <a:solidFill>
                  <a:schemeClr val="tx1"/>
                </a:solidFill>
              </a:defRPr>
            </a:lvl1pPr>
          </a:lstStyle>
          <a:p>
            <a:r>
              <a:rPr lang="de-DE"/>
              <a:t>Seite </a:t>
            </a:r>
            <a:fld id="{59EA8C07-EA1E-4A55-873B-B297E2C8BA10}" type="slidenum">
              <a:rPr lang="de-DE"/>
              <a:pPr/>
              <a:t>‹Nr.›</a:t>
            </a:fld>
            <a:endParaRPr lang="de-DE"/>
          </a:p>
        </p:txBody>
      </p:sp>
      <p:sp>
        <p:nvSpPr>
          <p:cNvPr id="1032" name="Text Box 8"/>
          <p:cNvSpPr txBox="1">
            <a:spLocks noChangeArrowheads="1"/>
          </p:cNvSpPr>
          <p:nvPr userDrawn="1"/>
        </p:nvSpPr>
        <p:spPr bwMode="auto">
          <a:xfrm>
            <a:off x="522288" y="7165975"/>
            <a:ext cx="7713662"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algn="l" defTabSz="1054100">
              <a:defRPr sz="2400">
                <a:solidFill>
                  <a:schemeClr val="tx1"/>
                </a:solidFill>
                <a:latin typeface="Arial" charset="0"/>
              </a:defRPr>
            </a:lvl1pPr>
            <a:lvl2pPr marL="527050" algn="l" defTabSz="1054100">
              <a:defRPr sz="2400">
                <a:solidFill>
                  <a:schemeClr val="tx1"/>
                </a:solidFill>
                <a:latin typeface="Arial" charset="0"/>
              </a:defRPr>
            </a:lvl2pPr>
            <a:lvl3pPr marL="1054100" algn="l" defTabSz="1054100">
              <a:defRPr sz="2400">
                <a:solidFill>
                  <a:schemeClr val="tx1"/>
                </a:solidFill>
                <a:latin typeface="Arial" charset="0"/>
              </a:defRPr>
            </a:lvl3pPr>
            <a:lvl4pPr marL="1581150" algn="l" defTabSz="1054100">
              <a:defRPr sz="2400">
                <a:solidFill>
                  <a:schemeClr val="tx1"/>
                </a:solidFill>
                <a:latin typeface="Arial" charset="0"/>
              </a:defRPr>
            </a:lvl4pPr>
            <a:lvl5pPr marL="2106613" algn="l" defTabSz="1054100">
              <a:defRPr sz="2400">
                <a:solidFill>
                  <a:schemeClr val="tx1"/>
                </a:solidFill>
                <a:latin typeface="Arial" charset="0"/>
              </a:defRPr>
            </a:lvl5pPr>
            <a:lvl6pPr marL="2563813" defTabSz="1054100" fontAlgn="base">
              <a:spcBef>
                <a:spcPct val="0"/>
              </a:spcBef>
              <a:spcAft>
                <a:spcPct val="0"/>
              </a:spcAft>
              <a:defRPr sz="2400">
                <a:solidFill>
                  <a:schemeClr val="tx1"/>
                </a:solidFill>
                <a:latin typeface="Arial" charset="0"/>
              </a:defRPr>
            </a:lvl6pPr>
            <a:lvl7pPr marL="3021013" defTabSz="1054100" fontAlgn="base">
              <a:spcBef>
                <a:spcPct val="0"/>
              </a:spcBef>
              <a:spcAft>
                <a:spcPct val="0"/>
              </a:spcAft>
              <a:defRPr sz="2400">
                <a:solidFill>
                  <a:schemeClr val="tx1"/>
                </a:solidFill>
                <a:latin typeface="Arial" charset="0"/>
              </a:defRPr>
            </a:lvl7pPr>
            <a:lvl8pPr marL="3478213" defTabSz="1054100" fontAlgn="base">
              <a:spcBef>
                <a:spcPct val="0"/>
              </a:spcBef>
              <a:spcAft>
                <a:spcPct val="0"/>
              </a:spcAft>
              <a:defRPr sz="2400">
                <a:solidFill>
                  <a:schemeClr val="tx1"/>
                </a:solidFill>
                <a:latin typeface="Arial" charset="0"/>
              </a:defRPr>
            </a:lvl8pPr>
            <a:lvl9pPr marL="3935413" defTabSz="1054100" fontAlgn="base">
              <a:spcBef>
                <a:spcPct val="0"/>
              </a:spcBef>
              <a:spcAft>
                <a:spcPct val="0"/>
              </a:spcAft>
              <a:defRPr sz="2400">
                <a:solidFill>
                  <a:schemeClr val="tx1"/>
                </a:solidFill>
                <a:latin typeface="Arial" charset="0"/>
              </a:defRPr>
            </a:lvl9pPr>
          </a:lstStyle>
          <a:p>
            <a:r>
              <a:rPr lang="de-DE" sz="1000" b="1" dirty="0"/>
              <a:t>Hochschule </a:t>
            </a:r>
            <a:r>
              <a:rPr lang="de-DE" sz="1000" b="1" dirty="0" smtClean="0"/>
              <a:t>Hannover  </a:t>
            </a:r>
            <a:r>
              <a:rPr lang="de-DE" sz="1000" dirty="0" smtClean="0"/>
              <a:t> •  </a:t>
            </a:r>
            <a:r>
              <a:rPr lang="de-DE" sz="1000" i="1" dirty="0" smtClean="0"/>
              <a:t>Dr. Andrea Lange-Vester   </a:t>
            </a:r>
            <a:r>
              <a:rPr lang="de-DE" sz="1000" dirty="0" smtClean="0"/>
              <a:t>•  </a:t>
            </a:r>
            <a:r>
              <a:rPr lang="de-DE" sz="1000" i="1" baseline="0" dirty="0" smtClean="0"/>
              <a:t> </a:t>
            </a:r>
            <a:r>
              <a:rPr lang="de-DE" sz="1000" dirty="0" smtClean="0"/>
              <a:t>Soziale Milieus im Studium   •   14. Februar 2017</a:t>
            </a:r>
            <a:endParaRPr lang="de-DE" sz="1000" dirty="0"/>
          </a:p>
        </p:txBody>
      </p:sp>
      <p:sp>
        <p:nvSpPr>
          <p:cNvPr id="1034" name="Line 10"/>
          <p:cNvSpPr>
            <a:spLocks noChangeShapeType="1"/>
          </p:cNvSpPr>
          <p:nvPr userDrawn="1"/>
        </p:nvSpPr>
        <p:spPr bwMode="auto">
          <a:xfrm>
            <a:off x="522288" y="7021513"/>
            <a:ext cx="9648825" cy="0"/>
          </a:xfrm>
          <a:prstGeom prst="line">
            <a:avLst/>
          </a:prstGeom>
          <a:noFill/>
          <a:ln w="50800">
            <a:solidFill>
              <a:srgbClr val="46B48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hf hdr="0" ftr="0" dt="0"/>
  <p:txStyles>
    <p:titleStyle>
      <a:lvl1pPr algn="l" defTabSz="1054100" rtl="0" fontAlgn="base">
        <a:spcBef>
          <a:spcPct val="0"/>
        </a:spcBef>
        <a:spcAft>
          <a:spcPct val="0"/>
        </a:spcAft>
        <a:defRPr sz="3000" b="1">
          <a:solidFill>
            <a:schemeClr val="tx2"/>
          </a:solidFill>
          <a:latin typeface="+mj-lt"/>
          <a:ea typeface="+mj-ea"/>
          <a:cs typeface="+mj-cs"/>
        </a:defRPr>
      </a:lvl1pPr>
      <a:lvl2pPr algn="l" defTabSz="1054100" rtl="0" fontAlgn="base">
        <a:spcBef>
          <a:spcPct val="0"/>
        </a:spcBef>
        <a:spcAft>
          <a:spcPct val="0"/>
        </a:spcAft>
        <a:defRPr sz="3000" b="1">
          <a:solidFill>
            <a:schemeClr val="tx2"/>
          </a:solidFill>
          <a:latin typeface="Arial" charset="0"/>
        </a:defRPr>
      </a:lvl2pPr>
      <a:lvl3pPr algn="l" defTabSz="1054100" rtl="0" fontAlgn="base">
        <a:spcBef>
          <a:spcPct val="0"/>
        </a:spcBef>
        <a:spcAft>
          <a:spcPct val="0"/>
        </a:spcAft>
        <a:defRPr sz="3000" b="1">
          <a:solidFill>
            <a:schemeClr val="tx2"/>
          </a:solidFill>
          <a:latin typeface="Arial" charset="0"/>
        </a:defRPr>
      </a:lvl3pPr>
      <a:lvl4pPr algn="l" defTabSz="1054100" rtl="0" fontAlgn="base">
        <a:spcBef>
          <a:spcPct val="0"/>
        </a:spcBef>
        <a:spcAft>
          <a:spcPct val="0"/>
        </a:spcAft>
        <a:defRPr sz="3000" b="1">
          <a:solidFill>
            <a:schemeClr val="tx2"/>
          </a:solidFill>
          <a:latin typeface="Arial" charset="0"/>
        </a:defRPr>
      </a:lvl4pPr>
      <a:lvl5pPr algn="l" defTabSz="1054100" rtl="0" fontAlgn="base">
        <a:spcBef>
          <a:spcPct val="0"/>
        </a:spcBef>
        <a:spcAft>
          <a:spcPct val="0"/>
        </a:spcAft>
        <a:defRPr sz="3000" b="1">
          <a:solidFill>
            <a:schemeClr val="tx2"/>
          </a:solidFill>
          <a:latin typeface="Arial" charset="0"/>
        </a:defRPr>
      </a:lvl5pPr>
      <a:lvl6pPr marL="457200" algn="l" defTabSz="1054100" rtl="0" fontAlgn="base">
        <a:spcBef>
          <a:spcPct val="0"/>
        </a:spcBef>
        <a:spcAft>
          <a:spcPct val="0"/>
        </a:spcAft>
        <a:defRPr sz="3000" b="1">
          <a:solidFill>
            <a:schemeClr val="tx2"/>
          </a:solidFill>
          <a:latin typeface="Arial" charset="0"/>
        </a:defRPr>
      </a:lvl6pPr>
      <a:lvl7pPr marL="914400" algn="l" defTabSz="1054100" rtl="0" fontAlgn="base">
        <a:spcBef>
          <a:spcPct val="0"/>
        </a:spcBef>
        <a:spcAft>
          <a:spcPct val="0"/>
        </a:spcAft>
        <a:defRPr sz="3000" b="1">
          <a:solidFill>
            <a:schemeClr val="tx2"/>
          </a:solidFill>
          <a:latin typeface="Arial" charset="0"/>
        </a:defRPr>
      </a:lvl7pPr>
      <a:lvl8pPr marL="1371600" algn="l" defTabSz="1054100" rtl="0" fontAlgn="base">
        <a:spcBef>
          <a:spcPct val="0"/>
        </a:spcBef>
        <a:spcAft>
          <a:spcPct val="0"/>
        </a:spcAft>
        <a:defRPr sz="3000" b="1">
          <a:solidFill>
            <a:schemeClr val="tx2"/>
          </a:solidFill>
          <a:latin typeface="Arial" charset="0"/>
        </a:defRPr>
      </a:lvl8pPr>
      <a:lvl9pPr marL="1828800" algn="l" defTabSz="1054100" rtl="0" fontAlgn="base">
        <a:spcBef>
          <a:spcPct val="0"/>
        </a:spcBef>
        <a:spcAft>
          <a:spcPct val="0"/>
        </a:spcAft>
        <a:defRPr sz="3000" b="1">
          <a:solidFill>
            <a:schemeClr val="tx2"/>
          </a:solidFill>
          <a:latin typeface="Arial" charset="0"/>
        </a:defRPr>
      </a:lvl9pPr>
    </p:titleStyle>
    <p:bodyStyle>
      <a:lvl1pPr algn="l" defTabSz="1054100" rtl="0" fontAlgn="base">
        <a:lnSpc>
          <a:spcPct val="110000"/>
        </a:lnSpc>
        <a:spcBef>
          <a:spcPct val="0"/>
        </a:spcBef>
        <a:spcAft>
          <a:spcPct val="40000"/>
        </a:spcAft>
        <a:defRPr sz="1700">
          <a:solidFill>
            <a:schemeClr val="tx1"/>
          </a:solidFill>
          <a:latin typeface="+mn-lt"/>
          <a:ea typeface="+mn-ea"/>
          <a:cs typeface="+mn-cs"/>
        </a:defRPr>
      </a:lvl1pPr>
      <a:lvl2pPr marL="269875" indent="-268288" algn="l" defTabSz="1054100" rtl="0" fontAlgn="base">
        <a:lnSpc>
          <a:spcPct val="110000"/>
        </a:lnSpc>
        <a:spcBef>
          <a:spcPct val="0"/>
        </a:spcBef>
        <a:spcAft>
          <a:spcPct val="40000"/>
        </a:spcAft>
        <a:buChar char="•"/>
        <a:defRPr sz="1700">
          <a:solidFill>
            <a:schemeClr val="tx1"/>
          </a:solidFill>
          <a:latin typeface="+mn-lt"/>
        </a:defRPr>
      </a:lvl2pPr>
      <a:lvl3pPr marL="627063" indent="-177800" algn="l" defTabSz="1054100" rtl="0" fontAlgn="base">
        <a:lnSpc>
          <a:spcPct val="110000"/>
        </a:lnSpc>
        <a:spcBef>
          <a:spcPct val="0"/>
        </a:spcBef>
        <a:spcAft>
          <a:spcPct val="40000"/>
        </a:spcAft>
        <a:buFont typeface="Arial" charset="0"/>
        <a:buChar char="-"/>
        <a:defRPr sz="1700">
          <a:solidFill>
            <a:schemeClr val="tx1"/>
          </a:solidFill>
          <a:latin typeface="+mn-lt"/>
        </a:defRPr>
      </a:lvl3pPr>
      <a:lvl4pPr marL="1074738" indent="-174625" algn="l" defTabSz="1054100" rtl="0" fontAlgn="base">
        <a:lnSpc>
          <a:spcPct val="110000"/>
        </a:lnSpc>
        <a:spcBef>
          <a:spcPct val="0"/>
        </a:spcBef>
        <a:spcAft>
          <a:spcPct val="40000"/>
        </a:spcAft>
        <a:buFont typeface="Arial" charset="0"/>
        <a:buChar char="-"/>
        <a:defRPr sz="1700" i="1">
          <a:solidFill>
            <a:schemeClr val="tx1"/>
          </a:solidFill>
          <a:latin typeface="+mn-lt"/>
        </a:defRPr>
      </a:lvl4pPr>
      <a:lvl5pPr marL="1616075" indent="-176213" algn="l" defTabSz="1054100" rtl="0" fontAlgn="base">
        <a:lnSpc>
          <a:spcPct val="110000"/>
        </a:lnSpc>
        <a:spcBef>
          <a:spcPct val="0"/>
        </a:spcBef>
        <a:spcAft>
          <a:spcPct val="40000"/>
        </a:spcAft>
        <a:buFont typeface="Arial" charset="0"/>
        <a:buChar char="-"/>
        <a:defRPr sz="1700">
          <a:solidFill>
            <a:schemeClr val="tx1"/>
          </a:solidFill>
          <a:latin typeface="+mn-lt"/>
        </a:defRPr>
      </a:lvl5pPr>
      <a:lvl6pPr marL="2073275" indent="-176213" algn="l" defTabSz="1054100" rtl="0" fontAlgn="base">
        <a:lnSpc>
          <a:spcPct val="110000"/>
        </a:lnSpc>
        <a:spcBef>
          <a:spcPct val="0"/>
        </a:spcBef>
        <a:spcAft>
          <a:spcPct val="40000"/>
        </a:spcAft>
        <a:buFont typeface="Arial" charset="0"/>
        <a:buChar char="-"/>
        <a:defRPr sz="1700">
          <a:solidFill>
            <a:schemeClr val="tx1"/>
          </a:solidFill>
          <a:latin typeface="+mn-lt"/>
        </a:defRPr>
      </a:lvl6pPr>
      <a:lvl7pPr marL="2530475" indent="-176213" algn="l" defTabSz="1054100" rtl="0" fontAlgn="base">
        <a:lnSpc>
          <a:spcPct val="110000"/>
        </a:lnSpc>
        <a:spcBef>
          <a:spcPct val="0"/>
        </a:spcBef>
        <a:spcAft>
          <a:spcPct val="40000"/>
        </a:spcAft>
        <a:buFont typeface="Arial" charset="0"/>
        <a:buChar char="-"/>
        <a:defRPr sz="1700">
          <a:solidFill>
            <a:schemeClr val="tx1"/>
          </a:solidFill>
          <a:latin typeface="+mn-lt"/>
        </a:defRPr>
      </a:lvl7pPr>
      <a:lvl8pPr marL="2987675" indent="-176213" algn="l" defTabSz="1054100" rtl="0" fontAlgn="base">
        <a:lnSpc>
          <a:spcPct val="110000"/>
        </a:lnSpc>
        <a:spcBef>
          <a:spcPct val="0"/>
        </a:spcBef>
        <a:spcAft>
          <a:spcPct val="40000"/>
        </a:spcAft>
        <a:buFont typeface="Arial" charset="0"/>
        <a:buChar char="-"/>
        <a:defRPr sz="1700">
          <a:solidFill>
            <a:schemeClr val="tx1"/>
          </a:solidFill>
          <a:latin typeface="+mn-lt"/>
        </a:defRPr>
      </a:lvl8pPr>
      <a:lvl9pPr marL="3444875" indent="-176213" algn="l" defTabSz="1054100" rtl="0" fontAlgn="base">
        <a:lnSpc>
          <a:spcPct val="110000"/>
        </a:lnSpc>
        <a:spcBef>
          <a:spcPct val="0"/>
        </a:spcBef>
        <a:spcAft>
          <a:spcPct val="40000"/>
        </a:spcAft>
        <a:buFont typeface="Arial" charset="0"/>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522288" y="3632364"/>
            <a:ext cx="6985000" cy="719138"/>
          </a:xfrm>
        </p:spPr>
        <p:txBody>
          <a:bodyPr/>
          <a:lstStyle/>
          <a:p>
            <a:r>
              <a:rPr lang="de-DE" i="1" dirty="0">
                <a:solidFill>
                  <a:schemeClr val="tx2">
                    <a:lumMod val="75000"/>
                  </a:schemeClr>
                </a:solidFill>
              </a:rPr>
              <a:t>Soziale Milieus im Studium</a:t>
            </a:r>
            <a:endParaRPr lang="de-DE" dirty="0">
              <a:solidFill>
                <a:schemeClr val="tx1"/>
              </a:solidFill>
            </a:endParaRPr>
          </a:p>
        </p:txBody>
      </p:sp>
      <p:sp>
        <p:nvSpPr>
          <p:cNvPr id="4101" name="Rectangle 5"/>
          <p:cNvSpPr>
            <a:spLocks noGrp="1" noChangeArrowheads="1"/>
          </p:cNvSpPr>
          <p:nvPr>
            <p:ph type="subTitle" idx="1"/>
          </p:nvPr>
        </p:nvSpPr>
        <p:spPr>
          <a:xfrm>
            <a:off x="522288" y="4717555"/>
            <a:ext cx="6985000" cy="1008062"/>
          </a:xfrm>
        </p:spPr>
        <p:txBody>
          <a:bodyPr/>
          <a:lstStyle/>
          <a:p>
            <a:r>
              <a:rPr lang="de-DE" sz="2000" i="0" dirty="0">
                <a:solidFill>
                  <a:schemeClr val="tx2">
                    <a:lumMod val="75000"/>
                  </a:schemeClr>
                </a:solidFill>
              </a:rPr>
              <a:t>Studienrelevante Vielfalt </a:t>
            </a:r>
            <a:r>
              <a:rPr lang="de-DE" sz="2000" i="0" dirty="0" smtClean="0">
                <a:solidFill>
                  <a:schemeClr val="tx2">
                    <a:lumMod val="75000"/>
                  </a:schemeClr>
                </a:solidFill>
              </a:rPr>
              <a:t>− </a:t>
            </a:r>
            <a:r>
              <a:rPr lang="de-DE" sz="2000" i="0" dirty="0">
                <a:solidFill>
                  <a:schemeClr val="tx2">
                    <a:lumMod val="75000"/>
                  </a:schemeClr>
                </a:solidFill>
              </a:rPr>
              <a:t>Von Internationalisierung, Digitalisierung, Diversität und didaktischen Herausforderungen der „Massenuniversität“</a:t>
            </a:r>
          </a:p>
          <a:p>
            <a:r>
              <a:rPr lang="de-DE" sz="1400" i="0" dirty="0" smtClean="0">
                <a:solidFill>
                  <a:schemeClr val="tx2">
                    <a:lumMod val="75000"/>
                  </a:schemeClr>
                </a:solidFill>
              </a:rPr>
              <a:t/>
            </a:r>
            <a:br>
              <a:rPr lang="de-DE" sz="1400" i="0" dirty="0" smtClean="0">
                <a:solidFill>
                  <a:schemeClr val="tx2">
                    <a:lumMod val="75000"/>
                  </a:schemeClr>
                </a:solidFill>
              </a:rPr>
            </a:br>
            <a:r>
              <a:rPr lang="de-DE" sz="1800" i="0" dirty="0" smtClean="0">
                <a:solidFill>
                  <a:schemeClr val="tx2">
                    <a:lumMod val="75000"/>
                  </a:schemeClr>
                </a:solidFill>
              </a:rPr>
              <a:t>Auftaktveranstaltung </a:t>
            </a:r>
            <a:r>
              <a:rPr lang="de-DE" sz="1800" i="0" dirty="0">
                <a:solidFill>
                  <a:schemeClr val="tx2">
                    <a:lumMod val="75000"/>
                  </a:schemeClr>
                </a:solidFill>
              </a:rPr>
              <a:t>zur zweiten Förderphase des Qualitätspakts Lehre an der Universität Kassel am 14. Februar 2017</a:t>
            </a:r>
          </a:p>
        </p:txBody>
      </p:sp>
      <p:sp>
        <p:nvSpPr>
          <p:cNvPr id="4102" name="Text Box 6"/>
          <p:cNvSpPr txBox="1">
            <a:spLocks noChangeArrowheads="1"/>
          </p:cNvSpPr>
          <p:nvPr/>
        </p:nvSpPr>
        <p:spPr bwMode="auto">
          <a:xfrm>
            <a:off x="522288" y="6878638"/>
            <a:ext cx="6634162"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algn="l" defTabSz="1054100">
              <a:defRPr sz="2400">
                <a:solidFill>
                  <a:schemeClr val="tx1"/>
                </a:solidFill>
                <a:latin typeface="Arial" charset="0"/>
              </a:defRPr>
            </a:lvl1pPr>
            <a:lvl2pPr marL="527050" algn="l" defTabSz="1054100">
              <a:defRPr sz="2400">
                <a:solidFill>
                  <a:schemeClr val="tx1"/>
                </a:solidFill>
                <a:latin typeface="Arial" charset="0"/>
              </a:defRPr>
            </a:lvl2pPr>
            <a:lvl3pPr marL="1054100" algn="l" defTabSz="1054100">
              <a:defRPr sz="2400">
                <a:solidFill>
                  <a:schemeClr val="tx1"/>
                </a:solidFill>
                <a:latin typeface="Arial" charset="0"/>
              </a:defRPr>
            </a:lvl3pPr>
            <a:lvl4pPr marL="1581150" algn="l" defTabSz="1054100">
              <a:defRPr sz="2400">
                <a:solidFill>
                  <a:schemeClr val="tx1"/>
                </a:solidFill>
                <a:latin typeface="Arial" charset="0"/>
              </a:defRPr>
            </a:lvl4pPr>
            <a:lvl5pPr marL="2106613" algn="l" defTabSz="1054100">
              <a:defRPr sz="2400">
                <a:solidFill>
                  <a:schemeClr val="tx1"/>
                </a:solidFill>
                <a:latin typeface="Arial" charset="0"/>
              </a:defRPr>
            </a:lvl5pPr>
            <a:lvl6pPr marL="2563813" defTabSz="1054100" fontAlgn="base">
              <a:spcBef>
                <a:spcPct val="0"/>
              </a:spcBef>
              <a:spcAft>
                <a:spcPct val="0"/>
              </a:spcAft>
              <a:defRPr sz="2400">
                <a:solidFill>
                  <a:schemeClr val="tx1"/>
                </a:solidFill>
                <a:latin typeface="Arial" charset="0"/>
              </a:defRPr>
            </a:lvl6pPr>
            <a:lvl7pPr marL="3021013" defTabSz="1054100" fontAlgn="base">
              <a:spcBef>
                <a:spcPct val="0"/>
              </a:spcBef>
              <a:spcAft>
                <a:spcPct val="0"/>
              </a:spcAft>
              <a:defRPr sz="2400">
                <a:solidFill>
                  <a:schemeClr val="tx1"/>
                </a:solidFill>
                <a:latin typeface="Arial" charset="0"/>
              </a:defRPr>
            </a:lvl7pPr>
            <a:lvl8pPr marL="3478213" defTabSz="1054100" fontAlgn="base">
              <a:spcBef>
                <a:spcPct val="0"/>
              </a:spcBef>
              <a:spcAft>
                <a:spcPct val="0"/>
              </a:spcAft>
              <a:defRPr sz="2400">
                <a:solidFill>
                  <a:schemeClr val="tx1"/>
                </a:solidFill>
                <a:latin typeface="Arial" charset="0"/>
              </a:defRPr>
            </a:lvl8pPr>
            <a:lvl9pPr marL="3935413" defTabSz="1054100" fontAlgn="base">
              <a:spcBef>
                <a:spcPct val="0"/>
              </a:spcBef>
              <a:spcAft>
                <a:spcPct val="0"/>
              </a:spcAft>
              <a:defRPr sz="2400">
                <a:solidFill>
                  <a:schemeClr val="tx1"/>
                </a:solidFill>
                <a:latin typeface="Arial" charset="0"/>
              </a:defRPr>
            </a:lvl9pPr>
          </a:lstStyle>
          <a:p>
            <a:r>
              <a:rPr lang="de-DE" sz="1000" dirty="0" smtClean="0"/>
              <a:t>Dr. Andrea Lange-Vester</a:t>
            </a:r>
            <a:endParaRPr lang="de-DE" sz="10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00" y="684995"/>
            <a:ext cx="1487730" cy="1792392"/>
          </a:xfrm>
          <a:prstGeom prst="rect">
            <a:avLst/>
          </a:prstGeom>
          <a:solidFill>
            <a:schemeClr val="bg1"/>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844003" y="360636"/>
            <a:ext cx="9040407" cy="467251"/>
          </a:xfrm>
          <a:solidFill>
            <a:schemeClr val="bg1"/>
          </a:solidFill>
          <a:ln w="36000"/>
        </p:spPr>
        <p:txBody>
          <a:bodyPr vert="horz" wrap="square" lIns="18006" tIns="18006" rIns="18006" bIns="18006" numCol="1" rtlCol="0" anchor="t" anchorCtr="0" compatLnSpc="1">
            <a:prstTxWarp prst="textNoShape">
              <a:avLst/>
            </a:prstTxWarp>
            <a:spAutoFit/>
          </a:bodyPr>
          <a:lstStyle/>
          <a:p>
            <a:pPr fontAlgn="auto">
              <a:spcAft>
                <a:spcPts val="0"/>
              </a:spcAft>
              <a:tabLst>
                <a:tab pos="724154" algn="l"/>
                <a:tab pos="1448306" algn="l"/>
                <a:tab pos="2172460" algn="l"/>
                <a:tab pos="2896613" algn="l"/>
                <a:tab pos="3620766" algn="l"/>
                <a:tab pos="4344920" algn="l"/>
                <a:tab pos="5069073" algn="l"/>
                <a:tab pos="5793227" algn="l"/>
                <a:tab pos="6517379" algn="l"/>
                <a:tab pos="7241533" algn="l"/>
                <a:tab pos="7965687" algn="l"/>
                <a:tab pos="8689839" algn="l"/>
              </a:tabLst>
              <a:defRPr/>
            </a:pPr>
            <a:r>
              <a:rPr lang="en-GB" sz="2800" b="0" dirty="0">
                <a:solidFill>
                  <a:schemeClr val="tx2">
                    <a:lumMod val="75000"/>
                  </a:schemeClr>
                </a:solidFill>
              </a:rPr>
              <a:t>Konzept für die Gruppenwerkstatt </a:t>
            </a:r>
            <a:r>
              <a:rPr lang="en-GB" sz="2800" b="0" dirty="0" err="1">
                <a:solidFill>
                  <a:schemeClr val="tx2">
                    <a:lumMod val="75000"/>
                  </a:schemeClr>
                </a:solidFill>
              </a:rPr>
              <a:t>im</a:t>
            </a:r>
            <a:r>
              <a:rPr lang="en-GB" sz="2800" b="0" dirty="0">
                <a:solidFill>
                  <a:schemeClr val="tx2">
                    <a:lumMod val="75000"/>
                  </a:schemeClr>
                </a:solidFill>
              </a:rPr>
              <a:t> </a:t>
            </a:r>
            <a:r>
              <a:rPr lang="en-GB" sz="2800" b="0" dirty="0" err="1" smtClean="0">
                <a:solidFill>
                  <a:schemeClr val="tx2">
                    <a:lumMod val="75000"/>
                  </a:schemeClr>
                </a:solidFill>
              </a:rPr>
              <a:t>Forschungsprojekt</a:t>
            </a:r>
            <a:endParaRPr lang="en-GB" sz="2800" b="0" dirty="0">
              <a:solidFill>
                <a:schemeClr val="tx2">
                  <a:lumMod val="75000"/>
                </a:schemeClr>
              </a:solidFill>
            </a:endParaRPr>
          </a:p>
        </p:txBody>
      </p:sp>
      <p:sp>
        <p:nvSpPr>
          <p:cNvPr id="2052" name="Rectangle 3"/>
          <p:cNvSpPr>
            <a:spLocks noGrp="1" noChangeArrowheads="1"/>
          </p:cNvSpPr>
          <p:nvPr>
            <p:ph type="body" idx="1"/>
          </p:nvPr>
        </p:nvSpPr>
        <p:spPr>
          <a:xfrm>
            <a:off x="234456" y="1117055"/>
            <a:ext cx="9649954" cy="5761577"/>
          </a:xfrm>
        </p:spPr>
        <p:txBody>
          <a:bodyPr wrap="square">
            <a:spAutoFit/>
          </a:bodyPr>
          <a:lstStyle/>
          <a:p>
            <a:pPr marL="484943">
              <a:lnSpc>
                <a:spcPct val="200000"/>
              </a:lnSpc>
              <a:spcAft>
                <a:spcPts val="0"/>
              </a:spcAft>
              <a:buFont typeface="Calibri" pitchFamily="34" charset="0"/>
              <a:buAutoNum type="arabicPeriod"/>
              <a:tabLst>
                <a:tab pos="723038" algn="l"/>
                <a:tab pos="1447825" algn="l"/>
                <a:tab pos="2170862" algn="l"/>
                <a:tab pos="2895650" algn="l"/>
                <a:tab pos="3620437" algn="l"/>
                <a:tab pos="4343475" algn="l"/>
              </a:tabLst>
            </a:pPr>
            <a:r>
              <a:rPr lang="en-GB" sz="1600" b="1" dirty="0" smtClean="0"/>
              <a:t> Warming-up</a:t>
            </a:r>
            <a:r>
              <a:rPr lang="en-GB" sz="1600" dirty="0" smtClean="0"/>
              <a:t> </a:t>
            </a:r>
            <a:r>
              <a:rPr lang="en-GB" sz="1600" dirty="0"/>
              <a:t>(ca. 40 </a:t>
            </a:r>
            <a:r>
              <a:rPr lang="en-GB" sz="1600" dirty="0" err="1"/>
              <a:t>Minuten</a:t>
            </a:r>
            <a:r>
              <a:rPr lang="en-GB" sz="1600" dirty="0"/>
              <a:t>)</a:t>
            </a:r>
          </a:p>
          <a:p>
            <a:pPr marL="863479" lvl="1" indent="-285750">
              <a:lnSpc>
                <a:spcPct val="100000"/>
              </a:lnSpc>
              <a:spcAft>
                <a:spcPts val="0"/>
              </a:spcAft>
              <a:buSzPct val="45000"/>
              <a:buFont typeface="Courier New" panose="02070309020205020404" pitchFamily="49" charset="0"/>
              <a:buChar char="o"/>
              <a:tabLst>
                <a:tab pos="723038" algn="l"/>
                <a:tab pos="1447825" algn="l"/>
                <a:tab pos="2170862" algn="l"/>
                <a:tab pos="2895650" algn="l"/>
                <a:tab pos="3620437" algn="l"/>
                <a:tab pos="4343475" algn="l"/>
              </a:tabLst>
            </a:pPr>
            <a:r>
              <a:rPr lang="en-GB" sz="1600" dirty="0"/>
              <a:t>In </a:t>
            </a:r>
            <a:r>
              <a:rPr lang="en-GB" sz="1600" dirty="0" err="1"/>
              <a:t>welchen</a:t>
            </a:r>
            <a:r>
              <a:rPr lang="en-GB" sz="1600" dirty="0"/>
              <a:t> </a:t>
            </a:r>
            <a:r>
              <a:rPr lang="en-GB" sz="1600" dirty="0" err="1"/>
              <a:t>privaten</a:t>
            </a:r>
            <a:r>
              <a:rPr lang="en-GB" sz="1600" dirty="0"/>
              <a:t> </a:t>
            </a:r>
            <a:r>
              <a:rPr lang="en-GB" sz="1600" dirty="0" err="1"/>
              <a:t>Verhältnissen</a:t>
            </a:r>
            <a:r>
              <a:rPr lang="en-GB" sz="1600" dirty="0"/>
              <a:t> </a:t>
            </a:r>
            <a:r>
              <a:rPr lang="en-GB" sz="1600" dirty="0" err="1"/>
              <a:t>lebe</a:t>
            </a:r>
            <a:r>
              <a:rPr lang="en-GB" sz="1600" dirty="0"/>
              <a:t> </a:t>
            </a:r>
            <a:r>
              <a:rPr lang="en-GB" sz="1600" dirty="0" err="1"/>
              <a:t>ich</a:t>
            </a:r>
            <a:r>
              <a:rPr lang="en-GB" sz="1600" dirty="0"/>
              <a:t>?</a:t>
            </a:r>
          </a:p>
          <a:p>
            <a:pPr marL="863479" lvl="1" indent="-285750">
              <a:lnSpc>
                <a:spcPct val="100000"/>
              </a:lnSpc>
              <a:spcAft>
                <a:spcPts val="0"/>
              </a:spcAft>
              <a:buSzPct val="45000"/>
              <a:buFont typeface="Courier New" panose="02070309020205020404" pitchFamily="49" charset="0"/>
              <a:buChar char="o"/>
              <a:tabLst>
                <a:tab pos="723038" algn="l"/>
                <a:tab pos="1447825" algn="l"/>
                <a:tab pos="2170862" algn="l"/>
                <a:tab pos="2895650" algn="l"/>
                <a:tab pos="3620437" algn="l"/>
                <a:tab pos="4343475" algn="l"/>
              </a:tabLst>
            </a:pPr>
            <a:r>
              <a:rPr lang="en-GB" sz="1600" dirty="0" err="1"/>
              <a:t>Wie</a:t>
            </a:r>
            <a:r>
              <a:rPr lang="en-GB" sz="1600" dirty="0"/>
              <a:t> </a:t>
            </a:r>
            <a:r>
              <a:rPr lang="en-GB" sz="1600" dirty="0" err="1"/>
              <a:t>ist</a:t>
            </a:r>
            <a:r>
              <a:rPr lang="en-GB" sz="1600" dirty="0"/>
              <a:t> </a:t>
            </a:r>
            <a:r>
              <a:rPr lang="en-GB" sz="1600" dirty="0" err="1"/>
              <a:t>meine</a:t>
            </a:r>
            <a:r>
              <a:rPr lang="en-GB" sz="1600" dirty="0"/>
              <a:t> </a:t>
            </a:r>
            <a:r>
              <a:rPr lang="en-GB" sz="1600" dirty="0" err="1"/>
              <a:t>derzeitige</a:t>
            </a:r>
            <a:r>
              <a:rPr lang="en-GB" sz="1600" dirty="0"/>
              <a:t> </a:t>
            </a:r>
            <a:r>
              <a:rPr lang="en-GB" sz="1600" dirty="0" err="1"/>
              <a:t>Studien</a:t>
            </a:r>
            <a:r>
              <a:rPr lang="en-GB" sz="1600" dirty="0"/>
              <a:t>- und </a:t>
            </a:r>
            <a:r>
              <a:rPr lang="en-GB" sz="1600" dirty="0" err="1"/>
              <a:t>Berufssituation</a:t>
            </a:r>
            <a:r>
              <a:rPr lang="en-GB" sz="1600" dirty="0"/>
              <a:t>?</a:t>
            </a:r>
          </a:p>
          <a:p>
            <a:pPr marL="863479" lvl="1" indent="-285750">
              <a:lnSpc>
                <a:spcPct val="100000"/>
              </a:lnSpc>
              <a:spcAft>
                <a:spcPts val="0"/>
              </a:spcAft>
              <a:buSzPct val="45000"/>
              <a:buFont typeface="Courier New" panose="02070309020205020404" pitchFamily="49" charset="0"/>
              <a:buChar char="o"/>
              <a:tabLst>
                <a:tab pos="723038" algn="l"/>
                <a:tab pos="1447825" algn="l"/>
                <a:tab pos="2170862" algn="l"/>
                <a:tab pos="2895650" algn="l"/>
                <a:tab pos="3620437" algn="l"/>
                <a:tab pos="4343475" algn="l"/>
              </a:tabLst>
            </a:pPr>
            <a:r>
              <a:rPr lang="en-GB" sz="1600" dirty="0"/>
              <a:t>Was </a:t>
            </a:r>
            <a:r>
              <a:rPr lang="en-GB" sz="1600" dirty="0" err="1"/>
              <a:t>mache</a:t>
            </a:r>
            <a:r>
              <a:rPr lang="en-GB" sz="1600" dirty="0"/>
              <a:t> </a:t>
            </a:r>
            <a:r>
              <a:rPr lang="en-GB" sz="1600" dirty="0" err="1"/>
              <a:t>ich</a:t>
            </a:r>
            <a:r>
              <a:rPr lang="en-GB" sz="1600" dirty="0"/>
              <a:t> </a:t>
            </a:r>
            <a:r>
              <a:rPr lang="en-GB" sz="1600" dirty="0" err="1"/>
              <a:t>gern</a:t>
            </a:r>
            <a:r>
              <a:rPr lang="en-GB" sz="1600" dirty="0"/>
              <a:t> in </a:t>
            </a:r>
            <a:r>
              <a:rPr lang="en-GB" sz="1600" dirty="0" err="1"/>
              <a:t>meiner</a:t>
            </a:r>
            <a:r>
              <a:rPr lang="en-GB" sz="1600" dirty="0"/>
              <a:t> </a:t>
            </a:r>
            <a:r>
              <a:rPr lang="en-GB" sz="1600" dirty="0" err="1"/>
              <a:t>Freizeit</a:t>
            </a:r>
            <a:r>
              <a:rPr lang="en-GB" sz="1600" dirty="0"/>
              <a:t>?</a:t>
            </a:r>
          </a:p>
          <a:p>
            <a:pPr marL="863479" lvl="1" indent="-285750">
              <a:lnSpc>
                <a:spcPct val="100000"/>
              </a:lnSpc>
              <a:spcAft>
                <a:spcPts val="0"/>
              </a:spcAft>
              <a:buSzPct val="45000"/>
              <a:buFont typeface="Courier New" panose="02070309020205020404" pitchFamily="49" charset="0"/>
              <a:buChar char="o"/>
              <a:tabLst>
                <a:tab pos="723038" algn="l"/>
                <a:tab pos="1447825" algn="l"/>
                <a:tab pos="2170862" algn="l"/>
                <a:tab pos="2895650" algn="l"/>
                <a:tab pos="3620437" algn="l"/>
                <a:tab pos="4343475" algn="l"/>
              </a:tabLst>
            </a:pPr>
            <a:r>
              <a:rPr lang="en-GB" sz="1600" dirty="0"/>
              <a:t>Was </a:t>
            </a:r>
            <a:r>
              <a:rPr lang="en-GB" sz="1600" dirty="0" err="1"/>
              <a:t>beschäftigt</a:t>
            </a:r>
            <a:r>
              <a:rPr lang="en-GB" sz="1600" dirty="0"/>
              <a:t> </a:t>
            </a:r>
            <a:r>
              <a:rPr lang="en-GB" sz="1600" dirty="0" err="1"/>
              <a:t>mich</a:t>
            </a:r>
            <a:r>
              <a:rPr lang="en-GB" sz="1600" dirty="0"/>
              <a:t> </a:t>
            </a:r>
            <a:r>
              <a:rPr lang="en-GB" sz="1600" dirty="0" err="1"/>
              <a:t>im</a:t>
            </a:r>
            <a:r>
              <a:rPr lang="en-GB" sz="1600" dirty="0"/>
              <a:t> Moment am </a:t>
            </a:r>
            <a:r>
              <a:rPr lang="en-GB" sz="1600" dirty="0" err="1"/>
              <a:t>meisten</a:t>
            </a:r>
            <a:r>
              <a:rPr lang="en-GB" sz="1600" dirty="0"/>
              <a:t>?</a:t>
            </a:r>
          </a:p>
          <a:p>
            <a:pPr marL="863479" lvl="1" indent="-285750">
              <a:lnSpc>
                <a:spcPct val="100000"/>
              </a:lnSpc>
              <a:spcAft>
                <a:spcPts val="0"/>
              </a:spcAft>
              <a:buSzPct val="45000"/>
              <a:buFont typeface="Courier New" panose="02070309020205020404" pitchFamily="49" charset="0"/>
              <a:buChar char="o"/>
              <a:tabLst>
                <a:tab pos="723038" algn="l"/>
                <a:tab pos="1447825" algn="l"/>
                <a:tab pos="2170862" algn="l"/>
                <a:tab pos="2895650" algn="l"/>
                <a:tab pos="3620437" algn="l"/>
                <a:tab pos="4343475" algn="l"/>
              </a:tabLst>
            </a:pPr>
            <a:r>
              <a:rPr lang="en-GB" sz="1600" dirty="0" err="1"/>
              <a:t>Ich</a:t>
            </a:r>
            <a:r>
              <a:rPr lang="en-GB" sz="1600" dirty="0"/>
              <a:t> </a:t>
            </a:r>
            <a:r>
              <a:rPr lang="en-GB" sz="1600" dirty="0" err="1"/>
              <a:t>studiere</a:t>
            </a:r>
            <a:r>
              <a:rPr lang="en-GB" sz="1600" dirty="0"/>
              <a:t> </a:t>
            </a:r>
            <a:r>
              <a:rPr lang="en-GB" sz="1600" dirty="0" err="1"/>
              <a:t>Sozialwissenschaft</a:t>
            </a:r>
            <a:r>
              <a:rPr lang="en-GB" sz="1600" dirty="0"/>
              <a:t>, </a:t>
            </a:r>
            <a:r>
              <a:rPr lang="en-GB" sz="1600" dirty="0" err="1"/>
              <a:t>weil</a:t>
            </a:r>
            <a:r>
              <a:rPr lang="en-GB" sz="1600" dirty="0" smtClean="0"/>
              <a:t>...</a:t>
            </a:r>
          </a:p>
          <a:p>
            <a:pPr marL="863479" lvl="1" indent="-285750">
              <a:lnSpc>
                <a:spcPct val="100000"/>
              </a:lnSpc>
              <a:spcAft>
                <a:spcPts val="0"/>
              </a:spcAft>
              <a:buSzPct val="45000"/>
              <a:buFont typeface="Symbol" panose="05050102010706020507" pitchFamily="18" charset="2"/>
              <a:buChar char="-"/>
              <a:tabLst>
                <a:tab pos="723038" algn="l"/>
                <a:tab pos="1447825" algn="l"/>
                <a:tab pos="2170862" algn="l"/>
                <a:tab pos="2895650" algn="l"/>
                <a:tab pos="3620437" algn="l"/>
                <a:tab pos="4343475" algn="l"/>
              </a:tabLst>
            </a:pPr>
            <a:endParaRPr lang="en-GB" sz="1600" dirty="0"/>
          </a:p>
          <a:p>
            <a:pPr marL="484943">
              <a:lnSpc>
                <a:spcPct val="100000"/>
              </a:lnSpc>
              <a:spcAft>
                <a:spcPts val="0"/>
              </a:spcAft>
              <a:buFont typeface="Calibri" pitchFamily="34" charset="0"/>
              <a:buAutoNum type="arabicPeriod"/>
              <a:tabLst>
                <a:tab pos="723038" algn="l"/>
                <a:tab pos="1447825" algn="l"/>
                <a:tab pos="2170862" algn="l"/>
                <a:tab pos="2895650" algn="l"/>
                <a:tab pos="3620437" algn="l"/>
                <a:tab pos="4343475" algn="l"/>
              </a:tabLst>
            </a:pPr>
            <a:r>
              <a:rPr lang="en-GB" sz="1600" b="1" dirty="0" smtClean="0"/>
              <a:t> </a:t>
            </a:r>
            <a:r>
              <a:rPr lang="en-GB" sz="1600" b="1" dirty="0" err="1" smtClean="0"/>
              <a:t>Einstiegsdiskussion</a:t>
            </a:r>
            <a:r>
              <a:rPr lang="en-GB" sz="1600" b="1" dirty="0" smtClean="0"/>
              <a:t> </a:t>
            </a:r>
            <a:r>
              <a:rPr lang="en-GB" sz="1600" dirty="0" err="1"/>
              <a:t>mit</a:t>
            </a:r>
            <a:r>
              <a:rPr lang="en-GB" sz="1600" dirty="0"/>
              <a:t> </a:t>
            </a:r>
            <a:r>
              <a:rPr lang="en-GB" sz="1600" dirty="0" err="1" smtClean="0"/>
              <a:t>Grundreiz</a:t>
            </a:r>
            <a:r>
              <a:rPr lang="en-GB" sz="1600" dirty="0" smtClean="0"/>
              <a:t>:   </a:t>
            </a:r>
            <a:br>
              <a:rPr lang="en-GB" sz="1600" dirty="0" smtClean="0"/>
            </a:br>
            <a:r>
              <a:rPr lang="en-GB" sz="1600" dirty="0" smtClean="0"/>
              <a:t>  	</a:t>
            </a:r>
            <a:r>
              <a:rPr lang="en-GB" sz="1600" i="1" dirty="0" smtClean="0"/>
              <a:t>„</a:t>
            </a:r>
            <a:r>
              <a:rPr lang="en-GB" sz="1600" i="1" dirty="0" err="1"/>
              <a:t>Sozialwissenschaften</a:t>
            </a:r>
            <a:r>
              <a:rPr lang="en-GB" sz="1600" i="1" dirty="0"/>
              <a:t> </a:t>
            </a:r>
            <a:r>
              <a:rPr lang="en-GB" sz="1600" i="1" dirty="0" smtClean="0"/>
              <a:t>in Hannover </a:t>
            </a:r>
            <a:r>
              <a:rPr lang="en-GB" sz="1600" i="1" dirty="0"/>
              <a:t>– </a:t>
            </a:r>
            <a:r>
              <a:rPr lang="en-GB" sz="1600" i="1" dirty="0" err="1"/>
              <a:t>ein</a:t>
            </a:r>
            <a:r>
              <a:rPr lang="en-GB" sz="1600" i="1" dirty="0"/>
              <a:t> </a:t>
            </a:r>
            <a:r>
              <a:rPr lang="en-GB" sz="1600" i="1" dirty="0" err="1"/>
              <a:t>Studium</a:t>
            </a:r>
            <a:r>
              <a:rPr lang="en-GB" sz="1600" i="1" dirty="0"/>
              <a:t> </a:t>
            </a:r>
            <a:r>
              <a:rPr lang="en-GB" sz="1600" i="1" dirty="0" err="1"/>
              <a:t>zwischen</a:t>
            </a:r>
            <a:r>
              <a:rPr lang="en-GB" sz="1600" i="1" dirty="0"/>
              <a:t> </a:t>
            </a:r>
            <a:r>
              <a:rPr lang="en-GB" sz="1600" i="1" dirty="0" err="1"/>
              <a:t>Qual</a:t>
            </a:r>
            <a:r>
              <a:rPr lang="en-GB" sz="1600" i="1" dirty="0"/>
              <a:t> und Wahl?“  </a:t>
            </a:r>
            <a:r>
              <a:rPr lang="en-GB" sz="1600" dirty="0" smtClean="0"/>
              <a:t>(</a:t>
            </a:r>
            <a:r>
              <a:rPr lang="en-GB" sz="1600" dirty="0"/>
              <a:t>ca. 60- 90 </a:t>
            </a:r>
            <a:r>
              <a:rPr lang="en-GB" sz="1600" dirty="0" err="1"/>
              <a:t>Minuten</a:t>
            </a:r>
            <a:r>
              <a:rPr lang="en-GB" sz="1600" dirty="0" smtClean="0"/>
              <a:t>)</a:t>
            </a:r>
          </a:p>
          <a:p>
            <a:pPr marL="484943">
              <a:lnSpc>
                <a:spcPct val="100000"/>
              </a:lnSpc>
              <a:spcAft>
                <a:spcPts val="0"/>
              </a:spcAft>
              <a:buFont typeface="Calibri" pitchFamily="34" charset="0"/>
              <a:buAutoNum type="arabicPeriod"/>
              <a:tabLst>
                <a:tab pos="723038" algn="l"/>
                <a:tab pos="1447825" algn="l"/>
                <a:tab pos="2170862" algn="l"/>
                <a:tab pos="2895650" algn="l"/>
                <a:tab pos="3620437" algn="l"/>
                <a:tab pos="4343475" algn="l"/>
              </a:tabLst>
            </a:pPr>
            <a:endParaRPr lang="en-GB" sz="1600" dirty="0" smtClean="0"/>
          </a:p>
          <a:p>
            <a:pPr marL="484943">
              <a:lnSpc>
                <a:spcPct val="100000"/>
              </a:lnSpc>
              <a:buFont typeface="Calibri" pitchFamily="34" charset="0"/>
              <a:buAutoNum type="arabicPeriod" startAt="3"/>
              <a:tabLst>
                <a:tab pos="723038" algn="l"/>
                <a:tab pos="1447825" algn="l"/>
                <a:tab pos="2170862" algn="l"/>
                <a:tab pos="2895650" algn="l"/>
                <a:tab pos="3620437" algn="l"/>
                <a:tab pos="4343475" algn="l"/>
              </a:tabLst>
            </a:pPr>
            <a:r>
              <a:rPr lang="en-GB" sz="1600" b="1" dirty="0" smtClean="0"/>
              <a:t> </a:t>
            </a:r>
            <a:r>
              <a:rPr lang="en-GB" sz="1600" b="1" dirty="0" err="1" smtClean="0"/>
              <a:t>Vertiefung</a:t>
            </a:r>
            <a:r>
              <a:rPr lang="en-GB" sz="1600" b="1" i="1" dirty="0" smtClean="0"/>
              <a:t> </a:t>
            </a:r>
            <a:r>
              <a:rPr lang="en-GB" sz="1600" dirty="0" err="1"/>
              <a:t>mit</a:t>
            </a:r>
            <a:r>
              <a:rPr lang="en-GB" sz="1600" dirty="0"/>
              <a:t> </a:t>
            </a:r>
            <a:r>
              <a:rPr lang="en-GB" sz="1600" dirty="0" err="1" smtClean="0"/>
              <a:t>Metaplankarten</a:t>
            </a:r>
            <a:r>
              <a:rPr lang="en-GB" sz="1600" i="1" dirty="0" smtClean="0"/>
              <a:t>          </a:t>
            </a:r>
            <a:br>
              <a:rPr lang="en-GB" sz="1600" i="1" dirty="0" smtClean="0"/>
            </a:br>
            <a:r>
              <a:rPr lang="en-GB" sz="1600" i="1" dirty="0" smtClean="0"/>
              <a:t>	„</a:t>
            </a:r>
            <a:r>
              <a:rPr lang="en-GB" sz="1600" i="1" dirty="0" err="1"/>
              <a:t>Worauf</a:t>
            </a:r>
            <a:r>
              <a:rPr lang="en-GB" sz="1600" i="1" dirty="0"/>
              <a:t> </a:t>
            </a:r>
            <a:r>
              <a:rPr lang="en-GB" sz="1600" i="1" dirty="0" err="1"/>
              <a:t>kommt</a:t>
            </a:r>
            <a:r>
              <a:rPr lang="en-GB" sz="1600" i="1" dirty="0"/>
              <a:t> </a:t>
            </a:r>
            <a:r>
              <a:rPr lang="en-GB" sz="1600" i="1" dirty="0" err="1"/>
              <a:t>es</a:t>
            </a:r>
            <a:r>
              <a:rPr lang="en-GB" sz="1600" i="1" dirty="0"/>
              <a:t> </a:t>
            </a:r>
            <a:r>
              <a:rPr lang="en-GB" sz="1600" i="1" dirty="0" err="1"/>
              <a:t>mir</a:t>
            </a:r>
            <a:r>
              <a:rPr lang="en-GB" sz="1600" i="1" dirty="0"/>
              <a:t> an </a:t>
            </a:r>
            <a:r>
              <a:rPr lang="en-GB" sz="1600" i="1" dirty="0" err="1"/>
              <a:t>im</a:t>
            </a:r>
            <a:r>
              <a:rPr lang="en-GB" sz="1600" i="1" dirty="0"/>
              <a:t> </a:t>
            </a:r>
            <a:r>
              <a:rPr lang="en-GB" sz="1600" i="1" dirty="0" err="1" smtClean="0"/>
              <a:t>Studium</a:t>
            </a:r>
            <a:r>
              <a:rPr lang="en-GB" sz="1600" i="1" dirty="0"/>
              <a:t>?“ </a:t>
            </a:r>
            <a:r>
              <a:rPr lang="en-GB" sz="1600" dirty="0" smtClean="0"/>
              <a:t>(</a:t>
            </a:r>
            <a:r>
              <a:rPr lang="en-GB" sz="1600" dirty="0"/>
              <a:t>ca. 20 </a:t>
            </a:r>
            <a:r>
              <a:rPr lang="en-GB" sz="1600" dirty="0" err="1"/>
              <a:t>Minuten</a:t>
            </a:r>
            <a:r>
              <a:rPr lang="en-GB" sz="1600" dirty="0" smtClean="0"/>
              <a:t>)</a:t>
            </a:r>
          </a:p>
          <a:p>
            <a:pPr marL="484943">
              <a:lnSpc>
                <a:spcPct val="100000"/>
              </a:lnSpc>
              <a:tabLst>
                <a:tab pos="723038" algn="l"/>
                <a:tab pos="1447825" algn="l"/>
                <a:tab pos="2170862" algn="l"/>
                <a:tab pos="2895650" algn="l"/>
                <a:tab pos="3620437" algn="l"/>
                <a:tab pos="4343475" algn="l"/>
              </a:tabLst>
            </a:pPr>
            <a:endParaRPr lang="en-GB" sz="1600" dirty="0"/>
          </a:p>
          <a:p>
            <a:pPr marL="484943">
              <a:lnSpc>
                <a:spcPct val="100000"/>
              </a:lnSpc>
              <a:buFont typeface="Calibri" pitchFamily="34" charset="0"/>
              <a:buAutoNum type="arabicPeriod" startAt="4"/>
              <a:tabLst>
                <a:tab pos="723038" algn="l"/>
                <a:tab pos="1447825" algn="l"/>
                <a:tab pos="2170862" algn="l"/>
                <a:tab pos="2895650" algn="l"/>
                <a:tab pos="3620437" algn="l"/>
                <a:tab pos="4343475" algn="l"/>
              </a:tabLst>
            </a:pPr>
            <a:r>
              <a:rPr lang="en-GB" sz="1600" b="1" dirty="0" smtClean="0"/>
              <a:t> </a:t>
            </a:r>
            <a:r>
              <a:rPr lang="en-GB" sz="1600" b="1" dirty="0" err="1" smtClean="0"/>
              <a:t>Kreativaufgabe</a:t>
            </a:r>
            <a:r>
              <a:rPr lang="en-GB" sz="1600" dirty="0" smtClean="0"/>
              <a:t> </a:t>
            </a:r>
            <a:br>
              <a:rPr lang="en-GB" sz="1600" dirty="0" smtClean="0"/>
            </a:br>
            <a:r>
              <a:rPr lang="en-GB" sz="1600" dirty="0" smtClean="0"/>
              <a:t>	</a:t>
            </a:r>
            <a:r>
              <a:rPr lang="en-GB" sz="1600" dirty="0" err="1" smtClean="0"/>
              <a:t>Collagenarbeit</a:t>
            </a:r>
            <a:r>
              <a:rPr lang="en-GB" sz="1600" dirty="0"/>
              <a:t>:</a:t>
            </a:r>
            <a:r>
              <a:rPr lang="en-GB" sz="1600" b="1" dirty="0"/>
              <a:t> </a:t>
            </a:r>
            <a:r>
              <a:rPr lang="en-GB" sz="1600" i="1" dirty="0"/>
              <a:t>„Mein </a:t>
            </a:r>
            <a:r>
              <a:rPr lang="en-GB" sz="1600" i="1" dirty="0" err="1"/>
              <a:t>Leben</a:t>
            </a:r>
            <a:r>
              <a:rPr lang="en-GB" sz="1600" i="1" dirty="0"/>
              <a:t> </a:t>
            </a:r>
            <a:r>
              <a:rPr lang="en-GB" sz="1600" i="1" dirty="0" err="1"/>
              <a:t>bis</a:t>
            </a:r>
            <a:r>
              <a:rPr lang="en-GB" sz="1600" i="1" dirty="0"/>
              <a:t> 2010“ </a:t>
            </a:r>
            <a:r>
              <a:rPr lang="en-GB" sz="1600" dirty="0" smtClean="0"/>
              <a:t>(</a:t>
            </a:r>
            <a:r>
              <a:rPr lang="en-GB" sz="1600" dirty="0"/>
              <a:t>ca. 70 </a:t>
            </a:r>
            <a:r>
              <a:rPr lang="en-GB" sz="1600" dirty="0" err="1"/>
              <a:t>Minuten</a:t>
            </a:r>
            <a:r>
              <a:rPr lang="en-GB" sz="1600" dirty="0"/>
              <a:t>)</a:t>
            </a:r>
          </a:p>
          <a:p>
            <a:pPr marL="484943">
              <a:lnSpc>
                <a:spcPct val="200000"/>
              </a:lnSpc>
              <a:buFont typeface="Calibri" pitchFamily="34" charset="0"/>
              <a:buAutoNum type="arabicPeriod" startAt="5"/>
              <a:tabLst>
                <a:tab pos="723038" algn="l"/>
                <a:tab pos="1447825" algn="l"/>
                <a:tab pos="2170862" algn="l"/>
                <a:tab pos="2895650" algn="l"/>
                <a:tab pos="3620437" algn="l"/>
                <a:tab pos="4343475" algn="l"/>
              </a:tabLst>
            </a:pPr>
            <a:r>
              <a:rPr lang="en-GB" sz="1600" b="1" dirty="0" smtClean="0"/>
              <a:t> Feedback</a:t>
            </a:r>
            <a:endParaRPr lang="en-GB" sz="1600" b="1" dirty="0"/>
          </a:p>
          <a:p>
            <a:pPr marL="484943">
              <a:lnSpc>
                <a:spcPct val="100000"/>
              </a:lnSpc>
              <a:buFont typeface="Calibri" pitchFamily="34" charset="0"/>
              <a:buAutoNum type="arabicPeriod" startAt="6"/>
              <a:tabLst>
                <a:tab pos="723038" algn="l"/>
                <a:tab pos="1447825" algn="l"/>
                <a:tab pos="2170862" algn="l"/>
                <a:tab pos="2895650" algn="l"/>
                <a:tab pos="3620437" algn="l"/>
                <a:tab pos="4343475" algn="l"/>
              </a:tabLst>
            </a:pPr>
            <a:r>
              <a:rPr lang="en-GB" sz="1600" b="1" dirty="0" smtClean="0"/>
              <a:t> </a:t>
            </a:r>
            <a:r>
              <a:rPr lang="en-GB" sz="1600" b="1" dirty="0" err="1" smtClean="0"/>
              <a:t>Sozialdatenbogen</a:t>
            </a:r>
            <a:r>
              <a:rPr lang="en-GB" sz="1600" b="1" dirty="0" smtClean="0"/>
              <a:t> </a:t>
            </a:r>
            <a:endParaRPr lang="en-GB" sz="1600" b="1" dirty="0"/>
          </a:p>
          <a:p>
            <a:pPr marL="484943">
              <a:lnSpc>
                <a:spcPct val="100000"/>
              </a:lnSpc>
              <a:spcAft>
                <a:spcPts val="0"/>
              </a:spcAft>
              <a:tabLst>
                <a:tab pos="723038" algn="l"/>
                <a:tab pos="1447825" algn="l"/>
                <a:tab pos="2170862" algn="l"/>
                <a:tab pos="2895650" algn="l"/>
                <a:tab pos="3620437" algn="l"/>
                <a:tab pos="4343475" algn="l"/>
              </a:tabLst>
            </a:pPr>
            <a:r>
              <a:rPr lang="en-GB" sz="1600" dirty="0" smtClean="0"/>
              <a:t>	(u. a. </a:t>
            </a:r>
            <a:r>
              <a:rPr lang="en-GB" sz="1600" dirty="0" err="1"/>
              <a:t>mit</a:t>
            </a:r>
            <a:r>
              <a:rPr lang="en-GB" sz="1600" dirty="0"/>
              <a:t> </a:t>
            </a:r>
            <a:r>
              <a:rPr lang="en-GB" sz="1600" dirty="0" err="1"/>
              <a:t>Fragen</a:t>
            </a:r>
            <a:r>
              <a:rPr lang="en-GB" sz="1600" dirty="0"/>
              <a:t> </a:t>
            </a:r>
            <a:r>
              <a:rPr lang="en-GB" sz="1600" dirty="0" err="1"/>
              <a:t>nach</a:t>
            </a:r>
            <a:r>
              <a:rPr lang="en-GB" sz="1600" dirty="0"/>
              <a:t> den </a:t>
            </a:r>
            <a:r>
              <a:rPr lang="en-GB" sz="1600" dirty="0" err="1"/>
              <a:t>Bildungsabschlüssen</a:t>
            </a:r>
            <a:r>
              <a:rPr lang="en-GB" sz="1600" dirty="0"/>
              <a:t> und </a:t>
            </a:r>
            <a:r>
              <a:rPr lang="en-GB" sz="1600" dirty="0" err="1"/>
              <a:t>Berufen</a:t>
            </a:r>
            <a:r>
              <a:rPr lang="en-GB" sz="1600" dirty="0"/>
              <a:t> von </a:t>
            </a:r>
            <a:r>
              <a:rPr lang="en-GB" sz="1600" dirty="0" err="1"/>
              <a:t>Eltern</a:t>
            </a:r>
            <a:r>
              <a:rPr lang="en-GB" sz="1600" dirty="0"/>
              <a:t>, </a:t>
            </a:r>
            <a:r>
              <a:rPr lang="en-GB" sz="1600" dirty="0" err="1" smtClean="0"/>
              <a:t>Großeltern</a:t>
            </a:r>
            <a:r>
              <a:rPr lang="en-GB" sz="1600" dirty="0" smtClean="0"/>
              <a:t>,</a:t>
            </a:r>
            <a:r>
              <a:rPr lang="en-GB" sz="1600" dirty="0"/>
              <a:t> </a:t>
            </a:r>
            <a:endParaRPr lang="en-GB" sz="1600" dirty="0" smtClean="0"/>
          </a:p>
          <a:p>
            <a:pPr marL="484943">
              <a:lnSpc>
                <a:spcPct val="100000"/>
              </a:lnSpc>
              <a:spcAft>
                <a:spcPts val="0"/>
              </a:spcAft>
              <a:tabLst>
                <a:tab pos="723038" algn="l"/>
                <a:tab pos="1447825" algn="l"/>
                <a:tab pos="2170862" algn="l"/>
                <a:tab pos="2895650" algn="l"/>
                <a:tab pos="3620437" algn="l"/>
                <a:tab pos="4343475" algn="l"/>
              </a:tabLst>
            </a:pPr>
            <a:r>
              <a:rPr lang="en-GB" sz="1600" dirty="0"/>
              <a:t>	</a:t>
            </a:r>
            <a:r>
              <a:rPr lang="en-GB" sz="1600" dirty="0" err="1" smtClean="0"/>
              <a:t>Geschwistern</a:t>
            </a:r>
            <a:r>
              <a:rPr lang="en-GB" sz="1600" dirty="0" smtClean="0"/>
              <a:t> und </a:t>
            </a:r>
            <a:r>
              <a:rPr lang="en-GB" sz="1600" dirty="0" err="1"/>
              <a:t>PartnerInnen</a:t>
            </a:r>
            <a:r>
              <a:rPr lang="en-GB" sz="1600" dirty="0" smtClean="0"/>
              <a:t>)</a:t>
            </a:r>
            <a:endParaRPr lang="en-GB" sz="1600" dirty="0"/>
          </a:p>
        </p:txBody>
      </p:sp>
    </p:spTree>
    <p:extLst>
      <p:ext uri="{BB962C8B-B14F-4D97-AF65-F5344CB8AC3E}">
        <p14:creationId xmlns:p14="http://schemas.microsoft.com/office/powerpoint/2010/main" val="1189538478"/>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560" y="0"/>
            <a:ext cx="4967227" cy="69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450020" y="612985"/>
            <a:ext cx="4104570" cy="25282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l"/>
            <a:r>
              <a:rPr lang="de-DE" sz="2800" b="1" dirty="0">
                <a:solidFill>
                  <a:schemeClr val="tx2">
                    <a:lumMod val="75000"/>
                  </a:schemeClr>
                </a:solidFill>
              </a:rPr>
              <a:t>Typologie </a:t>
            </a:r>
            <a:endParaRPr lang="de-DE" sz="2800" b="1" dirty="0" smtClean="0">
              <a:solidFill>
                <a:schemeClr val="tx2">
                  <a:lumMod val="75000"/>
                </a:schemeClr>
              </a:solidFill>
            </a:endParaRPr>
          </a:p>
          <a:p>
            <a:pPr algn="l"/>
            <a:r>
              <a:rPr lang="de-DE" sz="2800" b="1" dirty="0" smtClean="0">
                <a:solidFill>
                  <a:schemeClr val="tx2">
                    <a:lumMod val="75000"/>
                  </a:schemeClr>
                </a:solidFill>
              </a:rPr>
              <a:t>studentischer Milieus </a:t>
            </a:r>
            <a:endParaRPr lang="de-DE" sz="2800" b="1" dirty="0">
              <a:solidFill>
                <a:schemeClr val="tx2">
                  <a:lumMod val="75000"/>
                </a:schemeClr>
              </a:solidFill>
            </a:endParaRPr>
          </a:p>
        </p:txBody>
      </p:sp>
    </p:spTree>
    <p:extLst>
      <p:ext uri="{BB962C8B-B14F-4D97-AF65-F5344CB8AC3E}">
        <p14:creationId xmlns:p14="http://schemas.microsoft.com/office/powerpoint/2010/main" val="21357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740715" y="885248"/>
            <a:ext cx="9075420" cy="735877"/>
          </a:xfrm>
        </p:spPr>
        <p:txBody>
          <a:bodyPr>
            <a:normAutofit/>
          </a:bodyPr>
          <a:lstStyle/>
          <a:p>
            <a:pPr eaLnBrk="1" hangingPunct="1"/>
            <a:r>
              <a:rPr lang="de-DE" altLang="de-DE" sz="3600" b="0" dirty="0">
                <a:solidFill>
                  <a:schemeClr val="tx1"/>
                </a:solidFill>
              </a:rPr>
              <a:t>Ausgewählte Ergebnisse</a:t>
            </a:r>
          </a:p>
        </p:txBody>
      </p:sp>
      <p:sp>
        <p:nvSpPr>
          <p:cNvPr id="15363" name="Inhaltsplatzhalter 2"/>
          <p:cNvSpPr>
            <a:spLocks noGrp="1"/>
          </p:cNvSpPr>
          <p:nvPr>
            <p:ph idx="1"/>
          </p:nvPr>
        </p:nvSpPr>
        <p:spPr>
          <a:xfrm>
            <a:off x="661579" y="2091644"/>
            <a:ext cx="9075420" cy="4354151"/>
          </a:xfrm>
        </p:spPr>
        <p:txBody>
          <a:bodyPr>
            <a:normAutofit/>
          </a:bodyPr>
          <a:lstStyle/>
          <a:p>
            <a:pPr marL="378150" lvl="1" indent="-378150">
              <a:buFont typeface="Symbol" panose="05050102010706020507" pitchFamily="18" charset="2"/>
              <a:buChar char="-"/>
            </a:pPr>
            <a:r>
              <a:rPr lang="de-DE" altLang="de-DE" sz="2000" dirty="0" smtClean="0"/>
              <a:t>Die Studierenden der oberen Milieus haben sehr viel </a:t>
            </a:r>
            <a:r>
              <a:rPr lang="de-DE" altLang="de-DE" sz="2000" b="1" dirty="0" smtClean="0"/>
              <a:t>Selbstvertrauen</a:t>
            </a:r>
            <a:r>
              <a:rPr lang="de-DE" altLang="de-DE" sz="2000" dirty="0" smtClean="0"/>
              <a:t> und </a:t>
            </a:r>
            <a:r>
              <a:rPr lang="de-DE" altLang="de-DE" sz="2000" b="1" dirty="0" smtClean="0"/>
              <a:t>Selbstbewusstsein</a:t>
            </a:r>
            <a:r>
              <a:rPr lang="de-DE" altLang="de-DE" sz="2000" dirty="0" smtClean="0"/>
              <a:t>, sie kommen mit den Studienanforderungen im Studium zurecht.</a:t>
            </a:r>
          </a:p>
          <a:p>
            <a:pPr marL="378150" lvl="1" indent="-378150">
              <a:buFont typeface="Symbol" panose="05050102010706020507" pitchFamily="18" charset="2"/>
              <a:buChar char="-"/>
            </a:pPr>
            <a:r>
              <a:rPr lang="de-DE" altLang="de-DE" sz="2000" dirty="0" smtClean="0"/>
              <a:t>Je weiter nach unten im sozialen Raum hin die Studierenden positioniert sind, desto mehr nehmen </a:t>
            </a:r>
            <a:r>
              <a:rPr lang="de-DE" altLang="de-DE" sz="2000" b="1" dirty="0" smtClean="0"/>
              <a:t>Verunsicherungen</a:t>
            </a:r>
            <a:r>
              <a:rPr lang="de-DE" altLang="de-DE" sz="2000" dirty="0" smtClean="0"/>
              <a:t> und </a:t>
            </a:r>
            <a:r>
              <a:rPr lang="de-DE" altLang="de-DE" sz="2000" b="1" dirty="0" smtClean="0"/>
              <a:t>Selbstzweifel </a:t>
            </a:r>
            <a:r>
              <a:rPr lang="de-DE" altLang="de-DE" sz="2000" dirty="0" smtClean="0"/>
              <a:t>zu.</a:t>
            </a:r>
          </a:p>
          <a:p>
            <a:pPr marL="378150" lvl="1" indent="-378150">
              <a:buFont typeface="Symbol" panose="05050102010706020507" pitchFamily="18" charset="2"/>
              <a:buChar char="-"/>
            </a:pPr>
            <a:r>
              <a:rPr lang="de-DE" altLang="de-DE" sz="2000" dirty="0" smtClean="0"/>
              <a:t>Die Studierenden der oberen Milieus verfügen über eher </a:t>
            </a:r>
            <a:r>
              <a:rPr lang="de-DE" altLang="de-DE" sz="2000" b="1" dirty="0" smtClean="0"/>
              <a:t>individualistische Studienstrategien</a:t>
            </a:r>
            <a:r>
              <a:rPr lang="de-DE" altLang="de-DE" sz="2000" dirty="0" smtClean="0"/>
              <a:t>, weiter nach unten im sozialen Raum wird stärker auf </a:t>
            </a:r>
            <a:r>
              <a:rPr lang="de-DE" altLang="de-DE" sz="2000" b="1" dirty="0" smtClean="0"/>
              <a:t>gemeinschaftsorientierte Studienstrategien </a:t>
            </a:r>
            <a:r>
              <a:rPr lang="de-DE" altLang="de-DE" sz="2000" dirty="0" smtClean="0"/>
              <a:t>gesetzt.</a:t>
            </a:r>
          </a:p>
          <a:p>
            <a:pPr eaLnBrk="1" hangingPunct="1"/>
            <a:endParaRPr lang="de-DE" altLang="de-DE" dirty="0" smtClean="0"/>
          </a:p>
        </p:txBody>
      </p:sp>
    </p:spTree>
    <p:extLst>
      <p:ext uri="{BB962C8B-B14F-4D97-AF65-F5344CB8AC3E}">
        <p14:creationId xmlns:p14="http://schemas.microsoft.com/office/powerpoint/2010/main" val="402456294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740715" y="799699"/>
            <a:ext cx="9075420" cy="893436"/>
          </a:xfrm>
        </p:spPr>
        <p:txBody>
          <a:bodyPr>
            <a:normAutofit/>
          </a:bodyPr>
          <a:lstStyle/>
          <a:p>
            <a:pPr eaLnBrk="1" hangingPunct="1"/>
            <a:r>
              <a:rPr lang="de-DE" altLang="de-DE" sz="3600" b="0" dirty="0">
                <a:solidFill>
                  <a:schemeClr val="tx1"/>
                </a:solidFill>
              </a:rPr>
              <a:t>Ausgewählte</a:t>
            </a:r>
            <a:r>
              <a:rPr lang="de-DE" altLang="de-DE" sz="3600" b="0" dirty="0">
                <a:solidFill>
                  <a:srgbClr val="002060"/>
                </a:solidFill>
              </a:rPr>
              <a:t> </a:t>
            </a:r>
            <a:r>
              <a:rPr lang="de-DE" altLang="de-DE" sz="3600" b="0" dirty="0">
                <a:solidFill>
                  <a:schemeClr val="tx1"/>
                </a:solidFill>
              </a:rPr>
              <a:t>Ergebnisse</a:t>
            </a:r>
          </a:p>
        </p:txBody>
      </p:sp>
      <p:sp>
        <p:nvSpPr>
          <p:cNvPr id="16387" name="Inhaltsplatzhalter 2"/>
          <p:cNvSpPr>
            <a:spLocks noGrp="1"/>
          </p:cNvSpPr>
          <p:nvPr>
            <p:ph idx="1"/>
          </p:nvPr>
        </p:nvSpPr>
        <p:spPr>
          <a:xfrm>
            <a:off x="661935" y="2069448"/>
            <a:ext cx="9290752" cy="3800267"/>
          </a:xfrm>
        </p:spPr>
        <p:txBody>
          <a:bodyPr>
            <a:normAutofit/>
          </a:bodyPr>
          <a:lstStyle/>
          <a:p>
            <a:pPr marL="378150" lvl="1" indent="-378150">
              <a:buFont typeface="Symbol" panose="05050102010706020507" pitchFamily="18" charset="2"/>
              <a:buChar char="-"/>
            </a:pPr>
            <a:r>
              <a:rPr lang="de-DE" altLang="de-DE" sz="2000" dirty="0" smtClean="0"/>
              <a:t>Studierende aus den unteren Milieus („Bildungsunsichere“) kommen aus  Herkunftsfamilien, in denen keine Orientierung oder Hilfen für das akademische Feld vorhanden sind. Die </a:t>
            </a:r>
            <a:r>
              <a:rPr lang="de-DE" altLang="de-DE" sz="2000" b="1" dirty="0" smtClean="0"/>
              <a:t>Hürden</a:t>
            </a:r>
            <a:r>
              <a:rPr lang="de-DE" altLang="de-DE" sz="2000" dirty="0" smtClean="0"/>
              <a:t>, Sprechstunden der </a:t>
            </a:r>
            <a:r>
              <a:rPr lang="de-DE" altLang="de-DE" sz="2000" dirty="0" err="1" smtClean="0"/>
              <a:t>DozentInnen</a:t>
            </a:r>
            <a:r>
              <a:rPr lang="de-DE" altLang="de-DE" sz="2000" dirty="0" smtClean="0"/>
              <a:t> aufzusuchen, sind bei ihnen besonders groß. Sie sind zur Bewältigung des Studiums auf </a:t>
            </a:r>
            <a:r>
              <a:rPr lang="de-DE" altLang="de-DE" sz="2000" b="1" dirty="0" smtClean="0"/>
              <a:t>Notgemeinschaften</a:t>
            </a:r>
            <a:r>
              <a:rPr lang="de-DE" altLang="de-DE" sz="2000" dirty="0"/>
              <a:t> </a:t>
            </a:r>
            <a:r>
              <a:rPr lang="de-DE" altLang="de-DE" sz="2000" dirty="0" smtClean="0"/>
              <a:t>mit anderen Studierenden angewiesen.</a:t>
            </a:r>
          </a:p>
          <a:p>
            <a:pPr marL="378150" lvl="1" indent="-378150">
              <a:buFont typeface="Symbol" panose="05050102010706020507" pitchFamily="18" charset="2"/>
              <a:buChar char="-"/>
            </a:pPr>
            <a:r>
              <a:rPr lang="de-DE" sz="2000" dirty="0"/>
              <a:t>Bildungsaufsteiger und –</a:t>
            </a:r>
            <a:r>
              <a:rPr lang="de-DE" sz="2000" dirty="0" err="1"/>
              <a:t>aufsteigerinnen</a:t>
            </a:r>
            <a:r>
              <a:rPr lang="de-DE" sz="2000" dirty="0"/>
              <a:t> bilden </a:t>
            </a:r>
            <a:r>
              <a:rPr lang="de-DE" sz="2000" b="1" dirty="0"/>
              <a:t>keine homogene Gruppe</a:t>
            </a:r>
            <a:r>
              <a:rPr lang="de-DE" sz="2000" dirty="0"/>
              <a:t>. Sie umfassen vertikal wie horizontal ein insgesamt breites Spektrum unterschiedlicher Lebensweisen und Bildungsauffassungen.</a:t>
            </a:r>
          </a:p>
          <a:p>
            <a:pPr marL="0" lvl="1" indent="0">
              <a:buNone/>
            </a:pPr>
            <a:endParaRPr lang="de-DE" altLang="de-DE" dirty="0" smtClean="0">
              <a:solidFill>
                <a:srgbClr val="002060"/>
              </a:solidFill>
            </a:endParaRPr>
          </a:p>
        </p:txBody>
      </p:sp>
    </p:spTree>
    <p:extLst>
      <p:ext uri="{BB962C8B-B14F-4D97-AF65-F5344CB8AC3E}">
        <p14:creationId xmlns:p14="http://schemas.microsoft.com/office/powerpoint/2010/main" val="2227855213"/>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2" name="Object 2"/>
          <p:cNvGraphicFramePr>
            <a:graphicFrameLocks noChangeAspect="1"/>
          </p:cNvGraphicFramePr>
          <p:nvPr>
            <p:extLst>
              <p:ext uri="{D42A27DB-BD31-4B8C-83A1-F6EECF244321}">
                <p14:modId xmlns:p14="http://schemas.microsoft.com/office/powerpoint/2010/main" val="2279057194"/>
              </p:ext>
            </p:extLst>
          </p:nvPr>
        </p:nvGraphicFramePr>
        <p:xfrm>
          <a:off x="2970370" y="108915"/>
          <a:ext cx="4752660" cy="6840950"/>
        </p:xfrm>
        <a:graphic>
          <a:graphicData uri="http://schemas.openxmlformats.org/presentationml/2006/ole">
            <mc:AlternateContent xmlns:mc="http://schemas.openxmlformats.org/markup-compatibility/2006">
              <mc:Choice xmlns:v="urn:schemas-microsoft-com:vml" Requires="v">
                <p:oleObj spid="_x0000_s2061" name="Acrobat Document" r:id="rId4" imgW="5667355" imgH="8019997" progId="AcroExch.Document.7">
                  <p:embed/>
                </p:oleObj>
              </mc:Choice>
              <mc:Fallback>
                <p:oleObj name="Acrobat Document" r:id="rId4" imgW="5667355" imgH="8019997" progId="AcroExch.Document.7">
                  <p:embed/>
                  <p:pic>
                    <p:nvPicPr>
                      <p:cNvPr id="12800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370" y="108915"/>
                        <a:ext cx="4752660" cy="68409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621090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450" y="108915"/>
            <a:ext cx="5616780" cy="684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238641" y="612985"/>
            <a:ext cx="3312459" cy="144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800" b="1" dirty="0">
                <a:solidFill>
                  <a:schemeClr val="tx2">
                    <a:lumMod val="75000"/>
                  </a:schemeClr>
                </a:solidFill>
              </a:rPr>
              <a:t>Erwartungen der Studierenden </a:t>
            </a:r>
            <a:r>
              <a:rPr lang="de-DE" sz="2800" b="1" dirty="0" smtClean="0">
                <a:solidFill>
                  <a:schemeClr val="tx2">
                    <a:lumMod val="75000"/>
                  </a:schemeClr>
                </a:solidFill>
              </a:rPr>
              <a:t>an </a:t>
            </a:r>
          </a:p>
          <a:p>
            <a:pPr algn="l"/>
            <a:r>
              <a:rPr lang="de-DE" sz="2800" b="1" dirty="0" smtClean="0">
                <a:solidFill>
                  <a:schemeClr val="tx2">
                    <a:lumMod val="75000"/>
                  </a:schemeClr>
                </a:solidFill>
              </a:rPr>
              <a:t>die </a:t>
            </a:r>
            <a:r>
              <a:rPr lang="de-DE" sz="2800" b="1" dirty="0">
                <a:solidFill>
                  <a:schemeClr val="tx2">
                    <a:lumMod val="75000"/>
                  </a:schemeClr>
                </a:solidFill>
              </a:rPr>
              <a:t>Lehrenden</a:t>
            </a:r>
          </a:p>
        </p:txBody>
      </p:sp>
    </p:spTree>
    <p:extLst>
      <p:ext uri="{BB962C8B-B14F-4D97-AF65-F5344CB8AC3E}">
        <p14:creationId xmlns:p14="http://schemas.microsoft.com/office/powerpoint/2010/main" val="1442184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666050" y="2086433"/>
            <a:ext cx="9433310" cy="902882"/>
          </a:xfrm>
        </p:spPr>
        <p:txBody>
          <a:bodyPr/>
          <a:lstStyle/>
          <a:p>
            <a:pPr eaLnBrk="1" hangingPunct="1"/>
            <a:r>
              <a:rPr lang="de-DE" sz="3970" b="0" dirty="0">
                <a:solidFill>
                  <a:schemeClr val="tx1"/>
                </a:solidFill>
              </a:rPr>
              <a:t>Herzlichen </a:t>
            </a:r>
            <a:r>
              <a:rPr lang="de-DE" sz="3970" b="0" dirty="0" smtClean="0">
                <a:solidFill>
                  <a:schemeClr val="tx1"/>
                </a:solidFill>
              </a:rPr>
              <a:t>Dank für Ihre </a:t>
            </a:r>
            <a:r>
              <a:rPr lang="de-DE" sz="3970" b="0" dirty="0">
                <a:solidFill>
                  <a:schemeClr val="tx1"/>
                </a:solidFill>
              </a:rPr>
              <a:t>Aufmerksamkeit</a:t>
            </a:r>
          </a:p>
        </p:txBody>
      </p:sp>
      <p:sp>
        <p:nvSpPr>
          <p:cNvPr id="3" name="Smiley 2"/>
          <p:cNvSpPr/>
          <p:nvPr/>
        </p:nvSpPr>
        <p:spPr>
          <a:xfrm>
            <a:off x="5819378" y="4175324"/>
            <a:ext cx="1008380" cy="10083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de-DE" sz="1544"/>
          </a:p>
        </p:txBody>
      </p:sp>
      <p:sp>
        <p:nvSpPr>
          <p:cNvPr id="4" name="Smiley 3"/>
          <p:cNvSpPr/>
          <p:nvPr/>
        </p:nvSpPr>
        <p:spPr>
          <a:xfrm>
            <a:off x="5189141" y="4490443"/>
            <a:ext cx="1008380" cy="1008380"/>
          </a:xfrm>
          <a:prstGeom prst="smileyFace">
            <a:avLst/>
          </a:prstGeom>
          <a:solidFill>
            <a:srgbClr val="17F2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de-DE" sz="1544"/>
          </a:p>
        </p:txBody>
      </p:sp>
      <p:sp>
        <p:nvSpPr>
          <p:cNvPr id="5" name="Smiley 4"/>
          <p:cNvSpPr/>
          <p:nvPr/>
        </p:nvSpPr>
        <p:spPr>
          <a:xfrm>
            <a:off x="6292056" y="4963121"/>
            <a:ext cx="1008380" cy="100838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de-DE" sz="1544"/>
          </a:p>
        </p:txBody>
      </p:sp>
    </p:spTree>
    <p:extLst>
      <p:ext uri="{BB962C8B-B14F-4D97-AF65-F5344CB8AC3E}">
        <p14:creationId xmlns:p14="http://schemas.microsoft.com/office/powerpoint/2010/main" val="235219893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167129" y="1759414"/>
            <a:ext cx="10083800" cy="1750"/>
          </a:xfrm>
          <a:prstGeom prst="rect">
            <a:avLst/>
          </a:prstGeom>
          <a:noFill/>
          <a:ln w="9525">
            <a:noFill/>
            <a:round/>
            <a:headEnd/>
            <a:tailEnd/>
          </a:ln>
          <a:effectLst/>
        </p:spPr>
        <p:txBody>
          <a:bodyPr wrap="none" anchor="ctr"/>
          <a:lstStyle/>
          <a:p>
            <a:endParaRPr lang="de-DE" sz="1544"/>
          </a:p>
        </p:txBody>
      </p:sp>
      <p:pic>
        <p:nvPicPr>
          <p:cNvPr id="24578" name="Picture 2"/>
          <p:cNvPicPr>
            <a:picLocks noChangeAspect="1" noChangeArrowheads="1"/>
          </p:cNvPicPr>
          <p:nvPr/>
        </p:nvPicPr>
        <p:blipFill>
          <a:blip r:embed="rId3"/>
          <a:srcRect/>
          <a:stretch>
            <a:fillRect/>
          </a:stretch>
        </p:blipFill>
        <p:spPr bwMode="auto">
          <a:xfrm>
            <a:off x="2682330" y="1621125"/>
            <a:ext cx="5681763" cy="5112710"/>
          </a:xfrm>
          <a:prstGeom prst="rect">
            <a:avLst/>
          </a:prstGeom>
          <a:noFill/>
          <a:ln w="9525">
            <a:noFill/>
            <a:round/>
            <a:headEnd/>
            <a:tailEnd/>
          </a:ln>
          <a:effectLst/>
        </p:spPr>
      </p:pic>
      <p:sp>
        <p:nvSpPr>
          <p:cNvPr id="24579" name="Text Box 3"/>
          <p:cNvSpPr txBox="1">
            <a:spLocks noChangeArrowheads="1"/>
          </p:cNvSpPr>
          <p:nvPr/>
        </p:nvSpPr>
        <p:spPr bwMode="auto">
          <a:xfrm>
            <a:off x="594040" y="674859"/>
            <a:ext cx="9230382" cy="658226"/>
          </a:xfrm>
          <a:prstGeom prst="rect">
            <a:avLst/>
          </a:prstGeom>
          <a:noFill/>
          <a:ln w="9525">
            <a:noFill/>
            <a:round/>
            <a:headEnd/>
            <a:tailEnd/>
          </a:ln>
          <a:effectLst/>
        </p:spPr>
        <p:txBody>
          <a:bodyPr wrap="square" lIns="99250" tIns="51610" rIns="99250" bIns="51610">
            <a:spAutoFit/>
          </a:bodyPr>
          <a:lstStyle/>
          <a:p>
            <a:pPr algn="l">
              <a:spcBef>
                <a:spcPts val="1379"/>
              </a:spcBef>
              <a:buClr>
                <a:srgbClr val="000099"/>
              </a:buCl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pPr>
            <a:r>
              <a:rPr lang="en-GB" sz="3600" dirty="0" err="1">
                <a:solidFill>
                  <a:schemeClr val="tx1"/>
                </a:solidFill>
                <a:cs typeface="Times New Roman" pitchFamily="18" charset="0"/>
              </a:rPr>
              <a:t>Beispiel</a:t>
            </a:r>
            <a:r>
              <a:rPr lang="en-GB" sz="3600" dirty="0">
                <a:solidFill>
                  <a:schemeClr val="tx1"/>
                </a:solidFill>
                <a:cs typeface="Times New Roman" pitchFamily="18" charset="0"/>
              </a:rPr>
              <a:t>: </a:t>
            </a:r>
            <a:r>
              <a:rPr lang="en-GB" sz="3600" dirty="0" err="1">
                <a:solidFill>
                  <a:schemeClr val="tx1"/>
                </a:solidFill>
                <a:cs typeface="Times New Roman" pitchFamily="18" charset="0"/>
              </a:rPr>
              <a:t>Intellektuelle</a:t>
            </a:r>
            <a:r>
              <a:rPr lang="en-GB" sz="3600" dirty="0">
                <a:solidFill>
                  <a:schemeClr val="tx1"/>
                </a:solidFill>
                <a:cs typeface="Times New Roman" pitchFamily="18" charset="0"/>
              </a:rPr>
              <a:t> </a:t>
            </a:r>
            <a:r>
              <a:rPr lang="en-GB" sz="3600" dirty="0" err="1">
                <a:solidFill>
                  <a:schemeClr val="tx1"/>
                </a:solidFill>
                <a:cs typeface="Times New Roman" pitchFamily="18" charset="0"/>
              </a:rPr>
              <a:t>Askese</a:t>
            </a:r>
            <a:r>
              <a:rPr lang="en-GB" sz="3600" dirty="0">
                <a:solidFill>
                  <a:schemeClr val="tx1"/>
                </a:solidFill>
                <a:cs typeface="Times New Roman" pitchFamily="18" charset="0"/>
              </a:rPr>
              <a:t> </a:t>
            </a:r>
          </a:p>
        </p:txBody>
      </p:sp>
    </p:spTree>
    <p:extLst>
      <p:ext uri="{BB962C8B-B14F-4D97-AF65-F5344CB8AC3E}">
        <p14:creationId xmlns:p14="http://schemas.microsoft.com/office/powerpoint/2010/main" val="4251226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107233" y="950609"/>
            <a:ext cx="10083800" cy="1750"/>
          </a:xfrm>
          <a:prstGeom prst="rect">
            <a:avLst/>
          </a:prstGeom>
          <a:noFill/>
          <a:ln w="9525">
            <a:noFill/>
            <a:round/>
            <a:headEnd/>
            <a:tailEnd/>
          </a:ln>
          <a:effectLst/>
        </p:spPr>
        <p:txBody>
          <a:bodyPr wrap="none" anchor="ctr"/>
          <a:lstStyle/>
          <a:p>
            <a:endParaRPr lang="de-DE" sz="1544"/>
          </a:p>
        </p:txBody>
      </p:sp>
      <p:pic>
        <p:nvPicPr>
          <p:cNvPr id="25602" name="Picture 2"/>
          <p:cNvPicPr>
            <a:picLocks noChangeAspect="1" noChangeArrowheads="1"/>
          </p:cNvPicPr>
          <p:nvPr/>
        </p:nvPicPr>
        <p:blipFill>
          <a:blip r:embed="rId3"/>
          <a:srcRect/>
          <a:stretch>
            <a:fillRect/>
          </a:stretch>
        </p:blipFill>
        <p:spPr bwMode="auto">
          <a:xfrm>
            <a:off x="4410570" y="1719319"/>
            <a:ext cx="2664370" cy="5086525"/>
          </a:xfrm>
          <a:prstGeom prst="rect">
            <a:avLst/>
          </a:prstGeom>
          <a:noFill/>
          <a:ln w="9525">
            <a:noFill/>
            <a:round/>
            <a:headEnd/>
            <a:tailEnd/>
          </a:ln>
          <a:effectLst/>
        </p:spPr>
      </p:pic>
      <p:sp>
        <p:nvSpPr>
          <p:cNvPr id="5" name="Text Box 3"/>
          <p:cNvSpPr txBox="1">
            <a:spLocks noChangeArrowheads="1"/>
          </p:cNvSpPr>
          <p:nvPr/>
        </p:nvSpPr>
        <p:spPr bwMode="auto">
          <a:xfrm>
            <a:off x="810070" y="746869"/>
            <a:ext cx="9230382" cy="658226"/>
          </a:xfrm>
          <a:prstGeom prst="rect">
            <a:avLst/>
          </a:prstGeom>
          <a:noFill/>
          <a:ln w="9525">
            <a:noFill/>
            <a:round/>
            <a:headEnd/>
            <a:tailEnd/>
          </a:ln>
          <a:effectLst/>
        </p:spPr>
        <p:txBody>
          <a:bodyPr wrap="square" lIns="99250" tIns="51610" rIns="99250" bIns="51610">
            <a:spAutoFit/>
          </a:bodyPr>
          <a:lstStyle/>
          <a:p>
            <a:pPr algn="l">
              <a:spcBef>
                <a:spcPts val="1379"/>
              </a:spcBef>
              <a:buClr>
                <a:srgbClr val="000099"/>
              </a:buCl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pPr>
            <a:r>
              <a:rPr lang="en-GB" sz="3600" dirty="0" err="1">
                <a:solidFill>
                  <a:schemeClr val="tx1"/>
                </a:solidFill>
                <a:cs typeface="Times New Roman" pitchFamily="18" charset="0"/>
              </a:rPr>
              <a:t>Beispiel</a:t>
            </a:r>
            <a:r>
              <a:rPr lang="en-GB" sz="3600" dirty="0">
                <a:solidFill>
                  <a:schemeClr val="tx1"/>
                </a:solidFill>
                <a:cs typeface="Times New Roman" pitchFamily="18" charset="0"/>
              </a:rPr>
              <a:t>: </a:t>
            </a:r>
            <a:r>
              <a:rPr lang="en-GB" sz="3600" dirty="0" err="1" smtClean="0">
                <a:solidFill>
                  <a:schemeClr val="tx1"/>
                </a:solidFill>
                <a:cs typeface="Times New Roman" pitchFamily="18" charset="0"/>
              </a:rPr>
              <a:t>Sinnlichkeit</a:t>
            </a:r>
            <a:r>
              <a:rPr lang="en-GB" sz="3600" dirty="0" smtClean="0">
                <a:solidFill>
                  <a:schemeClr val="tx1"/>
                </a:solidFill>
                <a:cs typeface="Times New Roman" pitchFamily="18" charset="0"/>
              </a:rPr>
              <a:t> – </a:t>
            </a:r>
            <a:r>
              <a:rPr lang="en-GB" sz="3600" dirty="0" err="1" smtClean="0">
                <a:solidFill>
                  <a:schemeClr val="tx1"/>
                </a:solidFill>
                <a:cs typeface="Times New Roman" pitchFamily="18" charset="0"/>
              </a:rPr>
              <a:t>Genuss</a:t>
            </a:r>
            <a:endParaRPr lang="en-GB" sz="3600" dirty="0" smtClean="0">
              <a:solidFill>
                <a:schemeClr val="tx1"/>
              </a:solidFill>
              <a:cs typeface="Times New Roman" pitchFamily="18" charset="0"/>
            </a:endParaRPr>
          </a:p>
        </p:txBody>
      </p:sp>
    </p:spTree>
    <p:extLst>
      <p:ext uri="{BB962C8B-B14F-4D97-AF65-F5344CB8AC3E}">
        <p14:creationId xmlns:p14="http://schemas.microsoft.com/office/powerpoint/2010/main" val="20854841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901402" y="1312995"/>
            <a:ext cx="10083800" cy="1751"/>
          </a:xfrm>
          <a:prstGeom prst="rect">
            <a:avLst/>
          </a:prstGeom>
          <a:noFill/>
          <a:ln w="9525">
            <a:noFill/>
            <a:round/>
            <a:headEnd/>
            <a:tailEnd/>
          </a:ln>
          <a:effectLst/>
        </p:spPr>
        <p:txBody>
          <a:bodyPr wrap="none" anchor="ctr"/>
          <a:lstStyle/>
          <a:p>
            <a:endParaRPr lang="de-DE" sz="1544"/>
          </a:p>
        </p:txBody>
      </p:sp>
      <p:pic>
        <p:nvPicPr>
          <p:cNvPr id="27650" name="Picture 2"/>
          <p:cNvPicPr>
            <a:picLocks noChangeAspect="1" noChangeArrowheads="1"/>
          </p:cNvPicPr>
          <p:nvPr/>
        </p:nvPicPr>
        <p:blipFill>
          <a:blip r:embed="rId3"/>
          <a:srcRect/>
          <a:stretch>
            <a:fillRect/>
          </a:stretch>
        </p:blipFill>
        <p:spPr bwMode="auto">
          <a:xfrm>
            <a:off x="1386150" y="1853785"/>
            <a:ext cx="6812116" cy="4880050"/>
          </a:xfrm>
          <a:prstGeom prst="rect">
            <a:avLst/>
          </a:prstGeom>
          <a:noFill/>
          <a:ln w="9525">
            <a:noFill/>
            <a:round/>
            <a:headEnd/>
            <a:tailEnd/>
          </a:ln>
          <a:effectLst/>
        </p:spPr>
      </p:pic>
      <p:sp>
        <p:nvSpPr>
          <p:cNvPr id="5" name="Text Box 3"/>
          <p:cNvSpPr txBox="1">
            <a:spLocks noChangeArrowheads="1"/>
          </p:cNvSpPr>
          <p:nvPr/>
        </p:nvSpPr>
        <p:spPr bwMode="auto">
          <a:xfrm>
            <a:off x="594040" y="674859"/>
            <a:ext cx="9230382" cy="658226"/>
          </a:xfrm>
          <a:prstGeom prst="rect">
            <a:avLst/>
          </a:prstGeom>
          <a:noFill/>
          <a:ln w="9525">
            <a:noFill/>
            <a:round/>
            <a:headEnd/>
            <a:tailEnd/>
          </a:ln>
          <a:effectLst/>
        </p:spPr>
        <p:txBody>
          <a:bodyPr wrap="square" lIns="99250" tIns="51610" rIns="99250" bIns="51610">
            <a:spAutoFit/>
          </a:bodyPr>
          <a:lstStyle/>
          <a:p>
            <a:pPr algn="l">
              <a:spcBef>
                <a:spcPts val="1379"/>
              </a:spcBef>
              <a:buClr>
                <a:srgbClr val="000099"/>
              </a:buCl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pPr>
            <a:r>
              <a:rPr lang="en-GB" sz="3600" dirty="0" err="1">
                <a:solidFill>
                  <a:schemeClr val="tx1"/>
                </a:solidFill>
                <a:cs typeface="Times New Roman" pitchFamily="18" charset="0"/>
              </a:rPr>
              <a:t>Beispiel</a:t>
            </a:r>
            <a:r>
              <a:rPr lang="en-GB" sz="3600" dirty="0">
                <a:solidFill>
                  <a:schemeClr val="tx1"/>
                </a:solidFill>
                <a:cs typeface="Times New Roman" pitchFamily="18" charset="0"/>
              </a:rPr>
              <a:t>: </a:t>
            </a:r>
            <a:r>
              <a:rPr lang="en-GB" sz="3600" dirty="0" err="1" smtClean="0">
                <a:solidFill>
                  <a:schemeClr val="tx1"/>
                </a:solidFill>
                <a:cs typeface="Times New Roman" pitchFamily="18" charset="0"/>
              </a:rPr>
              <a:t>Versagensängste</a:t>
            </a:r>
            <a:endParaRPr lang="en-GB" sz="3600" dirty="0">
              <a:solidFill>
                <a:schemeClr val="tx1"/>
              </a:solidFill>
              <a:cs typeface="Times New Roman" pitchFamily="18" charset="0"/>
            </a:endParaRPr>
          </a:p>
        </p:txBody>
      </p:sp>
    </p:spTree>
    <p:extLst>
      <p:ext uri="{BB962C8B-B14F-4D97-AF65-F5344CB8AC3E}">
        <p14:creationId xmlns:p14="http://schemas.microsoft.com/office/powerpoint/2010/main" val="31401683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4294967295"/>
          </p:nvPr>
        </p:nvSpPr>
        <p:spPr>
          <a:xfrm>
            <a:off x="796142" y="1837155"/>
            <a:ext cx="9075420" cy="4991130"/>
          </a:xfrm>
        </p:spPr>
        <p:txBody>
          <a:bodyPr>
            <a:normAutofit/>
          </a:bodyPr>
          <a:lstStyle/>
          <a:p>
            <a:endParaRPr lang="de-DE" dirty="0" smtClean="0">
              <a:solidFill>
                <a:schemeClr val="tx2">
                  <a:lumMod val="75000"/>
                </a:schemeClr>
              </a:solidFill>
            </a:endParaRPr>
          </a:p>
          <a:p>
            <a:r>
              <a:rPr lang="de-DE" sz="2000" dirty="0" smtClean="0">
                <a:solidFill>
                  <a:schemeClr val="tx2">
                    <a:lumMod val="75000"/>
                  </a:schemeClr>
                </a:solidFill>
              </a:rPr>
              <a:t> Forschungsprojekt „Studierendenmilieus in den Sozialwissenschaften“</a:t>
            </a:r>
            <a:br>
              <a:rPr lang="de-DE" sz="2000" dirty="0" smtClean="0">
                <a:solidFill>
                  <a:schemeClr val="tx2">
                    <a:lumMod val="75000"/>
                  </a:schemeClr>
                </a:solidFill>
              </a:rPr>
            </a:br>
            <a:endParaRPr lang="de-DE" sz="2000" dirty="0" smtClean="0">
              <a:solidFill>
                <a:schemeClr val="tx2">
                  <a:lumMod val="75000"/>
                </a:schemeClr>
              </a:solidFill>
            </a:endParaRPr>
          </a:p>
          <a:p>
            <a:pPr lvl="2">
              <a:buFont typeface="Symbol" panose="05050102010706020507" pitchFamily="18" charset="2"/>
              <a:buChar char="-"/>
            </a:pPr>
            <a:r>
              <a:rPr lang="de-DE" sz="2000" dirty="0" smtClean="0">
                <a:solidFill>
                  <a:schemeClr val="tx2">
                    <a:lumMod val="75000"/>
                  </a:schemeClr>
                </a:solidFill>
              </a:rPr>
              <a:t>  Forschungsansatz und Vorgehen</a:t>
            </a:r>
          </a:p>
          <a:p>
            <a:pPr lvl="2">
              <a:buFont typeface="Symbol" panose="05050102010706020507" pitchFamily="18" charset="2"/>
              <a:buChar char="-"/>
            </a:pPr>
            <a:r>
              <a:rPr lang="de-DE" sz="2000" dirty="0" smtClean="0">
                <a:solidFill>
                  <a:schemeClr val="tx2">
                    <a:lumMod val="75000"/>
                  </a:schemeClr>
                </a:solidFill>
              </a:rPr>
              <a:t>  Typologie studentischer Milieus</a:t>
            </a:r>
          </a:p>
          <a:p>
            <a:pPr lvl="2">
              <a:buFont typeface="Symbol" panose="05050102010706020507" pitchFamily="18" charset="2"/>
              <a:buChar char="-"/>
            </a:pPr>
            <a:r>
              <a:rPr lang="de-DE" sz="2000" dirty="0" smtClean="0">
                <a:solidFill>
                  <a:schemeClr val="tx2">
                    <a:lumMod val="75000"/>
                  </a:schemeClr>
                </a:solidFill>
              </a:rPr>
              <a:t>  Erwartungen der Studierenden an die Lehrenden</a:t>
            </a:r>
          </a:p>
          <a:p>
            <a:pPr lvl="1">
              <a:buFont typeface="Symbol" panose="05050102010706020507" pitchFamily="18" charset="2"/>
              <a:buChar char="-"/>
            </a:pPr>
            <a:endParaRPr lang="de-DE" dirty="0">
              <a:solidFill>
                <a:schemeClr val="tx2">
                  <a:lumMod val="75000"/>
                </a:schemeClr>
              </a:solidFill>
            </a:endParaRPr>
          </a:p>
          <a:p>
            <a:pPr>
              <a:buFont typeface="Wingdings" panose="05000000000000000000" pitchFamily="2" charset="2"/>
              <a:buChar char="Ø"/>
            </a:pPr>
            <a:endParaRPr lang="de-DE" dirty="0" smtClean="0">
              <a:solidFill>
                <a:schemeClr val="tx2">
                  <a:lumMod val="75000"/>
                </a:schemeClr>
              </a:solidFill>
            </a:endParaRPr>
          </a:p>
          <a:p>
            <a:endParaRPr lang="de-DE" dirty="0" smtClean="0">
              <a:solidFill>
                <a:schemeClr val="tx2">
                  <a:lumMod val="75000"/>
                </a:schemeClr>
              </a:solidFill>
            </a:endParaRPr>
          </a:p>
        </p:txBody>
      </p:sp>
      <p:sp>
        <p:nvSpPr>
          <p:cNvPr id="2" name="Textfeld 1"/>
          <p:cNvSpPr txBox="1"/>
          <p:nvPr/>
        </p:nvSpPr>
        <p:spPr>
          <a:xfrm>
            <a:off x="710024" y="829015"/>
            <a:ext cx="9134943" cy="646331"/>
          </a:xfrm>
          <a:prstGeom prst="rect">
            <a:avLst/>
          </a:prstGeom>
          <a:noFill/>
        </p:spPr>
        <p:txBody>
          <a:bodyPr wrap="square" rtlCol="0">
            <a:spAutoFit/>
          </a:bodyPr>
          <a:lstStyle/>
          <a:p>
            <a:pPr algn="l"/>
            <a:r>
              <a:rPr lang="de-DE" sz="3600" dirty="0" smtClean="0">
                <a:solidFill>
                  <a:schemeClr val="tx1"/>
                </a:solidFill>
              </a:rPr>
              <a:t>Die Themen</a:t>
            </a:r>
            <a:endParaRPr lang="de-DE" sz="3600" dirty="0">
              <a:solidFill>
                <a:schemeClr val="tx1"/>
              </a:solidFill>
            </a:endParaRPr>
          </a:p>
        </p:txBody>
      </p:sp>
    </p:spTree>
    <p:extLst>
      <p:ext uri="{BB962C8B-B14F-4D97-AF65-F5344CB8AC3E}">
        <p14:creationId xmlns:p14="http://schemas.microsoft.com/office/powerpoint/2010/main" val="329120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435" y="61393"/>
            <a:ext cx="4686585" cy="688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146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396" y="108915"/>
            <a:ext cx="4635814" cy="681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p:cNvSpPr>
            <a:spLocks noChangeArrowheads="1"/>
          </p:cNvSpPr>
          <p:nvPr/>
        </p:nvSpPr>
        <p:spPr bwMode="auto">
          <a:xfrm>
            <a:off x="664850" y="552072"/>
            <a:ext cx="3673710" cy="5927531"/>
          </a:xfrm>
          <a:prstGeom prst="wedgeRoundRectCallout">
            <a:avLst>
              <a:gd name="adj1" fmla="val 93887"/>
              <a:gd name="adj2" fmla="val -6509"/>
              <a:gd name="adj3" fmla="val 16667"/>
            </a:avLst>
          </a:prstGeom>
          <a:solidFill>
            <a:srgbClr val="FFFF99"/>
          </a:solidFill>
          <a:ln w="9525">
            <a:solidFill>
              <a:schemeClr val="tx1"/>
            </a:solidFill>
            <a:miter lim="800000"/>
            <a:headEnd/>
            <a:tailEnd/>
          </a:ln>
          <a:effectLst/>
        </p:spPr>
        <p:txBody>
          <a:bodyPr/>
          <a:lstStyle/>
          <a:p>
            <a:pPr algn="ctr"/>
            <a:r>
              <a:rPr lang="de-DE" sz="1544" i="1" dirty="0">
                <a:solidFill>
                  <a:schemeClr val="tx1"/>
                </a:solidFill>
              </a:rPr>
              <a:t>Worauf kommt es Dir an im Studium?</a:t>
            </a:r>
          </a:p>
          <a:p>
            <a:pPr algn="ctr"/>
            <a:endParaRPr lang="de-DE" sz="1544" i="1" dirty="0">
              <a:solidFill>
                <a:schemeClr val="tx1"/>
              </a:solidFill>
            </a:endParaRPr>
          </a:p>
          <a:p>
            <a:r>
              <a:rPr lang="de-DE" sz="1544" dirty="0">
                <a:solidFill>
                  <a:schemeClr val="tx1"/>
                </a:solidFill>
              </a:rPr>
              <a:t>„[…] schon eigentlich mit dem Anspruch reingegangen was zu lernen […] schon leistungsorientiert, .. was heißt leistungsorientiert. Ich bin nicht der Streber gewesen, aber schon mit Zielorientierung, […] Ich hab mein Studium halt nicht selber finanziert, das heißt wenn meine Eltern mir mein Studium finanzieren, dann würd ich schon gerne was studieren […], was hinterher verwertbar ist, damit ich mir mein Leben selber finanzieren kann. Was mir halt relativ wichtig ist. […] Und ich könnt ewig studieren, wenn ich wüsste, ich könnte es finanzieren“.</a:t>
            </a:r>
          </a:p>
          <a:p>
            <a:pPr algn="just"/>
            <a:endParaRPr lang="de-DE" sz="1544" dirty="0">
              <a:solidFill>
                <a:schemeClr val="tx1"/>
              </a:solidFill>
            </a:endParaRPr>
          </a:p>
          <a:p>
            <a:pPr algn="just"/>
            <a:r>
              <a:rPr lang="de-DE" sz="1544" dirty="0">
                <a:solidFill>
                  <a:schemeClr val="tx1"/>
                </a:solidFill>
              </a:rPr>
              <a:t>(Martin, Dipl. </a:t>
            </a:r>
            <a:r>
              <a:rPr lang="de-DE" sz="1544" dirty="0" err="1">
                <a:solidFill>
                  <a:schemeClr val="tx1"/>
                </a:solidFill>
              </a:rPr>
              <a:t>Sowi</a:t>
            </a:r>
            <a:r>
              <a:rPr lang="de-DE" sz="1544" dirty="0">
                <a:solidFill>
                  <a:schemeClr val="tx1"/>
                </a:solidFill>
              </a:rPr>
              <a:t>, 25 Jahre, 5. Sem.)</a:t>
            </a:r>
          </a:p>
        </p:txBody>
      </p:sp>
    </p:spTree>
    <p:extLst>
      <p:ext uri="{BB962C8B-B14F-4D97-AF65-F5344CB8AC3E}">
        <p14:creationId xmlns:p14="http://schemas.microsoft.com/office/powerpoint/2010/main" val="3009709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435" y="365515"/>
            <a:ext cx="4873837" cy="65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p:cNvSpPr>
            <a:spLocks noChangeArrowheads="1"/>
          </p:cNvSpPr>
          <p:nvPr/>
        </p:nvSpPr>
        <p:spPr bwMode="auto">
          <a:xfrm>
            <a:off x="450020" y="1405095"/>
            <a:ext cx="2619027" cy="4952428"/>
          </a:xfrm>
          <a:prstGeom prst="wedgeRoundRectCallout">
            <a:avLst>
              <a:gd name="adj1" fmla="val 108560"/>
              <a:gd name="adj2" fmla="val -13070"/>
              <a:gd name="adj3" fmla="val 16667"/>
            </a:avLst>
          </a:prstGeom>
          <a:solidFill>
            <a:srgbClr val="FFFF99"/>
          </a:solidFill>
          <a:ln w="9525">
            <a:solidFill>
              <a:schemeClr val="tx1"/>
            </a:solidFill>
            <a:miter lim="800000"/>
            <a:headEnd/>
            <a:tailEnd/>
          </a:ln>
          <a:effectLst/>
        </p:spPr>
        <p:txBody>
          <a:bodyPr/>
          <a:lstStyle/>
          <a:p>
            <a:pPr algn="ctr"/>
            <a:r>
              <a:rPr lang="de-DE" sz="1200" i="1" dirty="0">
                <a:solidFill>
                  <a:schemeClr val="tx1"/>
                </a:solidFill>
              </a:rPr>
              <a:t>Worauf kommt es Dir an im Studium?</a:t>
            </a:r>
          </a:p>
          <a:p>
            <a:pPr algn="ctr"/>
            <a:endParaRPr lang="de-DE" sz="1200" i="1" dirty="0">
              <a:solidFill>
                <a:schemeClr val="tx1"/>
              </a:solidFill>
            </a:endParaRPr>
          </a:p>
          <a:p>
            <a:r>
              <a:rPr lang="de-DE" sz="1200" dirty="0">
                <a:solidFill>
                  <a:schemeClr val="tx1"/>
                </a:solidFill>
              </a:rPr>
              <a:t>„[…] schon eigentlich mit dem Anspruch reingegangen was zu lernen […] schon leistungsorientiert, .. was heißt leistungsorientiert. Ich bin nicht der Streber gewesen, aber schon mit Zielorientierung, […] Ich hab mein Studium halt nicht selber finanziert, das heißt wenn meine Eltern mir mein Studium finanzieren, dann würd ich schon gerne was studieren […], was hinterher verwertbar ist, damit ich mir mein Leben selber finanzieren kann. Was mir halt relativ wichtig ist. […] Und ich könnt ewig studieren, wenn ich wüsste, ich könnte es finanzieren“.</a:t>
            </a:r>
          </a:p>
          <a:p>
            <a:pPr algn="just"/>
            <a:endParaRPr lang="de-DE" sz="1200" dirty="0">
              <a:solidFill>
                <a:schemeClr val="tx1"/>
              </a:solidFill>
            </a:endParaRPr>
          </a:p>
          <a:p>
            <a:pPr algn="just"/>
            <a:r>
              <a:rPr lang="de-DE" sz="1200" dirty="0">
                <a:solidFill>
                  <a:schemeClr val="tx1"/>
                </a:solidFill>
              </a:rPr>
              <a:t>(Martin, Dipl. </a:t>
            </a:r>
            <a:r>
              <a:rPr lang="de-DE" sz="1200" dirty="0" err="1">
                <a:solidFill>
                  <a:schemeClr val="tx1"/>
                </a:solidFill>
              </a:rPr>
              <a:t>Sowi</a:t>
            </a:r>
            <a:r>
              <a:rPr lang="de-DE" sz="1200" dirty="0">
                <a:solidFill>
                  <a:schemeClr val="tx1"/>
                </a:solidFill>
              </a:rPr>
              <a:t>, 25 Jahre, </a:t>
            </a:r>
            <a:r>
              <a:rPr lang="de-DE" sz="1200" dirty="0" smtClean="0">
                <a:solidFill>
                  <a:schemeClr val="tx1"/>
                </a:solidFill>
              </a:rPr>
              <a:t/>
            </a:r>
            <a:br>
              <a:rPr lang="de-DE" sz="1200" dirty="0" smtClean="0">
                <a:solidFill>
                  <a:schemeClr val="tx1"/>
                </a:solidFill>
              </a:rPr>
            </a:br>
            <a:r>
              <a:rPr lang="de-DE" sz="1200" dirty="0" smtClean="0">
                <a:solidFill>
                  <a:schemeClr val="tx1"/>
                </a:solidFill>
              </a:rPr>
              <a:t>5</a:t>
            </a:r>
            <a:r>
              <a:rPr lang="de-DE" sz="1200" dirty="0">
                <a:solidFill>
                  <a:schemeClr val="tx1"/>
                </a:solidFill>
              </a:rPr>
              <a:t>. Sem.)</a:t>
            </a:r>
          </a:p>
        </p:txBody>
      </p:sp>
      <p:sp>
        <p:nvSpPr>
          <p:cNvPr id="4" name="AutoShape 3"/>
          <p:cNvSpPr>
            <a:spLocks noChangeArrowheads="1"/>
          </p:cNvSpPr>
          <p:nvPr/>
        </p:nvSpPr>
        <p:spPr bwMode="auto">
          <a:xfrm>
            <a:off x="7292949" y="712098"/>
            <a:ext cx="3166461" cy="3717417"/>
          </a:xfrm>
          <a:prstGeom prst="wedgeRoundRectCallout">
            <a:avLst>
              <a:gd name="adj1" fmla="val -111564"/>
              <a:gd name="adj2" fmla="val 20663"/>
              <a:gd name="adj3" fmla="val 16667"/>
            </a:avLst>
          </a:prstGeom>
          <a:solidFill>
            <a:srgbClr val="FFFF99"/>
          </a:solidFill>
          <a:ln w="9525">
            <a:solidFill>
              <a:schemeClr val="tx1"/>
            </a:solidFill>
            <a:miter lim="800000"/>
            <a:headEnd/>
            <a:tailEnd/>
          </a:ln>
          <a:effectLst/>
        </p:spPr>
        <p:txBody>
          <a:bodyPr/>
          <a:lstStyle/>
          <a:p>
            <a:pPr algn="ctr"/>
            <a:r>
              <a:rPr lang="de-DE" sz="1200" i="1" dirty="0">
                <a:solidFill>
                  <a:schemeClr val="tx1"/>
                </a:solidFill>
              </a:rPr>
              <a:t>Worauf kommt es Dir an im Leben?</a:t>
            </a:r>
          </a:p>
          <a:p>
            <a:pPr algn="just"/>
            <a:endParaRPr lang="de-DE" sz="1200" dirty="0">
              <a:solidFill>
                <a:schemeClr val="tx1"/>
              </a:solidFill>
            </a:endParaRPr>
          </a:p>
          <a:p>
            <a:pPr algn="just"/>
            <a:r>
              <a:rPr lang="de-DE" sz="1200" dirty="0">
                <a:solidFill>
                  <a:srgbClr val="FFC000"/>
                </a:solidFill>
                <a:cs typeface="Lucida Sans Unicode" pitchFamily="34" charset="0"/>
              </a:rPr>
              <a:t>„... was mir glaube ich wichtig ist, ist Ehrlichkeit sich selbst gegenüber und damit auch Ehrlichkeit anderen gegenüber [...], dann auch zu sich zu stehen in gewisser Weise, auch zu seinen Fehlern [...] das akzeptieren zu können und das dann auch beim andern zu akzeptieren. ... Ich glaube, das ist mir wichtig im Leben, alles andere ist mir, glaube ich, relativ unwichtig. Also ich glaube in meinem Leben nicht viel Geld, ähm.. Hauptsache sag ich mal, ich bin so mit dem, was ich tue, zufrieden“.</a:t>
            </a:r>
            <a:endParaRPr lang="de-DE" sz="1200" i="1" dirty="0">
              <a:solidFill>
                <a:srgbClr val="FFC000"/>
              </a:solidFill>
              <a:cs typeface="Lucida Sans Unicode" pitchFamily="34" charset="0"/>
            </a:endParaRPr>
          </a:p>
          <a:p>
            <a:pPr algn="just"/>
            <a:endParaRPr lang="de-DE" sz="1200" dirty="0"/>
          </a:p>
          <a:p>
            <a:pPr algn="just"/>
            <a:r>
              <a:rPr lang="de-DE" sz="1200" dirty="0">
                <a:solidFill>
                  <a:schemeClr val="tx1"/>
                </a:solidFill>
              </a:rPr>
              <a:t>(Martin, Dipl. </a:t>
            </a:r>
            <a:r>
              <a:rPr lang="de-DE" sz="1200" dirty="0" err="1">
                <a:solidFill>
                  <a:schemeClr val="tx1"/>
                </a:solidFill>
              </a:rPr>
              <a:t>Sowi</a:t>
            </a:r>
            <a:r>
              <a:rPr lang="de-DE" sz="1200" dirty="0">
                <a:solidFill>
                  <a:schemeClr val="tx1"/>
                </a:solidFill>
              </a:rPr>
              <a:t>, 25 Jahre, 5. Sem.)</a:t>
            </a:r>
          </a:p>
        </p:txBody>
      </p:sp>
    </p:spTree>
    <p:extLst>
      <p:ext uri="{BB962C8B-B14F-4D97-AF65-F5344CB8AC3E}">
        <p14:creationId xmlns:p14="http://schemas.microsoft.com/office/powerpoint/2010/main" val="3533927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161" y="252935"/>
            <a:ext cx="4523810" cy="664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p:cNvSpPr>
            <a:spLocks noChangeArrowheads="1"/>
          </p:cNvSpPr>
          <p:nvPr/>
        </p:nvSpPr>
        <p:spPr bwMode="auto">
          <a:xfrm>
            <a:off x="5981971" y="715063"/>
            <a:ext cx="3109249" cy="3642442"/>
          </a:xfrm>
          <a:prstGeom prst="wedgeRoundRectCallout">
            <a:avLst>
              <a:gd name="adj1" fmla="val -73904"/>
              <a:gd name="adj2" fmla="val -12217"/>
              <a:gd name="adj3" fmla="val 16667"/>
            </a:avLst>
          </a:prstGeom>
          <a:solidFill>
            <a:srgbClr val="00B050"/>
          </a:solidFill>
          <a:ln w="9525">
            <a:solidFill>
              <a:schemeClr val="tx1"/>
            </a:solidFill>
            <a:miter lim="800000"/>
            <a:headEnd/>
            <a:tailEnd/>
          </a:ln>
          <a:effectLst/>
        </p:spPr>
        <p:txBody>
          <a:bodyPr/>
          <a:lstStyle/>
          <a:p>
            <a:pPr algn="ctr"/>
            <a:r>
              <a:rPr lang="de-DE" sz="1200" i="1" dirty="0">
                <a:solidFill>
                  <a:schemeClr val="tx1"/>
                </a:solidFill>
              </a:rPr>
              <a:t>Worauf kommt es Dir an im Studium?</a:t>
            </a:r>
          </a:p>
          <a:p>
            <a:pPr algn="ctr"/>
            <a:endParaRPr lang="de-DE" sz="1200" i="1" dirty="0">
              <a:solidFill>
                <a:schemeClr val="tx1"/>
              </a:solidFill>
            </a:endParaRPr>
          </a:p>
          <a:p>
            <a:pPr algn="just"/>
            <a:r>
              <a:rPr lang="de-DE" sz="1200" dirty="0">
                <a:solidFill>
                  <a:schemeClr val="tx1"/>
                </a:solidFill>
              </a:rPr>
              <a:t>„… </a:t>
            </a:r>
            <a:r>
              <a:rPr lang="de-DE" sz="1200" dirty="0"/>
              <a:t>der Stud</a:t>
            </a:r>
            <a:r>
              <a:rPr lang="de-DE" sz="1200" dirty="0">
                <a:solidFill>
                  <a:schemeClr val="tx1"/>
                </a:solidFill>
              </a:rPr>
              <a:t>ent muss stärker noch vom Dozenten begleitet werden. […] das Berufspraktische muss weiter gestärkt werden, dass also auch von der Uni genau gesagt wird, das und das sind die Bereiche, wo ihr was machen könnt und </a:t>
            </a:r>
            <a:r>
              <a:rPr lang="de-DE" sz="1200" dirty="0" err="1">
                <a:solidFill>
                  <a:schemeClr val="tx1"/>
                </a:solidFill>
              </a:rPr>
              <a:t>nich</a:t>
            </a:r>
            <a:r>
              <a:rPr lang="de-DE" sz="1200" dirty="0">
                <a:solidFill>
                  <a:schemeClr val="tx1"/>
                </a:solidFill>
              </a:rPr>
              <a:t> so Larifari, es wär schön, wenn ihr mal im Ablauf eures Studiums irgendwann mal `nen Praktikum macht .. das reicht nicht aus, da muss also auch was Verbindliches festgeschrieben werden, finde ich […]“.</a:t>
            </a:r>
          </a:p>
          <a:p>
            <a:pPr algn="just"/>
            <a:endParaRPr lang="de-DE" sz="1200" dirty="0">
              <a:solidFill>
                <a:schemeClr val="tx1"/>
              </a:solidFill>
            </a:endParaRPr>
          </a:p>
          <a:p>
            <a:pPr algn="just"/>
            <a:r>
              <a:rPr lang="de-DE" sz="1200" dirty="0">
                <a:solidFill>
                  <a:schemeClr val="tx1"/>
                </a:solidFill>
              </a:rPr>
              <a:t>(Bernhard, 25 Jahre, 7. Sem., MA Pol/</a:t>
            </a:r>
            <a:r>
              <a:rPr lang="de-DE" sz="1200" dirty="0" err="1">
                <a:solidFill>
                  <a:schemeClr val="tx1"/>
                </a:solidFill>
              </a:rPr>
              <a:t>Soz</a:t>
            </a:r>
            <a:r>
              <a:rPr lang="de-DE" sz="1200" dirty="0">
                <a:solidFill>
                  <a:schemeClr val="tx1"/>
                </a:solidFill>
              </a:rPr>
              <a:t>/Geschichte)</a:t>
            </a:r>
          </a:p>
        </p:txBody>
      </p:sp>
    </p:spTree>
    <p:extLst>
      <p:ext uri="{BB962C8B-B14F-4D97-AF65-F5344CB8AC3E}">
        <p14:creationId xmlns:p14="http://schemas.microsoft.com/office/powerpoint/2010/main" val="921769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800" y="320940"/>
            <a:ext cx="4873837" cy="66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p:cNvSpPr>
            <a:spLocks noChangeArrowheads="1"/>
          </p:cNvSpPr>
          <p:nvPr/>
        </p:nvSpPr>
        <p:spPr bwMode="auto">
          <a:xfrm>
            <a:off x="7252513" y="901025"/>
            <a:ext cx="2630818" cy="4284119"/>
          </a:xfrm>
          <a:prstGeom prst="wedgeRoundRectCallout">
            <a:avLst>
              <a:gd name="adj1" fmla="val -69952"/>
              <a:gd name="adj2" fmla="val -21433"/>
              <a:gd name="adj3" fmla="val 16667"/>
            </a:avLst>
          </a:prstGeom>
          <a:solidFill>
            <a:srgbClr val="00B050"/>
          </a:solidFill>
          <a:ln w="9525">
            <a:solidFill>
              <a:schemeClr val="tx1"/>
            </a:solidFill>
            <a:miter lim="800000"/>
            <a:headEnd/>
            <a:tailEnd/>
          </a:ln>
          <a:effectLst/>
        </p:spPr>
        <p:txBody>
          <a:bodyPr/>
          <a:lstStyle/>
          <a:p>
            <a:pPr algn="ctr"/>
            <a:r>
              <a:rPr lang="de-DE" sz="1200" i="1" dirty="0">
                <a:solidFill>
                  <a:schemeClr val="tx1"/>
                </a:solidFill>
              </a:rPr>
              <a:t>Worauf kommt es Dir an im Studium?</a:t>
            </a:r>
          </a:p>
          <a:p>
            <a:pPr algn="ctr"/>
            <a:endParaRPr lang="de-DE" sz="1200" i="1" dirty="0">
              <a:solidFill>
                <a:schemeClr val="tx1"/>
              </a:solidFill>
            </a:endParaRPr>
          </a:p>
          <a:p>
            <a:pPr algn="just"/>
            <a:r>
              <a:rPr lang="de-DE" sz="1200" dirty="0">
                <a:solidFill>
                  <a:schemeClr val="tx1"/>
                </a:solidFill>
              </a:rPr>
              <a:t>„… </a:t>
            </a:r>
            <a:r>
              <a:rPr lang="de-DE" sz="1200" dirty="0"/>
              <a:t>der Stud</a:t>
            </a:r>
            <a:r>
              <a:rPr lang="de-DE" sz="1200" dirty="0">
                <a:solidFill>
                  <a:schemeClr val="tx1"/>
                </a:solidFill>
              </a:rPr>
              <a:t>ent muss stärker noch vom Dozenten begleitet werden. […] das Berufspraktische muss weiter gestärkt werden, dass also auch von der Uni genau gesagt wird, das und das sind die Bereiche, wo ihr was machen könnt und </a:t>
            </a:r>
            <a:r>
              <a:rPr lang="de-DE" sz="1200" dirty="0" err="1">
                <a:solidFill>
                  <a:schemeClr val="tx1"/>
                </a:solidFill>
              </a:rPr>
              <a:t>nich</a:t>
            </a:r>
            <a:r>
              <a:rPr lang="de-DE" sz="1200" dirty="0">
                <a:solidFill>
                  <a:schemeClr val="tx1"/>
                </a:solidFill>
              </a:rPr>
              <a:t> so Larifari, es wär schön, wenn ihr mal im Ablauf eures Studiums irgendwann mal `nen Praktikum macht .. das reicht nicht aus, da muss also auch was Verbindliches festgeschrieben werden, finde ich […]“.</a:t>
            </a:r>
          </a:p>
          <a:p>
            <a:pPr algn="just"/>
            <a:endParaRPr lang="de-DE" sz="1200" dirty="0">
              <a:solidFill>
                <a:schemeClr val="tx1"/>
              </a:solidFill>
            </a:endParaRPr>
          </a:p>
          <a:p>
            <a:pPr algn="just"/>
            <a:r>
              <a:rPr lang="de-DE" sz="1200" dirty="0">
                <a:solidFill>
                  <a:schemeClr val="tx1"/>
                </a:solidFill>
              </a:rPr>
              <a:t>(Bernhard, 25 Jahre, 7. Sem., MA Pol/</a:t>
            </a:r>
            <a:r>
              <a:rPr lang="de-DE" sz="1200" dirty="0" err="1">
                <a:solidFill>
                  <a:schemeClr val="tx1"/>
                </a:solidFill>
              </a:rPr>
              <a:t>Soz</a:t>
            </a:r>
            <a:r>
              <a:rPr lang="de-DE" sz="1200" dirty="0">
                <a:solidFill>
                  <a:schemeClr val="tx1"/>
                </a:solidFill>
              </a:rPr>
              <a:t>/Geschichte)</a:t>
            </a:r>
          </a:p>
        </p:txBody>
      </p:sp>
      <p:sp>
        <p:nvSpPr>
          <p:cNvPr id="4" name="AutoShape 4"/>
          <p:cNvSpPr>
            <a:spLocks noChangeArrowheads="1"/>
          </p:cNvSpPr>
          <p:nvPr/>
        </p:nvSpPr>
        <p:spPr bwMode="auto">
          <a:xfrm>
            <a:off x="89970" y="901025"/>
            <a:ext cx="3792410" cy="4213485"/>
          </a:xfrm>
          <a:prstGeom prst="wedgeRoundRectCallout">
            <a:avLst>
              <a:gd name="adj1" fmla="val 98337"/>
              <a:gd name="adj2" fmla="val -19264"/>
              <a:gd name="adj3" fmla="val 16667"/>
            </a:avLst>
          </a:prstGeom>
          <a:solidFill>
            <a:srgbClr val="00B050"/>
          </a:solidFill>
          <a:ln w="9525">
            <a:solidFill>
              <a:schemeClr val="tx1"/>
            </a:solidFill>
            <a:miter lim="800000"/>
            <a:headEnd/>
            <a:tailEnd/>
          </a:ln>
          <a:effectLst/>
        </p:spPr>
        <p:txBody>
          <a:bodyPr/>
          <a:lstStyle/>
          <a:p>
            <a:pPr algn="ctr"/>
            <a:r>
              <a:rPr lang="de-DE" sz="1200" i="1" dirty="0">
                <a:solidFill>
                  <a:schemeClr val="tx1"/>
                </a:solidFill>
              </a:rPr>
              <a:t>Worauf kommt es Dir an im Leben?</a:t>
            </a:r>
          </a:p>
          <a:p>
            <a:pPr algn="ctr"/>
            <a:endParaRPr lang="de-DE" sz="1200" i="1" dirty="0">
              <a:solidFill>
                <a:schemeClr val="tx1"/>
              </a:solidFill>
            </a:endParaRPr>
          </a:p>
          <a:p>
            <a:pPr algn="just">
              <a:spcBef>
                <a:spcPct val="20000"/>
              </a:spcBef>
              <a:defRPr/>
            </a:pPr>
            <a:r>
              <a:rPr lang="de-DE" sz="1200" dirty="0">
                <a:cs typeface="Lucida Sans Unicode" pitchFamily="34" charset="0"/>
              </a:rPr>
              <a:t>„[...] ich will später ein gesichertes Leben haben, [...] man geht ja eigentlich davon aus, Abitur, Studium und irgendwann fährt man seinen Mercedes, es muss kein Mercedes sein, aber dass man einen etwas </a:t>
            </a:r>
            <a:r>
              <a:rPr lang="de-DE" sz="1200" dirty="0" err="1">
                <a:cs typeface="Lucida Sans Unicode" pitchFamily="34" charset="0"/>
              </a:rPr>
              <a:t>gehobeneren</a:t>
            </a:r>
            <a:r>
              <a:rPr lang="de-DE" sz="1200" dirty="0">
                <a:cs typeface="Lucida Sans Unicode" pitchFamily="34" charset="0"/>
              </a:rPr>
              <a:t> Lebensstandard hat, der sich doch äh.. abhebt, von dem was ein Handwerker hat, [...] und dass ich im Alter nicht geistig verarme [...] auch von meinem kulturellen Umgang .. also darauf leg ich Wert und ich habe dann immer auch meine Probleme [...], wenn ich dann auf Wahlkampftour bin und mit den </a:t>
            </a:r>
            <a:r>
              <a:rPr lang="de-DE" sz="1200" dirty="0" err="1">
                <a:cs typeface="Lucida Sans Unicode" pitchFamily="34" charset="0"/>
              </a:rPr>
              <a:t>Atzes</a:t>
            </a:r>
            <a:r>
              <a:rPr lang="de-DE" sz="1200" dirty="0">
                <a:cs typeface="Lucida Sans Unicode" pitchFamily="34" charset="0"/>
              </a:rPr>
              <a:t> der Welt hier unterwegs bin [...], wie die denken, was die machen..[...], da weiß ich auch, das willst du nicht“.</a:t>
            </a:r>
          </a:p>
          <a:p>
            <a:r>
              <a:rPr lang="de-DE" sz="1200" dirty="0">
                <a:solidFill>
                  <a:schemeClr val="tx1"/>
                </a:solidFill>
              </a:rPr>
              <a:t>(Bernhard, 25 Jahre, 7. Sem., MA Pol/</a:t>
            </a:r>
            <a:r>
              <a:rPr lang="de-DE" sz="1200" dirty="0" err="1">
                <a:solidFill>
                  <a:schemeClr val="tx1"/>
                </a:solidFill>
              </a:rPr>
              <a:t>Soz</a:t>
            </a:r>
            <a:r>
              <a:rPr lang="de-DE" sz="1200" dirty="0">
                <a:solidFill>
                  <a:schemeClr val="tx1"/>
                </a:solidFill>
              </a:rPr>
              <a:t>/Geschichte)</a:t>
            </a:r>
          </a:p>
        </p:txBody>
      </p:sp>
    </p:spTree>
    <p:extLst>
      <p:ext uri="{BB962C8B-B14F-4D97-AF65-F5344CB8AC3E}">
        <p14:creationId xmlns:p14="http://schemas.microsoft.com/office/powerpoint/2010/main" val="3221950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838" y="237543"/>
            <a:ext cx="4516411" cy="671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p:cNvSpPr>
            <a:spLocks noChangeArrowheads="1"/>
          </p:cNvSpPr>
          <p:nvPr/>
        </p:nvSpPr>
        <p:spPr bwMode="auto">
          <a:xfrm>
            <a:off x="594040" y="1117055"/>
            <a:ext cx="3930457" cy="3309931"/>
          </a:xfrm>
          <a:prstGeom prst="wedgeRoundRectCallout">
            <a:avLst>
              <a:gd name="adj1" fmla="val 98024"/>
              <a:gd name="adj2" fmla="val -16195"/>
              <a:gd name="adj3" fmla="val 16667"/>
            </a:avLst>
          </a:prstGeom>
          <a:solidFill>
            <a:srgbClr val="8CDF41"/>
          </a:solidFill>
          <a:ln w="9525">
            <a:solidFill>
              <a:schemeClr val="tx1"/>
            </a:solidFill>
            <a:miter lim="800000"/>
            <a:headEnd/>
            <a:tailEnd/>
          </a:ln>
          <a:effectLst/>
        </p:spPr>
        <p:txBody>
          <a:bodyPr/>
          <a:lstStyle/>
          <a:p>
            <a:pPr algn="ctr"/>
            <a:r>
              <a:rPr lang="de-DE" sz="2206" i="1" dirty="0">
                <a:solidFill>
                  <a:schemeClr val="tx1"/>
                </a:solidFill>
              </a:rPr>
              <a:t>„</a:t>
            </a:r>
            <a:r>
              <a:rPr lang="de-DE" sz="1200" i="1" dirty="0">
                <a:solidFill>
                  <a:schemeClr val="tx1"/>
                </a:solidFill>
              </a:rPr>
              <a:t>Worauf kommt es Dir an im Studium?“</a:t>
            </a:r>
          </a:p>
          <a:p>
            <a:pPr algn="just"/>
            <a:endParaRPr lang="de-DE" sz="1200" i="1" dirty="0">
              <a:solidFill>
                <a:schemeClr val="tx1"/>
              </a:solidFill>
            </a:endParaRPr>
          </a:p>
          <a:p>
            <a:pPr algn="just"/>
            <a:r>
              <a:rPr lang="de-DE" sz="1200" dirty="0">
                <a:solidFill>
                  <a:schemeClr val="tx1"/>
                </a:solidFill>
              </a:rPr>
              <a:t>„Also mir ist eigentlich immer wichtig gewesen, dass es ´ne interessante Debatte gibt, ja. […] Soll ich jetzt sagen: wissenschaftliche Wahrheit? […] Also darauf kommt es mir eigentlich nicht drauf an. Ja, aber schon irgendwie auch trotzdem geht es auch um Wahrheit […]. [Frage des Interviewers nach der Bedeutung des Diploms] Ach so. Ja nee, das hat mich nie interessiert ne. Nee hat mich, also ich weiß jetzt nicht […] also einen Abschluss zu haben, es wär schon gut ´nen Abschluss zu haben […]“.</a:t>
            </a:r>
          </a:p>
          <a:p>
            <a:pPr algn="just"/>
            <a:endParaRPr lang="de-DE" sz="1200" dirty="0">
              <a:solidFill>
                <a:schemeClr val="tx1"/>
              </a:solidFill>
            </a:endParaRPr>
          </a:p>
          <a:p>
            <a:pPr algn="just"/>
            <a:r>
              <a:rPr lang="de-DE" sz="1200" dirty="0">
                <a:solidFill>
                  <a:schemeClr val="tx1"/>
                </a:solidFill>
              </a:rPr>
              <a:t>(Axel, 34 J., 19. Sem. Dipl. </a:t>
            </a:r>
            <a:r>
              <a:rPr lang="de-DE" sz="1200" dirty="0" err="1">
                <a:solidFill>
                  <a:schemeClr val="tx1"/>
                </a:solidFill>
              </a:rPr>
              <a:t>Sowi</a:t>
            </a:r>
            <a:r>
              <a:rPr lang="de-DE" sz="1200" dirty="0">
                <a:solidFill>
                  <a:schemeClr val="tx1"/>
                </a:solidFill>
              </a:rPr>
              <a:t>)</a:t>
            </a:r>
          </a:p>
        </p:txBody>
      </p:sp>
    </p:spTree>
    <p:extLst>
      <p:ext uri="{BB962C8B-B14F-4D97-AF65-F5344CB8AC3E}">
        <p14:creationId xmlns:p14="http://schemas.microsoft.com/office/powerpoint/2010/main" val="3560925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623" y="309267"/>
            <a:ext cx="4873837" cy="664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p:cNvSpPr>
            <a:spLocks noChangeArrowheads="1"/>
          </p:cNvSpPr>
          <p:nvPr/>
        </p:nvSpPr>
        <p:spPr bwMode="auto">
          <a:xfrm>
            <a:off x="5778760" y="1477106"/>
            <a:ext cx="3585703" cy="3744520"/>
          </a:xfrm>
          <a:prstGeom prst="wedgeRoundRectCallout">
            <a:avLst>
              <a:gd name="adj1" fmla="val -76455"/>
              <a:gd name="adj2" fmla="val 38920"/>
              <a:gd name="adj3" fmla="val 16667"/>
            </a:avLst>
          </a:prstGeom>
          <a:solidFill>
            <a:srgbClr val="FF0000"/>
          </a:solidFill>
          <a:ln w="9525">
            <a:solidFill>
              <a:schemeClr val="tx1"/>
            </a:solidFill>
            <a:miter lim="800000"/>
            <a:headEnd/>
            <a:tailEnd/>
          </a:ln>
          <a:effectLst/>
        </p:spPr>
        <p:txBody>
          <a:bodyPr/>
          <a:lstStyle/>
          <a:p>
            <a:pPr algn="ctr"/>
            <a:r>
              <a:rPr lang="de-DE" sz="1200" i="1" dirty="0">
                <a:solidFill>
                  <a:schemeClr val="tx1"/>
                </a:solidFill>
              </a:rPr>
              <a:t>Worauf kommt es Dir an im Studium?“</a:t>
            </a:r>
          </a:p>
          <a:p>
            <a:pPr algn="ctr"/>
            <a:endParaRPr lang="de-DE" sz="1200" i="1" dirty="0">
              <a:solidFill>
                <a:schemeClr val="tx1"/>
              </a:solidFill>
            </a:endParaRPr>
          </a:p>
          <a:p>
            <a:pPr algn="just"/>
            <a:r>
              <a:rPr lang="de-DE" sz="1200" dirty="0">
                <a:solidFill>
                  <a:schemeClr val="tx1"/>
                </a:solidFill>
              </a:rPr>
              <a:t>„das ist echt schwer [...] zu sagen […] mich konnte keiner motivieren, weil halt alles irgendwie nur […] monoton da </a:t>
            </a:r>
            <a:r>
              <a:rPr lang="de-DE" sz="1200" dirty="0" err="1">
                <a:solidFill>
                  <a:schemeClr val="tx1"/>
                </a:solidFill>
              </a:rPr>
              <a:t>runtergelabert</a:t>
            </a:r>
            <a:r>
              <a:rPr lang="de-DE" sz="1200" dirty="0">
                <a:solidFill>
                  <a:schemeClr val="tx1"/>
                </a:solidFill>
              </a:rPr>
              <a:t> wurde, wenn man überhaupt mal was Greifbares hatte, es gab auch Ringvorlesungen in Psychologie, da war ich bestimmt zehn fünfzehn Mal und wusste nie worüber wir eigentlich geredet hatten, ich hatte dann eine Überschrift und jedes mal meinen Zettel vorbereitet zum Mitschreiben. Es war mir überhaupt nicht möglich da mitzuschreiben. Und das ging mir halt in den meisten Vorlesungen so“.</a:t>
            </a:r>
          </a:p>
          <a:p>
            <a:pPr algn="just"/>
            <a:endParaRPr lang="de-DE" sz="1200" dirty="0">
              <a:solidFill>
                <a:schemeClr val="tx1"/>
              </a:solidFill>
            </a:endParaRPr>
          </a:p>
          <a:p>
            <a:pPr algn="just"/>
            <a:r>
              <a:rPr lang="de-DE" sz="1200" dirty="0">
                <a:solidFill>
                  <a:schemeClr val="tx1"/>
                </a:solidFill>
              </a:rPr>
              <a:t>(Sabine, 28 J., 2. Sem. Dipl. </a:t>
            </a:r>
            <a:r>
              <a:rPr lang="de-DE" sz="1200" dirty="0" err="1">
                <a:solidFill>
                  <a:schemeClr val="tx1"/>
                </a:solidFill>
              </a:rPr>
              <a:t>Sowi</a:t>
            </a:r>
            <a:r>
              <a:rPr lang="de-DE" sz="1200" dirty="0">
                <a:solidFill>
                  <a:schemeClr val="tx1"/>
                </a:solidFill>
              </a:rPr>
              <a:t>, vorher 3 Sem. Jura u. 2 Sem. Medizin)</a:t>
            </a:r>
          </a:p>
        </p:txBody>
      </p:sp>
    </p:spTree>
    <p:extLst>
      <p:ext uri="{BB962C8B-B14F-4D97-AF65-F5344CB8AC3E}">
        <p14:creationId xmlns:p14="http://schemas.microsoft.com/office/powerpoint/2010/main" val="17863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288" y="815820"/>
            <a:ext cx="9648825" cy="949325"/>
          </a:xfrm>
        </p:spPr>
        <p:txBody>
          <a:bodyPr>
            <a:normAutofit/>
          </a:bodyPr>
          <a:lstStyle/>
          <a:p>
            <a:r>
              <a:rPr lang="de-DE" sz="3600" b="0" dirty="0">
                <a:solidFill>
                  <a:schemeClr val="tx2">
                    <a:lumMod val="75000"/>
                  </a:schemeClr>
                </a:solidFill>
              </a:rPr>
              <a:t>Bildung und soziale Milieus</a:t>
            </a:r>
          </a:p>
        </p:txBody>
      </p:sp>
      <p:sp>
        <p:nvSpPr>
          <p:cNvPr id="3" name="Inhaltsplatzhalter 2"/>
          <p:cNvSpPr>
            <a:spLocks noGrp="1"/>
          </p:cNvSpPr>
          <p:nvPr>
            <p:ph idx="1"/>
          </p:nvPr>
        </p:nvSpPr>
        <p:spPr/>
        <p:txBody>
          <a:bodyPr/>
          <a:lstStyle/>
          <a:p>
            <a:pPr marL="342900" indent="-342900">
              <a:buFont typeface="Symbol" panose="05050102010706020507" pitchFamily="18" charset="2"/>
              <a:buChar char="-"/>
            </a:pPr>
            <a:r>
              <a:rPr lang="de-DE" sz="2000" b="1" dirty="0" smtClean="0">
                <a:solidFill>
                  <a:schemeClr val="tx2">
                    <a:lumMod val="75000"/>
                  </a:schemeClr>
                </a:solidFill>
              </a:rPr>
              <a:t>Bildung erfordert Zeit</a:t>
            </a:r>
            <a:r>
              <a:rPr lang="de-DE" sz="2000" dirty="0" smtClean="0">
                <a:solidFill>
                  <a:schemeClr val="tx2">
                    <a:lumMod val="75000"/>
                  </a:schemeClr>
                </a:solidFill>
              </a:rPr>
              <a:t>;</a:t>
            </a:r>
            <a:r>
              <a:rPr lang="de-DE" sz="2000" b="1" dirty="0" smtClean="0">
                <a:solidFill>
                  <a:schemeClr val="tx2">
                    <a:lumMod val="75000"/>
                  </a:schemeClr>
                </a:solidFill>
              </a:rPr>
              <a:t> </a:t>
            </a:r>
            <a:r>
              <a:rPr lang="de-DE" sz="2000" dirty="0" smtClean="0">
                <a:solidFill>
                  <a:schemeClr val="tx2">
                    <a:lumMod val="75000"/>
                  </a:schemeClr>
                </a:solidFill>
              </a:rPr>
              <a:t>diese Zeit ist vor allem für Bildungsaufsteiger und – </a:t>
            </a:r>
            <a:r>
              <a:rPr lang="de-DE" sz="2000" dirty="0" err="1" smtClean="0">
                <a:solidFill>
                  <a:schemeClr val="tx2">
                    <a:lumMod val="75000"/>
                  </a:schemeClr>
                </a:solidFill>
              </a:rPr>
              <a:t>aufsteigerinnen</a:t>
            </a:r>
            <a:r>
              <a:rPr lang="de-DE" sz="2000" dirty="0" smtClean="0">
                <a:solidFill>
                  <a:schemeClr val="tx2">
                    <a:lumMod val="75000"/>
                  </a:schemeClr>
                </a:solidFill>
              </a:rPr>
              <a:t> von oft erheblicher Bedeutung.</a:t>
            </a:r>
            <a:endParaRPr lang="de-DE" sz="2000" dirty="0">
              <a:solidFill>
                <a:schemeClr val="tx2">
                  <a:lumMod val="75000"/>
                </a:schemeClr>
              </a:solidFill>
            </a:endParaRPr>
          </a:p>
          <a:p>
            <a:pPr marL="342900" indent="-342900">
              <a:buFont typeface="Symbol" panose="05050102010706020507" pitchFamily="18" charset="2"/>
              <a:buChar char="-"/>
            </a:pPr>
            <a:r>
              <a:rPr lang="de-DE" sz="2000" dirty="0" smtClean="0">
                <a:solidFill>
                  <a:schemeClr val="tx2">
                    <a:lumMod val="75000"/>
                  </a:schemeClr>
                </a:solidFill>
              </a:rPr>
              <a:t>Zeitmangel wirkt als unsichtbarer </a:t>
            </a:r>
            <a:r>
              <a:rPr lang="de-DE" sz="2000" b="1" dirty="0" smtClean="0">
                <a:solidFill>
                  <a:schemeClr val="tx2">
                    <a:lumMod val="75000"/>
                  </a:schemeClr>
                </a:solidFill>
              </a:rPr>
              <a:t>Selektionsmechanismus</a:t>
            </a:r>
            <a:r>
              <a:rPr lang="de-DE" sz="2000" dirty="0" smtClean="0">
                <a:solidFill>
                  <a:schemeClr val="tx2">
                    <a:lumMod val="75000"/>
                  </a:schemeClr>
                </a:solidFill>
              </a:rPr>
              <a:t>.</a:t>
            </a:r>
          </a:p>
        </p:txBody>
      </p:sp>
    </p:spTree>
    <p:extLst>
      <p:ext uri="{BB962C8B-B14F-4D97-AF65-F5344CB8AC3E}">
        <p14:creationId xmlns:p14="http://schemas.microsoft.com/office/powerpoint/2010/main" val="30853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0" dirty="0">
                <a:solidFill>
                  <a:schemeClr val="tx2">
                    <a:lumMod val="75000"/>
                  </a:schemeClr>
                </a:solidFill>
              </a:rPr>
              <a:t>Soziale Milieus und Bildung</a:t>
            </a:r>
          </a:p>
        </p:txBody>
      </p:sp>
      <p:sp>
        <p:nvSpPr>
          <p:cNvPr id="3" name="Inhaltsplatzhalter 2"/>
          <p:cNvSpPr>
            <a:spLocks noGrp="1"/>
          </p:cNvSpPr>
          <p:nvPr>
            <p:ph idx="1"/>
          </p:nvPr>
        </p:nvSpPr>
        <p:spPr>
          <a:xfrm>
            <a:off x="522288" y="1909165"/>
            <a:ext cx="8424862" cy="4522787"/>
          </a:xfrm>
        </p:spPr>
        <p:txBody>
          <a:bodyPr>
            <a:normAutofit/>
          </a:bodyPr>
          <a:lstStyle/>
          <a:p>
            <a:r>
              <a:rPr lang="de-DE" sz="2200" dirty="0" smtClean="0">
                <a:solidFill>
                  <a:schemeClr val="tx2">
                    <a:lumMod val="75000"/>
                  </a:schemeClr>
                </a:solidFill>
              </a:rPr>
              <a:t>Teilweise erhebliche Spannungsverhältnisse zwischen dem Herkunftsmilieu und den Anforderungen des neuen Handlungsfeldes – Leben in zwei Welten:</a:t>
            </a:r>
          </a:p>
          <a:p>
            <a:pPr marL="342900" indent="-342900">
              <a:buFont typeface="Symbol" panose="05050102010706020507" pitchFamily="18" charset="2"/>
              <a:buChar char="-"/>
            </a:pPr>
            <a:r>
              <a:rPr lang="de-DE" sz="2200" i="1" dirty="0">
                <a:solidFill>
                  <a:schemeClr val="tx2">
                    <a:lumMod val="75000"/>
                  </a:schemeClr>
                </a:solidFill>
              </a:rPr>
              <a:t>„Also man weiß wirklich nicht, was man lernt und einem wird ne Wirklichkeit vorgelebt, die man selber, für sich selber nicht so empfindet“</a:t>
            </a:r>
            <a:r>
              <a:rPr lang="de-DE" sz="2200" dirty="0">
                <a:solidFill>
                  <a:schemeClr val="tx2">
                    <a:lumMod val="75000"/>
                  </a:schemeClr>
                </a:solidFill>
              </a:rPr>
              <a:t> (Ulf).</a:t>
            </a:r>
          </a:p>
          <a:p>
            <a:pPr marL="342900" indent="-342900">
              <a:buFont typeface="Symbol" panose="05050102010706020507" pitchFamily="18" charset="2"/>
              <a:buChar char="-"/>
            </a:pPr>
            <a:r>
              <a:rPr lang="de-DE" sz="2200" i="1" dirty="0">
                <a:solidFill>
                  <a:schemeClr val="tx2">
                    <a:lumMod val="75000"/>
                  </a:schemeClr>
                </a:solidFill>
              </a:rPr>
              <a:t>„Also ich weiß jetzt auch nicht so, in welche Richtung ich gehen will. Weiß ich halt nicht so, wo ich jetzt genau hin will, und irgendwie kommt das jetzt alles so zusammen, wo ich halt irgendwie (…) meinen Weg finden muss“ </a:t>
            </a:r>
            <a:r>
              <a:rPr lang="de-DE" sz="2200" dirty="0">
                <a:solidFill>
                  <a:schemeClr val="tx2">
                    <a:lumMod val="75000"/>
                  </a:schemeClr>
                </a:solidFill>
              </a:rPr>
              <a:t>(Ulf).</a:t>
            </a:r>
          </a:p>
          <a:p>
            <a:endParaRPr lang="de-DE" dirty="0">
              <a:solidFill>
                <a:schemeClr val="tx2">
                  <a:lumMod val="75000"/>
                </a:schemeClr>
              </a:solidFill>
            </a:endParaRPr>
          </a:p>
        </p:txBody>
      </p:sp>
    </p:spTree>
    <p:extLst>
      <p:ext uri="{BB962C8B-B14F-4D97-AF65-F5344CB8AC3E}">
        <p14:creationId xmlns:p14="http://schemas.microsoft.com/office/powerpoint/2010/main" val="331961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srcRect/>
          <a:stretch>
            <a:fillRect/>
          </a:stretch>
        </p:blipFill>
        <p:spPr bwMode="auto">
          <a:xfrm>
            <a:off x="2970370" y="445847"/>
            <a:ext cx="4104570" cy="6433594"/>
          </a:xfrm>
          <a:prstGeom prst="rect">
            <a:avLst/>
          </a:prstGeom>
          <a:noFill/>
          <a:ln w="9525">
            <a:noFill/>
            <a:round/>
            <a:headEnd/>
            <a:tailEnd/>
          </a:ln>
          <a:effectLst/>
        </p:spPr>
      </p:pic>
    </p:spTree>
    <p:extLst>
      <p:ext uri="{BB962C8B-B14F-4D97-AF65-F5344CB8AC3E}">
        <p14:creationId xmlns:p14="http://schemas.microsoft.com/office/powerpoint/2010/main" val="25219270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04800" y="1764666"/>
            <a:ext cx="9075420" cy="4991131"/>
          </a:xfrm>
        </p:spPr>
        <p:txBody>
          <a:bodyPr rtlCol="0">
            <a:normAutofit/>
          </a:bodyPr>
          <a:lstStyle/>
          <a:p>
            <a:pPr marL="567225" indent="-567225" algn="ctr" fontAlgn="auto">
              <a:spcAft>
                <a:spcPts val="0"/>
              </a:spcAft>
              <a:buFont typeface="+mj-lt"/>
              <a:buAutoNum type="arabicPeriod"/>
              <a:defRPr/>
            </a:pPr>
            <a:endParaRPr lang="de-DE" dirty="0" smtClean="0">
              <a:solidFill>
                <a:schemeClr val="tx2"/>
              </a:solidFill>
            </a:endParaRPr>
          </a:p>
          <a:p>
            <a:pPr algn="ctr"/>
            <a:r>
              <a:rPr lang="de-DE" sz="2800" b="1" dirty="0" smtClean="0">
                <a:solidFill>
                  <a:schemeClr val="tx2">
                    <a:lumMod val="75000"/>
                  </a:schemeClr>
                </a:solidFill>
              </a:rPr>
              <a:t/>
            </a:r>
            <a:br>
              <a:rPr lang="de-DE" sz="2800" b="1" dirty="0" smtClean="0">
                <a:solidFill>
                  <a:schemeClr val="tx2">
                    <a:lumMod val="75000"/>
                  </a:schemeClr>
                </a:solidFill>
              </a:rPr>
            </a:br>
            <a:r>
              <a:rPr lang="de-DE" sz="3600" b="1" dirty="0" smtClean="0">
                <a:solidFill>
                  <a:schemeClr val="tx2">
                    <a:lumMod val="75000"/>
                  </a:schemeClr>
                </a:solidFill>
              </a:rPr>
              <a:t>Forschungsprojekt </a:t>
            </a:r>
          </a:p>
          <a:p>
            <a:pPr algn="ctr"/>
            <a:r>
              <a:rPr lang="de-DE" sz="3600" b="1" dirty="0" smtClean="0">
                <a:solidFill>
                  <a:schemeClr val="tx2">
                    <a:lumMod val="75000"/>
                  </a:schemeClr>
                </a:solidFill>
              </a:rPr>
              <a:t>„</a:t>
            </a:r>
            <a:r>
              <a:rPr lang="de-DE" sz="3600" b="1" dirty="0">
                <a:solidFill>
                  <a:schemeClr val="tx2">
                    <a:lumMod val="75000"/>
                  </a:schemeClr>
                </a:solidFill>
              </a:rPr>
              <a:t>Studierendenmilieus in den </a:t>
            </a:r>
            <a:r>
              <a:rPr lang="de-DE" sz="3600" b="1" dirty="0" smtClean="0">
                <a:solidFill>
                  <a:schemeClr val="tx2">
                    <a:lumMod val="75000"/>
                  </a:schemeClr>
                </a:solidFill>
              </a:rPr>
              <a:t>Sozialwissenschaften</a:t>
            </a:r>
            <a:r>
              <a:rPr lang="de-DE" sz="3600" b="1" dirty="0">
                <a:solidFill>
                  <a:schemeClr val="tx2">
                    <a:lumMod val="75000"/>
                  </a:schemeClr>
                </a:solidFill>
              </a:rPr>
              <a:t>“</a:t>
            </a:r>
          </a:p>
          <a:p>
            <a:pPr fontAlgn="auto">
              <a:spcAft>
                <a:spcPts val="0"/>
              </a:spcAft>
              <a:defRPr/>
            </a:pPr>
            <a:endParaRPr lang="de-DE" sz="2800" dirty="0"/>
          </a:p>
        </p:txBody>
      </p:sp>
    </p:spTree>
    <p:extLst>
      <p:ext uri="{BB962C8B-B14F-4D97-AF65-F5344CB8AC3E}">
        <p14:creationId xmlns:p14="http://schemas.microsoft.com/office/powerpoint/2010/main" val="167940922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740988" y="1886724"/>
            <a:ext cx="9075420" cy="4991131"/>
          </a:xfrm>
        </p:spPr>
        <p:txBody>
          <a:bodyPr rtlCol="0">
            <a:normAutofit/>
          </a:bodyPr>
          <a:lstStyle/>
          <a:p>
            <a:pPr lvl="1">
              <a:buFont typeface="Courier New" panose="02070309020205020404" pitchFamily="49" charset="0"/>
              <a:buChar char="o"/>
            </a:pPr>
            <a:endParaRPr lang="de-DE" dirty="0" smtClean="0">
              <a:solidFill>
                <a:schemeClr val="tx2">
                  <a:lumMod val="75000"/>
                </a:schemeClr>
              </a:solidFill>
            </a:endParaRPr>
          </a:p>
          <a:p>
            <a:pPr lvl="1">
              <a:buFont typeface="Symbol" panose="05050102010706020507" pitchFamily="18" charset="2"/>
              <a:buChar char="-"/>
            </a:pPr>
            <a:r>
              <a:rPr lang="de-DE" sz="2000" dirty="0">
                <a:solidFill>
                  <a:schemeClr val="tx2">
                    <a:lumMod val="75000"/>
                  </a:schemeClr>
                </a:solidFill>
              </a:rPr>
              <a:t>a</a:t>
            </a:r>
            <a:r>
              <a:rPr lang="de-DE" sz="2000" dirty="0" smtClean="0">
                <a:solidFill>
                  <a:schemeClr val="tx2">
                    <a:lumMod val="75000"/>
                  </a:schemeClr>
                </a:solidFill>
              </a:rPr>
              <a:t>us Mitteln des Landes Niedersachsen von 2002 bis 2004 gefördertes Forschungsprojekt an der Universität Hannover</a:t>
            </a:r>
          </a:p>
          <a:p>
            <a:pPr lvl="1">
              <a:buFont typeface="Symbol" panose="05050102010706020507" pitchFamily="18" charset="2"/>
              <a:buChar char="-"/>
            </a:pPr>
            <a:r>
              <a:rPr lang="de-DE" sz="2000" dirty="0" smtClean="0">
                <a:solidFill>
                  <a:schemeClr val="tx2">
                    <a:lumMod val="75000"/>
                  </a:schemeClr>
                </a:solidFill>
              </a:rPr>
              <a:t>Forschungsansatz Habitus- und Milieuanalyse</a:t>
            </a:r>
          </a:p>
          <a:p>
            <a:pPr lvl="1">
              <a:buFont typeface="Symbol" panose="05050102010706020507" pitchFamily="18" charset="2"/>
              <a:buChar char="-"/>
            </a:pPr>
            <a:r>
              <a:rPr lang="de-DE" sz="2000" dirty="0" smtClean="0">
                <a:solidFill>
                  <a:schemeClr val="tx2">
                    <a:lumMod val="75000"/>
                  </a:schemeClr>
                </a:solidFill>
              </a:rPr>
              <a:t>qualitative Untersuchung, Befragung von ca. 150 Studierenden (lebensgeschichtliche Einzelinterviews und Gruppenwerkstätten)</a:t>
            </a:r>
          </a:p>
          <a:p>
            <a:pPr marL="504200" lvl="1" indent="0">
              <a:buNone/>
            </a:pPr>
            <a:endParaRPr lang="de-DE" dirty="0">
              <a:solidFill>
                <a:schemeClr val="tx2">
                  <a:lumMod val="75000"/>
                </a:schemeClr>
              </a:solidFill>
            </a:endParaRPr>
          </a:p>
          <a:p>
            <a:pPr fontAlgn="auto">
              <a:spcAft>
                <a:spcPts val="0"/>
              </a:spcAft>
              <a:defRPr/>
            </a:pPr>
            <a:endParaRPr lang="de-DE" dirty="0"/>
          </a:p>
        </p:txBody>
      </p:sp>
      <p:sp>
        <p:nvSpPr>
          <p:cNvPr id="4" name="Textfeld 3"/>
          <p:cNvSpPr txBox="1"/>
          <p:nvPr/>
        </p:nvSpPr>
        <p:spPr>
          <a:xfrm>
            <a:off x="740988" y="902784"/>
            <a:ext cx="9134943" cy="646331"/>
          </a:xfrm>
          <a:prstGeom prst="rect">
            <a:avLst/>
          </a:prstGeom>
          <a:noFill/>
        </p:spPr>
        <p:txBody>
          <a:bodyPr wrap="square" rtlCol="0">
            <a:spAutoFit/>
          </a:bodyPr>
          <a:lstStyle/>
          <a:p>
            <a:pPr algn="l"/>
            <a:r>
              <a:rPr lang="de-DE" sz="3600" dirty="0" smtClean="0">
                <a:solidFill>
                  <a:schemeClr val="tx1"/>
                </a:solidFill>
              </a:rPr>
              <a:t>Forschungsansatz und Vorgehen   </a:t>
            </a:r>
            <a:endParaRPr lang="de-DE" sz="3600" dirty="0">
              <a:solidFill>
                <a:schemeClr val="tx1"/>
              </a:solidFill>
            </a:endParaRPr>
          </a:p>
        </p:txBody>
      </p:sp>
    </p:spTree>
    <p:extLst>
      <p:ext uri="{BB962C8B-B14F-4D97-AF65-F5344CB8AC3E}">
        <p14:creationId xmlns:p14="http://schemas.microsoft.com/office/powerpoint/2010/main" val="403861038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0020" y="2413235"/>
            <a:ext cx="9003410" cy="3456480"/>
          </a:xfrm>
        </p:spPr>
        <p:txBody>
          <a:bodyPr rtlCol="0">
            <a:normAutofit/>
          </a:bodyPr>
          <a:lstStyle/>
          <a:p>
            <a:pPr marL="378150" lvl="1" indent="-378150">
              <a:buNone/>
              <a:defRPr/>
            </a:pPr>
            <a:r>
              <a:rPr lang="de-DE" b="1" dirty="0" smtClean="0">
                <a:solidFill>
                  <a:schemeClr val="tx2"/>
                </a:solidFill>
              </a:rPr>
              <a:t>	</a:t>
            </a:r>
            <a:br>
              <a:rPr lang="de-DE" b="1" dirty="0" smtClean="0">
                <a:solidFill>
                  <a:schemeClr val="tx2"/>
                </a:solidFill>
              </a:rPr>
            </a:br>
            <a:r>
              <a:rPr lang="de-DE" sz="2000" dirty="0" smtClean="0">
                <a:solidFill>
                  <a:schemeClr val="tx2">
                    <a:lumMod val="75000"/>
                  </a:schemeClr>
                </a:solidFill>
              </a:rPr>
              <a:t>„</a:t>
            </a:r>
            <a:r>
              <a:rPr lang="de-DE" sz="2000" dirty="0">
                <a:solidFill>
                  <a:schemeClr val="tx2">
                    <a:lumMod val="75000"/>
                  </a:schemeClr>
                </a:solidFill>
              </a:rPr>
              <a:t>Habitus, (…) das ist eine allgemeine Grundhaltung, eine Disposition </a:t>
            </a:r>
            <a:r>
              <a:rPr lang="de-DE" sz="2000" dirty="0" smtClean="0">
                <a:solidFill>
                  <a:schemeClr val="tx2">
                    <a:lumMod val="75000"/>
                  </a:schemeClr>
                </a:solidFill>
              </a:rPr>
              <a:t>gegenüber der </a:t>
            </a:r>
            <a:r>
              <a:rPr lang="de-DE" sz="2000" dirty="0">
                <a:solidFill>
                  <a:schemeClr val="tx2">
                    <a:lumMod val="75000"/>
                  </a:schemeClr>
                </a:solidFill>
              </a:rPr>
              <a:t>Welt, die zu systematischen Stellungnahmen führt. Es gibt mit </a:t>
            </a:r>
            <a:r>
              <a:rPr lang="de-DE" sz="2000" dirty="0" smtClean="0">
                <a:solidFill>
                  <a:schemeClr val="tx2">
                    <a:lumMod val="75000"/>
                  </a:schemeClr>
                </a:solidFill>
              </a:rPr>
              <a:t>anderen Worten </a:t>
            </a:r>
            <a:r>
              <a:rPr lang="de-DE" sz="2000" dirty="0">
                <a:solidFill>
                  <a:schemeClr val="tx2">
                    <a:lumMod val="75000"/>
                  </a:schemeClr>
                </a:solidFill>
              </a:rPr>
              <a:t>tatsächlich – und das ist meiner Meinung nach überraschend genug – einen Zusammenhang zwischen höchst disparaten Dingen: wie einer spricht, tanzt, lacht, liest, was er liest, was er mag, welche Bekannte und Freunde er hat usw. – all das ist eng miteinander verknüpft.“</a:t>
            </a:r>
          </a:p>
          <a:p>
            <a:pPr lvl="1">
              <a:buNone/>
              <a:defRPr/>
            </a:pPr>
            <a:r>
              <a:rPr lang="de-DE" sz="1800" dirty="0" smtClean="0">
                <a:solidFill>
                  <a:schemeClr val="tx2">
                    <a:lumMod val="75000"/>
                  </a:schemeClr>
                </a:solidFill>
              </a:rPr>
              <a:t>      </a:t>
            </a:r>
            <a:r>
              <a:rPr lang="de-DE" sz="1800" i="1" dirty="0" smtClean="0">
                <a:solidFill>
                  <a:schemeClr val="tx2">
                    <a:lumMod val="75000"/>
                  </a:schemeClr>
                </a:solidFill>
              </a:rPr>
              <a:t>(</a:t>
            </a:r>
            <a:r>
              <a:rPr lang="de-DE" sz="1800" i="1" dirty="0">
                <a:solidFill>
                  <a:schemeClr val="tx2">
                    <a:lumMod val="75000"/>
                  </a:schemeClr>
                </a:solidFill>
              </a:rPr>
              <a:t>Pierre Bourdieu, Die feinen Unterschiede. In: </a:t>
            </a:r>
            <a:r>
              <a:rPr lang="de-DE" sz="1800" i="1" dirty="0" err="1">
                <a:solidFill>
                  <a:schemeClr val="tx2">
                    <a:lumMod val="75000"/>
                  </a:schemeClr>
                </a:solidFill>
              </a:rPr>
              <a:t>Ders</a:t>
            </a:r>
            <a:r>
              <a:rPr lang="de-DE" sz="1800" i="1" dirty="0">
                <a:solidFill>
                  <a:schemeClr val="tx2">
                    <a:lumMod val="75000"/>
                  </a:schemeClr>
                </a:solidFill>
              </a:rPr>
              <a:t>., Die verborgenen </a:t>
            </a:r>
            <a:r>
              <a:rPr lang="de-DE" sz="1800" i="1" dirty="0" smtClean="0">
                <a:solidFill>
                  <a:schemeClr val="tx2">
                    <a:lumMod val="75000"/>
                  </a:schemeClr>
                </a:solidFill>
              </a:rPr>
              <a:t/>
            </a:r>
            <a:br>
              <a:rPr lang="de-DE" sz="1800" i="1" dirty="0" smtClean="0">
                <a:solidFill>
                  <a:schemeClr val="tx2">
                    <a:lumMod val="75000"/>
                  </a:schemeClr>
                </a:solidFill>
              </a:rPr>
            </a:br>
            <a:r>
              <a:rPr lang="de-DE" sz="1800" i="1" dirty="0" smtClean="0">
                <a:solidFill>
                  <a:schemeClr val="tx2">
                    <a:lumMod val="75000"/>
                  </a:schemeClr>
                </a:solidFill>
              </a:rPr>
              <a:t>  Mechanismen der </a:t>
            </a:r>
            <a:r>
              <a:rPr lang="de-DE" sz="1800" i="1" dirty="0">
                <a:solidFill>
                  <a:schemeClr val="tx2">
                    <a:lumMod val="75000"/>
                  </a:schemeClr>
                </a:solidFill>
              </a:rPr>
              <a:t>Macht. Hrsg. von Margareta Steinrücke. Hamburg 1992: VSA, </a:t>
            </a:r>
            <a:r>
              <a:rPr lang="de-DE" sz="1800" i="1" dirty="0" smtClean="0">
                <a:solidFill>
                  <a:schemeClr val="tx2">
                    <a:lumMod val="75000"/>
                  </a:schemeClr>
                </a:solidFill>
              </a:rPr>
              <a:t/>
            </a:r>
            <a:br>
              <a:rPr lang="de-DE" sz="1800" i="1" dirty="0" smtClean="0">
                <a:solidFill>
                  <a:schemeClr val="tx2">
                    <a:lumMod val="75000"/>
                  </a:schemeClr>
                </a:solidFill>
              </a:rPr>
            </a:br>
            <a:r>
              <a:rPr lang="de-DE" sz="1800" i="1" dirty="0" smtClean="0">
                <a:solidFill>
                  <a:schemeClr val="tx2">
                    <a:lumMod val="75000"/>
                  </a:schemeClr>
                </a:solidFill>
              </a:rPr>
              <a:t>  S.31f)</a:t>
            </a:r>
            <a:endParaRPr lang="de-DE" sz="1800" i="1" dirty="0">
              <a:solidFill>
                <a:schemeClr val="tx2">
                  <a:lumMod val="75000"/>
                </a:schemeClr>
              </a:solidFill>
            </a:endParaRPr>
          </a:p>
        </p:txBody>
      </p:sp>
      <p:sp>
        <p:nvSpPr>
          <p:cNvPr id="4" name="Textfeld 3"/>
          <p:cNvSpPr txBox="1"/>
          <p:nvPr/>
        </p:nvSpPr>
        <p:spPr>
          <a:xfrm>
            <a:off x="747183" y="840802"/>
            <a:ext cx="9134943" cy="1212383"/>
          </a:xfrm>
          <a:prstGeom prst="rect">
            <a:avLst/>
          </a:prstGeom>
          <a:noFill/>
        </p:spPr>
        <p:txBody>
          <a:bodyPr wrap="square" rtlCol="0">
            <a:spAutoFit/>
          </a:bodyPr>
          <a:lstStyle/>
          <a:p>
            <a:pPr algn="l"/>
            <a:r>
              <a:rPr lang="de-DE" sz="3600" dirty="0">
                <a:solidFill>
                  <a:schemeClr val="tx2">
                    <a:lumMod val="75000"/>
                  </a:schemeClr>
                </a:solidFill>
              </a:rPr>
              <a:t>Forschungsansatz Habitus- und Milieuanalyse</a:t>
            </a:r>
            <a:endParaRPr lang="de-DE" sz="3600" dirty="0">
              <a:solidFill>
                <a:schemeClr val="tx1"/>
              </a:solidFill>
            </a:endParaRPr>
          </a:p>
        </p:txBody>
      </p:sp>
    </p:spTree>
    <p:extLst>
      <p:ext uri="{BB962C8B-B14F-4D97-AF65-F5344CB8AC3E}">
        <p14:creationId xmlns:p14="http://schemas.microsoft.com/office/powerpoint/2010/main" val="6047864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820397" y="2197205"/>
            <a:ext cx="9075420" cy="2648107"/>
          </a:xfrm>
        </p:spPr>
        <p:txBody>
          <a:bodyPr rtlCol="0">
            <a:normAutofit lnSpcReduction="10000"/>
          </a:bodyPr>
          <a:lstStyle/>
          <a:p>
            <a:pPr marL="342900" indent="-342900" fontAlgn="auto">
              <a:spcAft>
                <a:spcPts val="0"/>
              </a:spcAft>
              <a:buFont typeface="Symbol" panose="05050102010706020507" pitchFamily="18" charset="2"/>
              <a:buChar char="-"/>
              <a:defRPr/>
            </a:pPr>
            <a:r>
              <a:rPr lang="de-DE" sz="2000" dirty="0" smtClean="0">
                <a:solidFill>
                  <a:schemeClr val="tx2">
                    <a:lumMod val="75000"/>
                  </a:schemeClr>
                </a:solidFill>
              </a:rPr>
              <a:t>Langlebigkeit </a:t>
            </a:r>
            <a:r>
              <a:rPr lang="de-DE" sz="2000" dirty="0">
                <a:solidFill>
                  <a:schemeClr val="tx2">
                    <a:lumMod val="75000"/>
                  </a:schemeClr>
                </a:solidFill>
              </a:rPr>
              <a:t>einmal erworbener, inkorporierter Handlungs- und </a:t>
            </a:r>
            <a:r>
              <a:rPr lang="de-DE" sz="2000" dirty="0" smtClean="0">
                <a:solidFill>
                  <a:schemeClr val="tx2">
                    <a:lumMod val="75000"/>
                  </a:schemeClr>
                </a:solidFill>
              </a:rPr>
              <a:t>Bewertungsschemata</a:t>
            </a:r>
            <a:br>
              <a:rPr lang="de-DE" sz="2000" dirty="0" smtClean="0">
                <a:solidFill>
                  <a:schemeClr val="tx2">
                    <a:lumMod val="75000"/>
                  </a:schemeClr>
                </a:solidFill>
              </a:rPr>
            </a:br>
            <a:endParaRPr lang="de-DE" sz="2000" dirty="0">
              <a:solidFill>
                <a:schemeClr val="tx2">
                  <a:lumMod val="75000"/>
                </a:schemeClr>
              </a:solidFill>
            </a:endParaRPr>
          </a:p>
          <a:p>
            <a:pPr marL="342900" indent="-342900" fontAlgn="auto">
              <a:spcAft>
                <a:spcPts val="0"/>
              </a:spcAft>
              <a:buFont typeface="Symbol" panose="05050102010706020507" pitchFamily="18" charset="2"/>
              <a:buChar char="-"/>
              <a:defRPr/>
            </a:pPr>
            <a:r>
              <a:rPr lang="de-DE" sz="2000" dirty="0">
                <a:solidFill>
                  <a:schemeClr val="tx2">
                    <a:lumMod val="75000"/>
                  </a:schemeClr>
                </a:solidFill>
              </a:rPr>
              <a:t>Die Bedingungen, unter denen ein Habitus praktiziert wird, </a:t>
            </a:r>
            <a:r>
              <a:rPr lang="de-DE" sz="2000" dirty="0" smtClean="0">
                <a:solidFill>
                  <a:schemeClr val="tx2">
                    <a:lumMod val="75000"/>
                  </a:schemeClr>
                </a:solidFill>
              </a:rPr>
              <a:t>können</a:t>
            </a:r>
            <a:br>
              <a:rPr lang="de-DE" sz="2000" dirty="0" smtClean="0">
                <a:solidFill>
                  <a:schemeClr val="tx2">
                    <a:lumMod val="75000"/>
                  </a:schemeClr>
                </a:solidFill>
              </a:rPr>
            </a:br>
            <a:r>
              <a:rPr lang="de-DE" sz="2000" dirty="0" smtClean="0">
                <a:solidFill>
                  <a:schemeClr val="tx2">
                    <a:lumMod val="75000"/>
                  </a:schemeClr>
                </a:solidFill>
              </a:rPr>
              <a:t> </a:t>
            </a:r>
            <a:r>
              <a:rPr lang="de-DE" sz="2000" dirty="0">
                <a:solidFill>
                  <a:schemeClr val="tx2">
                    <a:lumMod val="75000"/>
                  </a:schemeClr>
                </a:solidFill>
              </a:rPr>
              <a:t>andere sein als die Bedingungen, unter denen er erworben wurde </a:t>
            </a:r>
            <a:r>
              <a:rPr lang="de-DE" sz="2000" dirty="0" smtClean="0">
                <a:solidFill>
                  <a:schemeClr val="tx2">
                    <a:lumMod val="75000"/>
                  </a:schemeClr>
                </a:solidFill>
              </a:rPr>
              <a:t/>
            </a:r>
            <a:br>
              <a:rPr lang="de-DE" sz="2000" dirty="0" smtClean="0">
                <a:solidFill>
                  <a:schemeClr val="tx2">
                    <a:lumMod val="75000"/>
                  </a:schemeClr>
                </a:solidFill>
              </a:rPr>
            </a:br>
            <a:r>
              <a:rPr lang="de-DE" sz="2000" dirty="0" smtClean="0">
                <a:solidFill>
                  <a:schemeClr val="tx2">
                    <a:lumMod val="75000"/>
                  </a:schemeClr>
                </a:solidFill>
              </a:rPr>
              <a:t>(</a:t>
            </a:r>
            <a:r>
              <a:rPr lang="de-DE" sz="2000" dirty="0">
                <a:solidFill>
                  <a:schemeClr val="tx2">
                    <a:lumMod val="75000"/>
                  </a:schemeClr>
                </a:solidFill>
              </a:rPr>
              <a:t>Beispiel Bildungsaufstieg</a:t>
            </a:r>
            <a:r>
              <a:rPr lang="de-DE" sz="2000" dirty="0" smtClean="0">
                <a:solidFill>
                  <a:schemeClr val="tx2">
                    <a:lumMod val="75000"/>
                  </a:schemeClr>
                </a:solidFill>
              </a:rPr>
              <a:t>)</a:t>
            </a:r>
            <a:br>
              <a:rPr lang="de-DE" sz="2000" dirty="0" smtClean="0">
                <a:solidFill>
                  <a:schemeClr val="tx2">
                    <a:lumMod val="75000"/>
                  </a:schemeClr>
                </a:solidFill>
              </a:rPr>
            </a:br>
            <a:endParaRPr lang="de-DE" sz="2000" dirty="0">
              <a:solidFill>
                <a:schemeClr val="tx2">
                  <a:lumMod val="75000"/>
                </a:schemeClr>
              </a:solidFill>
            </a:endParaRPr>
          </a:p>
          <a:p>
            <a:pPr marL="342900" indent="-342900" fontAlgn="auto">
              <a:spcAft>
                <a:spcPts val="0"/>
              </a:spcAft>
              <a:buFont typeface="Symbol" panose="05050102010706020507" pitchFamily="18" charset="2"/>
              <a:buChar char="-"/>
              <a:defRPr/>
            </a:pPr>
            <a:r>
              <a:rPr lang="de-DE" sz="2000" dirty="0">
                <a:solidFill>
                  <a:schemeClr val="tx2">
                    <a:lumMod val="75000"/>
                  </a:schemeClr>
                </a:solidFill>
              </a:rPr>
              <a:t>Der Habitus funktioniert weitgehend unbewusst</a:t>
            </a:r>
          </a:p>
        </p:txBody>
      </p:sp>
      <p:sp>
        <p:nvSpPr>
          <p:cNvPr id="2" name="Rechteck 1"/>
          <p:cNvSpPr/>
          <p:nvPr/>
        </p:nvSpPr>
        <p:spPr>
          <a:xfrm>
            <a:off x="738060" y="973035"/>
            <a:ext cx="9157757" cy="646331"/>
          </a:xfrm>
          <a:prstGeom prst="rect">
            <a:avLst/>
          </a:prstGeom>
        </p:spPr>
        <p:txBody>
          <a:bodyPr wrap="square">
            <a:spAutoFit/>
          </a:bodyPr>
          <a:lstStyle/>
          <a:p>
            <a:pPr algn="l"/>
            <a:r>
              <a:rPr lang="de-DE" sz="3600" dirty="0" smtClean="0">
                <a:solidFill>
                  <a:schemeClr val="tx2">
                    <a:lumMod val="75000"/>
                  </a:schemeClr>
                </a:solidFill>
              </a:rPr>
              <a:t>Habitus:</a:t>
            </a:r>
            <a:endParaRPr lang="de-DE" sz="3600" dirty="0"/>
          </a:p>
        </p:txBody>
      </p:sp>
    </p:spTree>
    <p:extLst>
      <p:ext uri="{BB962C8B-B14F-4D97-AF65-F5344CB8AC3E}">
        <p14:creationId xmlns:p14="http://schemas.microsoft.com/office/powerpoint/2010/main" val="7219853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810070" y="2084245"/>
            <a:ext cx="9343271" cy="2057230"/>
          </a:xfrm>
        </p:spPr>
        <p:txBody>
          <a:bodyPr rtlCol="0">
            <a:normAutofit/>
          </a:bodyPr>
          <a:lstStyle/>
          <a:p>
            <a:pPr fontAlgn="auto">
              <a:spcAft>
                <a:spcPts val="0"/>
              </a:spcAft>
              <a:defRPr/>
            </a:pPr>
            <a:r>
              <a:rPr lang="de-DE" sz="2000" dirty="0" smtClean="0">
                <a:solidFill>
                  <a:schemeClr val="tx2">
                    <a:lumMod val="75000"/>
                  </a:schemeClr>
                </a:solidFill>
              </a:rPr>
              <a:t>Gesellschaftliche </a:t>
            </a:r>
            <a:r>
              <a:rPr lang="de-DE" sz="2000" dirty="0">
                <a:solidFill>
                  <a:schemeClr val="tx2">
                    <a:lumMod val="75000"/>
                  </a:schemeClr>
                </a:solidFill>
              </a:rPr>
              <a:t>Großgruppen, die über gemeinsame Haltungen, Werte, Klassifikationen verfügen und die sich von anderen Milieus abgrenzen, deren Angehörige andere Haltungen vertreten. </a:t>
            </a:r>
          </a:p>
          <a:p>
            <a:pPr fontAlgn="auto">
              <a:spcAft>
                <a:spcPts val="0"/>
              </a:spcAft>
              <a:defRPr/>
            </a:pPr>
            <a:r>
              <a:rPr lang="de-DE" sz="2000" dirty="0" smtClean="0">
                <a:solidFill>
                  <a:schemeClr val="tx2">
                    <a:lumMod val="75000"/>
                  </a:schemeClr>
                </a:solidFill>
              </a:rPr>
              <a:t>Zu </a:t>
            </a:r>
            <a:r>
              <a:rPr lang="de-DE" sz="2000" dirty="0">
                <a:solidFill>
                  <a:schemeClr val="tx2">
                    <a:lumMod val="75000"/>
                  </a:schemeClr>
                </a:solidFill>
              </a:rPr>
              <a:t>jedem Milieu gehört ein bestimmter Habitus. </a:t>
            </a:r>
          </a:p>
          <a:p>
            <a:pPr algn="just" fontAlgn="auto">
              <a:spcAft>
                <a:spcPts val="0"/>
              </a:spcAft>
              <a:defRPr/>
            </a:pPr>
            <a:endParaRPr lang="de-DE" sz="3088" dirty="0">
              <a:solidFill>
                <a:schemeClr val="tx2">
                  <a:lumMod val="75000"/>
                </a:schemeClr>
              </a:solidFill>
            </a:endParaRPr>
          </a:p>
        </p:txBody>
      </p:sp>
      <p:sp>
        <p:nvSpPr>
          <p:cNvPr id="4" name="Rechteck 3"/>
          <p:cNvSpPr/>
          <p:nvPr/>
        </p:nvSpPr>
        <p:spPr>
          <a:xfrm>
            <a:off x="738060" y="973035"/>
            <a:ext cx="9157757" cy="646331"/>
          </a:xfrm>
          <a:prstGeom prst="rect">
            <a:avLst/>
          </a:prstGeom>
        </p:spPr>
        <p:txBody>
          <a:bodyPr wrap="square">
            <a:spAutoFit/>
          </a:bodyPr>
          <a:lstStyle/>
          <a:p>
            <a:pPr algn="l"/>
            <a:r>
              <a:rPr lang="de-DE" sz="3600" dirty="0" smtClean="0">
                <a:solidFill>
                  <a:schemeClr val="tx2">
                    <a:lumMod val="75000"/>
                  </a:schemeClr>
                </a:solidFill>
              </a:rPr>
              <a:t>Soziale Milieus:</a:t>
            </a:r>
            <a:endParaRPr lang="de-DE" sz="3600" dirty="0"/>
          </a:p>
        </p:txBody>
      </p:sp>
    </p:spTree>
    <p:extLst>
      <p:ext uri="{BB962C8B-B14F-4D97-AF65-F5344CB8AC3E}">
        <p14:creationId xmlns:p14="http://schemas.microsoft.com/office/powerpoint/2010/main" val="395156474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380" y="468965"/>
            <a:ext cx="4608640" cy="619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r Verbinder 2"/>
          <p:cNvCxnSpPr/>
          <p:nvPr/>
        </p:nvCxnSpPr>
        <p:spPr bwMode="auto">
          <a:xfrm>
            <a:off x="3114390" y="6661825"/>
            <a:ext cx="4464620" cy="0"/>
          </a:xfrm>
          <a:prstGeom prst="line">
            <a:avLst/>
          </a:prstGeom>
          <a:solidFill>
            <a:srgbClr val="FFA500"/>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3961882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769508" y="2012236"/>
            <a:ext cx="9689902" cy="2129239"/>
          </a:xfrm>
          <a:solidFill>
            <a:schemeClr val="bg1"/>
          </a:solidFill>
        </p:spPr>
        <p:txBody>
          <a:bodyPr rtlCol="0">
            <a:normAutofit lnSpcReduction="10000"/>
          </a:bodyPr>
          <a:lstStyle/>
          <a:p>
            <a:pPr fontAlgn="auto">
              <a:spcAft>
                <a:spcPts val="0"/>
              </a:spcAft>
              <a:defRPr/>
            </a:pPr>
            <a:r>
              <a:rPr lang="de-DE" sz="2600" dirty="0" smtClean="0">
                <a:solidFill>
                  <a:schemeClr val="tx2">
                    <a:lumMod val="75000"/>
                  </a:schemeClr>
                </a:solidFill>
              </a:rPr>
              <a:t>Die Studierenden (und Lehrenden) orientieren sich in ihrer Praxis an den Schemata ihres Klassenhabitus, den sie in ihrem Herkunftsmilieu erworben haben. Die Bedingungen im Feld der Hochschule werden demnach auf der Grundlage </a:t>
            </a:r>
            <a:r>
              <a:rPr lang="de-DE" sz="2600" i="1" dirty="0" smtClean="0">
                <a:solidFill>
                  <a:schemeClr val="tx2">
                    <a:lumMod val="75000"/>
                  </a:schemeClr>
                </a:solidFill>
              </a:rPr>
              <a:t>mitgebrachter </a:t>
            </a:r>
            <a:r>
              <a:rPr lang="de-DE" sz="2600" dirty="0" err="1" smtClean="0">
                <a:solidFill>
                  <a:schemeClr val="tx2">
                    <a:lumMod val="75000"/>
                  </a:schemeClr>
                </a:solidFill>
              </a:rPr>
              <a:t>Habitusmuster</a:t>
            </a:r>
            <a:r>
              <a:rPr lang="de-DE" sz="2600" dirty="0" smtClean="0">
                <a:solidFill>
                  <a:schemeClr val="tx2">
                    <a:lumMod val="75000"/>
                  </a:schemeClr>
                </a:solidFill>
              </a:rPr>
              <a:t> angeeignet und praktiziert.</a:t>
            </a:r>
          </a:p>
          <a:p>
            <a:pPr algn="ctr" fontAlgn="auto">
              <a:spcAft>
                <a:spcPts val="0"/>
              </a:spcAft>
              <a:defRPr/>
            </a:pPr>
            <a:endParaRPr lang="de-DE" dirty="0" smtClean="0"/>
          </a:p>
        </p:txBody>
      </p:sp>
    </p:spTree>
    <p:extLst>
      <p:ext uri="{BB962C8B-B14F-4D97-AF65-F5344CB8AC3E}">
        <p14:creationId xmlns:p14="http://schemas.microsoft.com/office/powerpoint/2010/main" val="1355551084"/>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PALETTEDESIGNATOR" val="HsH"/>
</p:tagLst>
</file>

<file path=ppt/theme/theme1.xml><?xml version="1.0" encoding="utf-8"?>
<a:theme xmlns:a="http://schemas.openxmlformats.org/drawingml/2006/main" name="Standarddesign">
  <a:themeElements>
    <a:clrScheme name="Benutzerdefiniert 3">
      <a:dk1>
        <a:srgbClr val="000000"/>
      </a:dk1>
      <a:lt1>
        <a:srgbClr val="FFFFFF"/>
      </a:lt1>
      <a:dk2>
        <a:srgbClr val="000000"/>
      </a:dk2>
      <a:lt2>
        <a:srgbClr val="D23C96"/>
      </a:lt2>
      <a:accent1>
        <a:srgbClr val="46B48C"/>
      </a:accent1>
      <a:accent2>
        <a:srgbClr val="1EBEEB"/>
      </a:accent2>
      <a:accent3>
        <a:srgbClr val="FFFFFF"/>
      </a:accent3>
      <a:accent4>
        <a:srgbClr val="000000"/>
      </a:accent4>
      <a:accent5>
        <a:srgbClr val="FFCAAA"/>
      </a:accent5>
      <a:accent6>
        <a:srgbClr val="1AACD5"/>
      </a:accent6>
      <a:hlink>
        <a:srgbClr val="46B48C"/>
      </a:hlink>
      <a:folHlink>
        <a:srgbClr val="FFD2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A500"/>
        </a:solidFill>
        <a:ln w="9525" cap="flat" cmpd="sng" algn="ctr">
          <a:solidFill>
            <a:srgbClr val="FFA5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182880" tIns="137160" rIns="182880" bIns="13716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FFA500"/>
        </a:solidFill>
        <a:ln w="9525" cap="flat" cmpd="sng" algn="ctr">
          <a:solidFill>
            <a:srgbClr val="FFA5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182880" tIns="137160" rIns="182880" bIns="13716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bg1"/>
            </a:solidFill>
            <a:effectLst/>
            <a:latin typeface="Arial" charset="0"/>
          </a:defRPr>
        </a:defPPr>
      </a:lstStyle>
    </a:lnDef>
  </a:objectDefaults>
  <a:extraClrSchemeLst>
    <a:extraClrScheme>
      <a:clrScheme name="Standarddesign 1">
        <a:dk1>
          <a:srgbClr val="000000"/>
        </a:dk1>
        <a:lt1>
          <a:srgbClr val="FFFFFF"/>
        </a:lt1>
        <a:dk2>
          <a:srgbClr val="000000"/>
        </a:dk2>
        <a:lt2>
          <a:srgbClr val="D23C96"/>
        </a:lt2>
        <a:accent1>
          <a:srgbClr val="FF9900"/>
        </a:accent1>
        <a:accent2>
          <a:srgbClr val="1EBEEB"/>
        </a:accent2>
        <a:accent3>
          <a:srgbClr val="FFFFFF"/>
        </a:accent3>
        <a:accent4>
          <a:srgbClr val="000000"/>
        </a:accent4>
        <a:accent5>
          <a:srgbClr val="FFCAAA"/>
        </a:accent5>
        <a:accent6>
          <a:srgbClr val="1AACD5"/>
        </a:accent6>
        <a:hlink>
          <a:srgbClr val="46B48C"/>
        </a:hlink>
        <a:folHlink>
          <a:srgbClr val="FFD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1499</Words>
  <Application>Microsoft Office PowerPoint</Application>
  <PresentationFormat>Benutzerdefiniert</PresentationFormat>
  <Paragraphs>137</Paragraphs>
  <Slides>29</Slides>
  <Notes>29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9" baseType="lpstr">
      <vt:lpstr>MS Gothic</vt:lpstr>
      <vt:lpstr>Arial</vt:lpstr>
      <vt:lpstr>Calibri</vt:lpstr>
      <vt:lpstr>Courier New</vt:lpstr>
      <vt:lpstr>Lucida Sans Unicode</vt:lpstr>
      <vt:lpstr>Symbol</vt:lpstr>
      <vt:lpstr>Times New Roman</vt:lpstr>
      <vt:lpstr>Wingdings</vt:lpstr>
      <vt:lpstr>Standarddesign</vt:lpstr>
      <vt:lpstr>Acrobat Document</vt:lpstr>
      <vt:lpstr>Soziale Milieus im Studium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Konzept für die Gruppenwerkstatt im Forschungsprojekt</vt:lpstr>
      <vt:lpstr>PowerPoint-Präsentation</vt:lpstr>
      <vt:lpstr>Ausgewählte Ergebnisse</vt:lpstr>
      <vt:lpstr>Ausgewählte Ergebnisse</vt:lpstr>
      <vt:lpstr>PowerPoint-Präsentation</vt:lpstr>
      <vt:lpstr>PowerPoint-Präsentation</vt:lpstr>
      <vt:lpstr>Herzlichen Dank für Ihre Aufmerksamkeit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Bildung und soziale Milieus</vt:lpstr>
      <vt:lpstr>Soziale Milieus und Bildung</vt:lpstr>
      <vt:lpstr>PowerPoint-Präsentation</vt:lpstr>
    </vt:vector>
  </TitlesOfParts>
  <Company>in.form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p.wania</dc:creator>
  <cp:lastModifiedBy>Lange-Vester, Andrea</cp:lastModifiedBy>
  <cp:revision>45</cp:revision>
  <dcterms:created xsi:type="dcterms:W3CDTF">2012-10-15T09:49:53Z</dcterms:created>
  <dcterms:modified xsi:type="dcterms:W3CDTF">2017-02-13T16:52:54Z</dcterms:modified>
</cp:coreProperties>
</file>