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56" r:id="rId2"/>
    <p:sldId id="368" r:id="rId3"/>
    <p:sldId id="373" r:id="rId4"/>
    <p:sldId id="372" r:id="rId5"/>
    <p:sldId id="375" r:id="rId6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37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86451" autoAdjust="0"/>
  </p:normalViewPr>
  <p:slideViewPr>
    <p:cSldViewPr snapToGrid="0">
      <p:cViewPr varScale="1">
        <p:scale>
          <a:sx n="115" d="100"/>
          <a:sy n="115" d="100"/>
        </p:scale>
        <p:origin x="135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3542" y="41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F15D64-724B-4521-873F-3E1EA874F9DF}" type="datetimeFigureOut">
              <a:rPr lang="de-DE" smtClean="0"/>
              <a:t>15.03.2023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972744-1E41-4199-8265-9C81DEC51C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92160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75A927-2486-49F6-8DEC-F96D173D9BD5}" type="datetimeFigureOut">
              <a:rPr lang="de-DE" smtClean="0"/>
              <a:t>15.03.2023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2C3FEE-AD5D-4C26-B058-3626145304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8708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title="Texteingabefeld Überschrift"/>
          <p:cNvSpPr>
            <a:spLocks noGrp="1"/>
          </p:cNvSpPr>
          <p:nvPr>
            <p:ph type="ctrTitle"/>
          </p:nvPr>
        </p:nvSpPr>
        <p:spPr>
          <a:xfrm>
            <a:off x="758757" y="3891600"/>
            <a:ext cx="8103140" cy="603128"/>
          </a:xfrm>
          <a:prstGeom prst="rect">
            <a:avLst/>
          </a:prstGeom>
        </p:spPr>
        <p:txBody>
          <a:bodyPr anchor="t" anchorCtr="0"/>
          <a:lstStyle>
            <a:lvl1pPr algn="r">
              <a:defRPr sz="3000" b="1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 title="Texteingabefeld Unterüberschrift"/>
          <p:cNvSpPr>
            <a:spLocks noGrp="1"/>
          </p:cNvSpPr>
          <p:nvPr>
            <p:ph type="subTitle" idx="1"/>
          </p:nvPr>
        </p:nvSpPr>
        <p:spPr>
          <a:xfrm>
            <a:off x="758757" y="4494728"/>
            <a:ext cx="8103140" cy="1655762"/>
          </a:xfrm>
          <a:prstGeom prst="rect">
            <a:avLst/>
          </a:prstGeo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pic>
        <p:nvPicPr>
          <p:cNvPr id="4" name="Grafik 3" title="Logo der Universität Kassel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245" y="248185"/>
            <a:ext cx="2828544" cy="816864"/>
          </a:xfrm>
          <a:prstGeom prst="rect">
            <a:avLst/>
          </a:prstGeom>
        </p:spPr>
      </p:pic>
      <p:cxnSp>
        <p:nvCxnSpPr>
          <p:cNvPr id="6" name="Gewinkelte Verbindung 5" descr="Das ist ein Gestaltungselement." title="Linie"/>
          <p:cNvCxnSpPr/>
          <p:nvPr userDrawn="1"/>
        </p:nvCxnSpPr>
        <p:spPr>
          <a:xfrm rot="5400000" flipH="1" flipV="1">
            <a:off x="1206713" y="-658626"/>
            <a:ext cx="6876000" cy="8208000"/>
          </a:xfrm>
          <a:prstGeom prst="bentConnector3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3229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rmale 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 title="Texteingabefeld"/>
          <p:cNvSpPr>
            <a:spLocks noGrp="1"/>
          </p:cNvSpPr>
          <p:nvPr>
            <p:ph idx="1"/>
          </p:nvPr>
        </p:nvSpPr>
        <p:spPr>
          <a:xfrm>
            <a:off x="539750" y="1839306"/>
            <a:ext cx="6516688" cy="374923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800"/>
            </a:lvl3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39750" y="1268413"/>
            <a:ext cx="6516688" cy="574978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1600" b="1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2" name="Fußzeilenplatzhalter 1" descr="Das ist ein Texteingabefeld" title="Texteingabefeld für Präsentation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dirty="0"/>
              <a:t>Kurzvorstellung „ErfolgInklusiv“ |  Cristina Janßen|  07.10.2021 </a:t>
            </a:r>
          </a:p>
        </p:txBody>
      </p:sp>
      <p:grpSp>
        <p:nvGrpSpPr>
          <p:cNvPr id="6" name="Gruppieren 5" descr="Das ist ein Gestaltungselement." title="Linie"/>
          <p:cNvGrpSpPr/>
          <p:nvPr userDrawn="1"/>
        </p:nvGrpSpPr>
        <p:grpSpPr>
          <a:xfrm>
            <a:off x="491247" y="0"/>
            <a:ext cx="8652753" cy="714982"/>
            <a:chOff x="491247" y="0"/>
            <a:chExt cx="8652753" cy="714982"/>
          </a:xfrm>
        </p:grpSpPr>
        <p:cxnSp>
          <p:nvCxnSpPr>
            <p:cNvPr id="5" name="Gerader Verbinder 4"/>
            <p:cNvCxnSpPr/>
            <p:nvPr userDrawn="1"/>
          </p:nvCxnSpPr>
          <p:spPr>
            <a:xfrm>
              <a:off x="496111" y="0"/>
              <a:ext cx="0" cy="705255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Gerader Verbinder 8"/>
            <p:cNvCxnSpPr/>
            <p:nvPr userDrawn="1"/>
          </p:nvCxnSpPr>
          <p:spPr>
            <a:xfrm flipV="1">
              <a:off x="491247" y="705255"/>
              <a:ext cx="8652753" cy="9727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" name="Grafik 9" title="Logo der Universität Kassel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9246" y="6072274"/>
            <a:ext cx="1699684" cy="490857"/>
          </a:xfrm>
          <a:prstGeom prst="rect">
            <a:avLst/>
          </a:prstGeom>
        </p:spPr>
      </p:pic>
      <p:sp>
        <p:nvSpPr>
          <p:cNvPr id="11" name="Rechteck 10"/>
          <p:cNvSpPr/>
          <p:nvPr userDrawn="1"/>
        </p:nvSpPr>
        <p:spPr>
          <a:xfrm>
            <a:off x="7958752" y="249799"/>
            <a:ext cx="7457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/>
              <a:t> </a:t>
            </a:r>
            <a:r>
              <a:rPr lang="de-DE" sz="800" kern="1200" baseline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Seite  </a:t>
            </a:r>
            <a:fld id="{5449781D-0448-42FD-A793-E618FAFBAD6B}" type="slidenum">
              <a:rPr lang="de-DE" sz="800" kern="1200" baseline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‹Nr.›</a:t>
            </a:fld>
            <a:endParaRPr lang="de-DE" sz="800" kern="1200" baseline="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8164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ternative 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 title="Texteingabefeld "/>
          <p:cNvSpPr>
            <a:spLocks noGrp="1"/>
          </p:cNvSpPr>
          <p:nvPr>
            <p:ph idx="1"/>
          </p:nvPr>
        </p:nvSpPr>
        <p:spPr>
          <a:xfrm>
            <a:off x="539750" y="1839306"/>
            <a:ext cx="4824413" cy="374923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800"/>
            </a:lvl3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5" name="Title 1" title="Texteingabefeld Seitenüberschrift"/>
          <p:cNvSpPr>
            <a:spLocks noGrp="1"/>
          </p:cNvSpPr>
          <p:nvPr>
            <p:ph type="title"/>
          </p:nvPr>
        </p:nvSpPr>
        <p:spPr>
          <a:xfrm>
            <a:off x="539750" y="1268413"/>
            <a:ext cx="6516688" cy="574978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1600" b="1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7" name="Content Placeholder 2" title="Texteingabefeld Seitenüberschrift"/>
          <p:cNvSpPr>
            <a:spLocks noGrp="1"/>
          </p:cNvSpPr>
          <p:nvPr>
            <p:ph idx="12"/>
          </p:nvPr>
        </p:nvSpPr>
        <p:spPr>
          <a:xfrm>
            <a:off x="5543551" y="1839306"/>
            <a:ext cx="3205162" cy="374923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800"/>
            </a:lvl3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DE" dirty="0"/>
              <a:t>Kurzvorstellung „ErfolgInklusiv“ |  Cristina Janßen|  07.10.2021 </a:t>
            </a:r>
          </a:p>
        </p:txBody>
      </p:sp>
      <p:pic>
        <p:nvPicPr>
          <p:cNvPr id="9" name="Grafik 8" title="Logo der Universität Kassel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9246" y="6072274"/>
            <a:ext cx="1699684" cy="490857"/>
          </a:xfrm>
          <a:prstGeom prst="rect">
            <a:avLst/>
          </a:prstGeom>
        </p:spPr>
      </p:pic>
      <p:grpSp>
        <p:nvGrpSpPr>
          <p:cNvPr id="12" name="Gruppieren 11" descr="Das ist ein Gestaltungselement." title="Linie"/>
          <p:cNvGrpSpPr/>
          <p:nvPr userDrawn="1"/>
        </p:nvGrpSpPr>
        <p:grpSpPr>
          <a:xfrm>
            <a:off x="491247" y="0"/>
            <a:ext cx="8652753" cy="714982"/>
            <a:chOff x="491247" y="0"/>
            <a:chExt cx="8652753" cy="714982"/>
          </a:xfrm>
        </p:grpSpPr>
        <p:cxnSp>
          <p:nvCxnSpPr>
            <p:cNvPr id="13" name="Gerader Verbinder 12"/>
            <p:cNvCxnSpPr/>
            <p:nvPr userDrawn="1"/>
          </p:nvCxnSpPr>
          <p:spPr>
            <a:xfrm>
              <a:off x="496111" y="0"/>
              <a:ext cx="0" cy="705255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Gerader Verbinder 13"/>
            <p:cNvCxnSpPr/>
            <p:nvPr userDrawn="1"/>
          </p:nvCxnSpPr>
          <p:spPr>
            <a:xfrm flipV="1">
              <a:off x="491247" y="705255"/>
              <a:ext cx="8652753" cy="9727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Rechteck 10"/>
          <p:cNvSpPr/>
          <p:nvPr userDrawn="1"/>
        </p:nvSpPr>
        <p:spPr>
          <a:xfrm>
            <a:off x="7958752" y="249799"/>
            <a:ext cx="7457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/>
              <a:t> </a:t>
            </a:r>
            <a:r>
              <a:rPr lang="de-DE" sz="800" kern="1200" baseline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Seite  </a:t>
            </a:r>
            <a:fld id="{5449781D-0448-42FD-A793-E618FAFBAD6B}" type="slidenum">
              <a:rPr lang="de-DE" sz="800" kern="1200" baseline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‹Nr.›</a:t>
            </a:fld>
            <a:endParaRPr lang="de-DE" sz="800" kern="1200" baseline="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37482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6502" y="374698"/>
            <a:ext cx="6951982" cy="251807"/>
          </a:xfrm>
          <a:prstGeom prst="rect">
            <a:avLst/>
          </a:prstGeom>
          <a:noFill/>
        </p:spPr>
        <p:txBody>
          <a:bodyPr/>
          <a:lstStyle>
            <a:lvl1pPr algn="r">
              <a:defRPr sz="800" baseline="0">
                <a:latin typeface="Arial" panose="020B0604020202020204" pitchFamily="34" charset="0"/>
              </a:defRPr>
            </a:lvl1pPr>
          </a:lstStyle>
          <a:p>
            <a:r>
              <a:rPr lang="de-DE" dirty="0"/>
              <a:t>Kurzvorstellung „ErfolgInklusiv“ |  Cristina Janßen|  07.10.2021 </a:t>
            </a:r>
          </a:p>
        </p:txBody>
      </p:sp>
    </p:spTree>
    <p:extLst>
      <p:ext uri="{BB962C8B-B14F-4D97-AF65-F5344CB8AC3E}">
        <p14:creationId xmlns:p14="http://schemas.microsoft.com/office/powerpoint/2010/main" val="3618199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340" userDrawn="1">
          <p15:clr>
            <a:srgbClr val="F26B43"/>
          </p15:clr>
        </p15:guide>
        <p15:guide id="3" pos="5511" userDrawn="1">
          <p15:clr>
            <a:srgbClr val="F26B43"/>
          </p15:clr>
        </p15:guide>
        <p15:guide id="4" orient="horz" pos="799" userDrawn="1">
          <p15:clr>
            <a:srgbClr val="F26B43"/>
          </p15:clr>
        </p15:guide>
        <p15:guide id="5" orient="horz" pos="3680" userDrawn="1">
          <p15:clr>
            <a:srgbClr val="F26B43"/>
          </p15:clr>
        </p15:guide>
        <p15:guide id="6" pos="1292" userDrawn="1">
          <p15:clr>
            <a:srgbClr val="F26B43"/>
          </p15:clr>
        </p15:guide>
        <p15:guide id="7" pos="1406" userDrawn="1">
          <p15:clr>
            <a:srgbClr val="F26B43"/>
          </p15:clr>
        </p15:guide>
        <p15:guide id="8" pos="2336" userDrawn="1">
          <p15:clr>
            <a:srgbClr val="F26B43"/>
          </p15:clr>
        </p15:guide>
        <p15:guide id="9" pos="2449" userDrawn="1">
          <p15:clr>
            <a:srgbClr val="F26B43"/>
          </p15:clr>
        </p15:guide>
        <p15:guide id="10" pos="3379" userDrawn="1">
          <p15:clr>
            <a:srgbClr val="F26B43"/>
          </p15:clr>
        </p15:guide>
        <p15:guide id="11" pos="3492" userDrawn="1">
          <p15:clr>
            <a:srgbClr val="F26B43"/>
          </p15:clr>
        </p15:guide>
        <p15:guide id="12" pos="4445" userDrawn="1">
          <p15:clr>
            <a:srgbClr val="F26B43"/>
          </p15:clr>
        </p15:guide>
        <p15:guide id="13" pos="455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58757" y="3604350"/>
            <a:ext cx="8103140" cy="603128"/>
          </a:xfrm>
        </p:spPr>
        <p:txBody>
          <a:bodyPr/>
          <a:lstStyle/>
          <a:p>
            <a:r>
              <a:rPr lang="de-DE" dirty="0"/>
              <a:t>ErfolgInklusiv – Studienerfolg bei Krankheit und Behinderung durch Nachteilsausgleich, Beratung, Gesundheitsförderung und </a:t>
            </a:r>
            <a:r>
              <a:rPr lang="de-DE" dirty="0" smtClean="0"/>
              <a:t>Inklusion</a:t>
            </a:r>
            <a:br>
              <a:rPr lang="de-DE" dirty="0" smtClean="0"/>
            </a:br>
            <a:r>
              <a:rPr lang="de-DE" sz="2000" dirty="0" smtClean="0">
                <a:solidFill>
                  <a:schemeClr val="bg2">
                    <a:lumMod val="75000"/>
                  </a:schemeClr>
                </a:solidFill>
              </a:rPr>
              <a:t>Kurzvorstellung im Arbeitskreis Qualitätssicherung Prüfungsverwaltung</a:t>
            </a:r>
            <a:endParaRPr lang="de-DE" sz="20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758757" y="5985164"/>
            <a:ext cx="8103140" cy="543098"/>
          </a:xfrm>
        </p:spPr>
        <p:txBody>
          <a:bodyPr/>
          <a:lstStyle/>
          <a:p>
            <a:r>
              <a:rPr lang="de-DE" sz="1400" dirty="0"/>
              <a:t>Christina Janßen | </a:t>
            </a:r>
            <a:r>
              <a:rPr lang="de-DE" sz="1400" dirty="0" smtClean="0"/>
              <a:t>Fachgebiet Sozial- und Gesundheitsrecht, Recht der Rehabilitation und Behinderung </a:t>
            </a:r>
            <a:r>
              <a:rPr lang="de-DE" sz="1400" dirty="0"/>
              <a:t>| </a:t>
            </a:r>
            <a:r>
              <a:rPr lang="de-DE" sz="1400" dirty="0" smtClean="0"/>
              <a:t>Universität Kassel </a:t>
            </a:r>
            <a:r>
              <a:rPr lang="de-DE" sz="1400" dirty="0"/>
              <a:t>| 15.03.2023</a:t>
            </a:r>
          </a:p>
        </p:txBody>
      </p:sp>
    </p:spTree>
    <p:extLst>
      <p:ext uri="{BB962C8B-B14F-4D97-AF65-F5344CB8AC3E}">
        <p14:creationId xmlns:p14="http://schemas.microsoft.com/office/powerpoint/2010/main" val="501607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3551"/>
    </mc:Choice>
    <mc:Fallback xmlns="">
      <p:transition spd="slow" advTm="113551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9165BC2B-CDA9-4EB8-AA02-17DF8790A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1. Hintergründe und Ziele des Projekts „</a:t>
            </a:r>
            <a:r>
              <a:rPr lang="de-DE" dirty="0" smtClean="0"/>
              <a:t>ErfolgInklusiv</a:t>
            </a:r>
            <a:r>
              <a:rPr lang="de-DE" dirty="0"/>
              <a:t>“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31049A6-22AD-4B04-AC0B-1A46E0C8E16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dirty="0"/>
              <a:t>Kurzvorstellung des Projekts „ErfolgInklusiv“ |  Cristina </a:t>
            </a:r>
            <a:r>
              <a:rPr lang="de-DE" dirty="0" smtClean="0"/>
              <a:t>Janßen |  15.03.2023 </a:t>
            </a:r>
            <a:endParaRPr lang="de-DE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FF69B6F8-B3F3-49CE-B21A-F55121976B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750" y="1839306"/>
            <a:ext cx="6516688" cy="3951894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/>
              <a:t>Projektzeitraum: 01.09.2021 bis 31.08.2024, gefördert durch </a:t>
            </a:r>
            <a:r>
              <a:rPr lang="de-DE" dirty="0" smtClean="0"/>
              <a:t>BMBF</a:t>
            </a:r>
            <a:endParaRPr lang="de-DE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 smtClean="0"/>
              <a:t>Hintergrund: Die </a:t>
            </a:r>
            <a:r>
              <a:rPr lang="de-DE" dirty="0"/>
              <a:t>21. Sozialerhebung des deutschen Studentenwerks hat ergeben, dass 11 % (!) aller Studierenden an deutschen Hochschulen von gesundheitlichen Beeinträchtigungen betroffen </a:t>
            </a:r>
            <a:r>
              <a:rPr lang="de-DE" dirty="0" smtClean="0"/>
              <a:t>sind, </a:t>
            </a:r>
            <a:r>
              <a:rPr lang="de-DE" dirty="0"/>
              <a:t>die sich erschwerend auf das Studium </a:t>
            </a:r>
            <a:r>
              <a:rPr lang="de-DE" dirty="0" smtClean="0"/>
              <a:t>auswirken (</a:t>
            </a:r>
            <a:r>
              <a:rPr lang="de-DE" dirty="0"/>
              <a:t>Middendorff et al. 2017, S. </a:t>
            </a:r>
            <a:r>
              <a:rPr lang="de-DE" dirty="0" smtClean="0"/>
              <a:t>36). </a:t>
            </a:r>
            <a:r>
              <a:rPr lang="de-DE" dirty="0"/>
              <a:t>– </a:t>
            </a:r>
            <a:r>
              <a:rPr lang="de-DE" dirty="0" smtClean="0"/>
              <a:t>Dennoch </a:t>
            </a:r>
            <a:r>
              <a:rPr lang="de-DE" dirty="0"/>
              <a:t>bisher kaum Forschung zu diesem </a:t>
            </a:r>
            <a:r>
              <a:rPr lang="de-DE" dirty="0" smtClean="0"/>
              <a:t>Thema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 smtClean="0"/>
              <a:t>Am Beispiel der Universität Kassel soll die Situation von Studierenden mit chronischen Krankheiten und Behinderungen untersucht werden.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 smtClean="0"/>
              <a:t>Dabei </a:t>
            </a:r>
            <a:r>
              <a:rPr lang="de-DE" dirty="0"/>
              <a:t>soll die Wirksamkeit insbesondere von </a:t>
            </a:r>
            <a:r>
              <a:rPr lang="de-DE" dirty="0" smtClean="0"/>
              <a:t>Nachteilsausgleichen, psychosozialer </a:t>
            </a:r>
            <a:r>
              <a:rPr lang="de-DE" dirty="0"/>
              <a:t>Beratung, </a:t>
            </a:r>
            <a:r>
              <a:rPr lang="de-DE" dirty="0" smtClean="0"/>
              <a:t>Gesundheitsförderung und behinderungsbezogenen </a:t>
            </a:r>
            <a:r>
              <a:rPr lang="de-DE" dirty="0"/>
              <a:t>Sozialleistungen </a:t>
            </a:r>
            <a:r>
              <a:rPr lang="de-DE" dirty="0" smtClean="0"/>
              <a:t>auf </a:t>
            </a:r>
            <a:r>
              <a:rPr lang="de-DE" dirty="0"/>
              <a:t>den </a:t>
            </a:r>
            <a:r>
              <a:rPr lang="de-DE" dirty="0" smtClean="0"/>
              <a:t>Studienerfolg analysiert werden.</a:t>
            </a:r>
          </a:p>
        </p:txBody>
      </p:sp>
    </p:spTree>
    <p:extLst>
      <p:ext uri="{BB962C8B-B14F-4D97-AF65-F5344CB8AC3E}">
        <p14:creationId xmlns:p14="http://schemas.microsoft.com/office/powerpoint/2010/main" val="1044899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7042"/>
    </mc:Choice>
    <mc:Fallback xmlns="">
      <p:transition spd="slow" advTm="57042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565F01CE-DD5C-4F75-8A2F-B841B373F0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750" y="1637970"/>
            <a:ext cx="6516688" cy="3749234"/>
          </a:xfrm>
        </p:spPr>
        <p:txBody>
          <a:bodyPr/>
          <a:lstStyle/>
          <a:p>
            <a:endParaRPr lang="de-DE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dirty="0"/>
          </a:p>
          <a:p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A2120F4-1129-4949-8CEA-1572FF876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50" y="955149"/>
            <a:ext cx="6516688" cy="574978"/>
          </a:xfrm>
        </p:spPr>
        <p:txBody>
          <a:bodyPr/>
          <a:lstStyle/>
          <a:p>
            <a:r>
              <a:rPr lang="de-DE" dirty="0"/>
              <a:t>2. Forschungsdesign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A89B202-55D0-4A9F-BDD4-3A6D0475974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dirty="0"/>
              <a:t>Kurzvorstellung des Projekts „ErfolgInklusiv“ |  Cristina </a:t>
            </a:r>
            <a:r>
              <a:rPr lang="de-DE" dirty="0" smtClean="0"/>
              <a:t>Janßen |  15.03.2023 </a:t>
            </a:r>
            <a:endParaRPr lang="de-DE" dirty="0"/>
          </a:p>
        </p:txBody>
      </p:sp>
      <p:graphicFrame>
        <p:nvGraphicFramePr>
          <p:cNvPr id="5" name="Tabelle 5">
            <a:extLst>
              <a:ext uri="{FF2B5EF4-FFF2-40B4-BE49-F238E27FC236}">
                <a16:creationId xmlns:a16="http://schemas.microsoft.com/office/drawing/2014/main" id="{A93B3A16-CD1A-43AB-989A-629F305115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8698912"/>
              </p:ext>
            </p:extLst>
          </p:nvPr>
        </p:nvGraphicFramePr>
        <p:xfrm>
          <a:off x="129873" y="1368715"/>
          <a:ext cx="8858775" cy="53582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925">
                  <a:extLst>
                    <a:ext uri="{9D8B030D-6E8A-4147-A177-3AD203B41FA5}">
                      <a16:colId xmlns:a16="http://schemas.microsoft.com/office/drawing/2014/main" val="3619753774"/>
                    </a:ext>
                  </a:extLst>
                </a:gridCol>
                <a:gridCol w="3041012">
                  <a:extLst>
                    <a:ext uri="{9D8B030D-6E8A-4147-A177-3AD203B41FA5}">
                      <a16:colId xmlns:a16="http://schemas.microsoft.com/office/drawing/2014/main" val="3511296343"/>
                    </a:ext>
                  </a:extLst>
                </a:gridCol>
                <a:gridCol w="2864838">
                  <a:extLst>
                    <a:ext uri="{9D8B030D-6E8A-4147-A177-3AD203B41FA5}">
                      <a16:colId xmlns:a16="http://schemas.microsoft.com/office/drawing/2014/main" val="2638425888"/>
                    </a:ext>
                  </a:extLst>
                </a:gridCol>
              </a:tblGrid>
              <a:tr h="1111183"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FG Theorie </a:t>
                      </a:r>
                      <a:r>
                        <a:rPr lang="de-DE" sz="1400" dirty="0"/>
                        <a:t>und Empirie des Gesundheitswesens (Prof. Dr. Alfons Hollederer)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International Centre for Higher Education Research (INCHER; Dr. Shweta Mishra)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FG </a:t>
                      </a:r>
                      <a:r>
                        <a:rPr lang="de-DE" sz="1400" dirty="0"/>
                        <a:t>Sozial- und Gesundheitsrecht, Recht der Rehabilitation und Behinderung (Prof. Dr. Felix Welti)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3891669"/>
                  </a:ext>
                </a:extLst>
              </a:tr>
              <a:tr h="701800">
                <a:tc>
                  <a:txBody>
                    <a:bodyPr/>
                    <a:lstStyle/>
                    <a:p>
                      <a:r>
                        <a:rPr lang="de-DE" sz="1400" b="1" dirty="0"/>
                        <a:t>Modul 1: Quantitatives, empirisches </a:t>
                      </a:r>
                      <a:r>
                        <a:rPr lang="de-DE" sz="1400" b="1" dirty="0" smtClean="0"/>
                        <a:t>Studiendesign</a:t>
                      </a:r>
                      <a:endParaRPr lang="de-D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b="1" i="0" dirty="0"/>
                        <a:t>Modul 2: Qualitatives </a:t>
                      </a:r>
                      <a:r>
                        <a:rPr lang="de-DE" sz="1400" b="1" i="0" dirty="0" smtClean="0"/>
                        <a:t>Studiendesign</a:t>
                      </a:r>
                      <a:endParaRPr lang="de-DE" sz="1400" b="1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b="1" dirty="0"/>
                        <a:t>Modul 3: </a:t>
                      </a:r>
                      <a:r>
                        <a:rPr lang="de-DE" sz="1400" b="1" dirty="0" smtClean="0"/>
                        <a:t>Rechtswissenschaftliche Analyse</a:t>
                      </a:r>
                      <a:endParaRPr lang="de-DE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8441455"/>
                  </a:ext>
                </a:extLst>
              </a:tr>
              <a:tr h="3468484"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Quantitative</a:t>
                      </a:r>
                      <a:r>
                        <a:rPr lang="de-DE" sz="1400" baseline="0" dirty="0" smtClean="0"/>
                        <a:t> </a:t>
                      </a:r>
                      <a:r>
                        <a:rPr lang="de-DE" sz="1400" dirty="0" smtClean="0"/>
                        <a:t>Befragung </a:t>
                      </a:r>
                      <a:r>
                        <a:rPr lang="de-DE" sz="1400" dirty="0"/>
                        <a:t>von </a:t>
                      </a:r>
                      <a:r>
                        <a:rPr lang="de-DE" sz="1400" dirty="0" smtClean="0"/>
                        <a:t>Studierenden </a:t>
                      </a:r>
                      <a:r>
                        <a:rPr lang="de-DE" sz="1400" dirty="0"/>
                        <a:t>der Universität Kassel zu zwei </a:t>
                      </a:r>
                      <a:r>
                        <a:rPr lang="de-DE" sz="1400" dirty="0" smtClean="0"/>
                        <a:t>Messzeitpunkten; Themen u.a. Gesundheitszustand</a:t>
                      </a:r>
                      <a:r>
                        <a:rPr lang="de-DE" sz="1400" dirty="0"/>
                        <a:t>, </a:t>
                      </a:r>
                      <a:r>
                        <a:rPr lang="de-DE" sz="1400" dirty="0" smtClean="0"/>
                        <a:t>Belastungen im Studium, Studienerfolg,</a:t>
                      </a:r>
                      <a:r>
                        <a:rPr lang="de-DE" sz="1400" baseline="0" dirty="0" smtClean="0"/>
                        <a:t> </a:t>
                      </a:r>
                      <a:r>
                        <a:rPr lang="de-DE" sz="1400" dirty="0" smtClean="0"/>
                        <a:t>Kenntnis </a:t>
                      </a:r>
                      <a:r>
                        <a:rPr lang="de-DE" sz="1400" dirty="0"/>
                        <a:t>und </a:t>
                      </a:r>
                      <a:r>
                        <a:rPr lang="de-DE" sz="1400" dirty="0" smtClean="0"/>
                        <a:t>Inanspruchnahme u.a. </a:t>
                      </a:r>
                      <a:r>
                        <a:rPr lang="de-DE" sz="1400" dirty="0"/>
                        <a:t>von </a:t>
                      </a:r>
                      <a:r>
                        <a:rPr lang="de-DE" sz="1400" dirty="0" smtClean="0"/>
                        <a:t>Nachteilsausgleichen</a:t>
                      </a:r>
                      <a:r>
                        <a:rPr lang="de-DE" sz="1400" baseline="0" dirty="0" smtClean="0"/>
                        <a:t> und </a:t>
                      </a:r>
                      <a:r>
                        <a:rPr lang="de-DE" sz="1400" dirty="0" smtClean="0"/>
                        <a:t>Beratungsangeboten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Interviews mit </a:t>
                      </a:r>
                      <a:r>
                        <a:rPr lang="de-DE" sz="1400" dirty="0" smtClean="0"/>
                        <a:t>Studierenden </a:t>
                      </a:r>
                      <a:r>
                        <a:rPr lang="de-DE" sz="1400" dirty="0"/>
                        <a:t>mit </a:t>
                      </a:r>
                      <a:r>
                        <a:rPr lang="de-DE" sz="1400" dirty="0" smtClean="0"/>
                        <a:t>Beeinträchtigungen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b="1" dirty="0"/>
                        <a:t>Rechtslage: </a:t>
                      </a:r>
                      <a:r>
                        <a:rPr lang="de-DE" sz="1400" dirty="0"/>
                        <a:t>rechtsdogmatische </a:t>
                      </a:r>
                      <a:r>
                        <a:rPr lang="de-DE" sz="1400" dirty="0" smtClean="0"/>
                        <a:t>Untersuchungen</a:t>
                      </a:r>
                    </a:p>
                    <a:p>
                      <a:endParaRPr lang="de-DE" sz="1400" dirty="0" smtClean="0"/>
                    </a:p>
                    <a:p>
                      <a:r>
                        <a:rPr lang="de-DE" sz="1400" b="1" dirty="0" smtClean="0"/>
                        <a:t>Rechtsverwirklichung</a:t>
                      </a:r>
                      <a:r>
                        <a:rPr lang="de-DE" sz="1400" b="1" dirty="0"/>
                        <a:t>: </a:t>
                      </a:r>
                    </a:p>
                    <a:p>
                      <a:r>
                        <a:rPr lang="de-DE" sz="1400" dirty="0"/>
                        <a:t>Kontrastierung mit den Ergebnissen der empirischen Untersuchungen, um Anwendungsprobleme zu identifizieren; Experteninterviews u.a. mit Beschäftigten der </a:t>
                      </a:r>
                      <a:r>
                        <a:rPr lang="de-DE" sz="1400" dirty="0" smtClean="0"/>
                        <a:t>Prüfungsverwaltung; Ziel: Erarbeitung von Vorschlägen für gute Praxis, um den Studienerfolg von Studierenden mit Beeinträchtigungen zu fördern</a:t>
                      </a:r>
                      <a:endParaRPr lang="de-D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33667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304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E76A3570-BF41-41DE-983F-0FF6EC0998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750" y="1804843"/>
            <a:ext cx="6516688" cy="3749234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 smtClean="0"/>
              <a:t>Ca. 10 bis 16 Interviews mit Vorsitzenden von Prüfungsausschüssen und Mitarbeitenden von Prüfungsämtern zur Umsetzung von Nachteilsausgleichen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 smtClean="0"/>
              <a:t>Ziel der Interviews: Eruierung von </a:t>
            </a:r>
            <a:r>
              <a:rPr lang="de-DE" dirty="0" err="1" smtClean="0"/>
              <a:t>Good</a:t>
            </a:r>
            <a:r>
              <a:rPr lang="de-DE" dirty="0" smtClean="0"/>
              <a:t>-Practice-Beispielen und von ggf. bestehenden Problemen in der Praxis (z.B. Ressourcenprobleme)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A7C8B6C2-57E2-4D8C-BFE7-83AE0E0BA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50" y="1303923"/>
            <a:ext cx="6516688" cy="500920"/>
          </a:xfrm>
        </p:spPr>
        <p:txBody>
          <a:bodyPr/>
          <a:lstStyle/>
          <a:p>
            <a:r>
              <a:rPr lang="de-DE" dirty="0"/>
              <a:t>3</a:t>
            </a:r>
            <a:r>
              <a:rPr lang="de-DE" dirty="0" smtClean="0"/>
              <a:t>. Experteninterviews</a:t>
            </a: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81B7A81-91C5-4E8C-82A5-0328A1F7944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dirty="0"/>
              <a:t>Kurzvorstellung des Projekts „ErfolgInklusiv“ |  Cristina </a:t>
            </a:r>
            <a:r>
              <a:rPr lang="de-DE" dirty="0" smtClean="0"/>
              <a:t>Janßen |  15.03.2023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43187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1138266" y="2324130"/>
            <a:ext cx="6516688" cy="574978"/>
          </a:xfrm>
        </p:spPr>
        <p:txBody>
          <a:bodyPr/>
          <a:lstStyle/>
          <a:p>
            <a:pPr algn="ctr"/>
            <a:r>
              <a:rPr lang="de-DE" sz="3200" dirty="0" smtClean="0"/>
              <a:t>Vielen Dank für Ihre Aufmerksamkeit! </a:t>
            </a:r>
            <a:endParaRPr lang="de-DE" sz="32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dirty="0" smtClean="0"/>
              <a:t>Kurzvorstellung „ErfolgInklusiv“ |  Cristina Janßen |  15.03.2023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85614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UNI_Kassel">
      <a:dk1>
        <a:sysClr val="windowText" lastClr="000000"/>
      </a:dk1>
      <a:lt1>
        <a:sysClr val="window" lastClr="FFFFFF"/>
      </a:lt1>
      <a:dk2>
        <a:srgbClr val="C7105C"/>
      </a:dk2>
      <a:lt2>
        <a:srgbClr val="DADADA"/>
      </a:lt2>
      <a:accent1>
        <a:srgbClr val="9A0C46"/>
      </a:accent1>
      <a:accent2>
        <a:srgbClr val="5095C8"/>
      </a:accent2>
      <a:accent3>
        <a:srgbClr val="4AAC96"/>
      </a:accent3>
      <a:accent4>
        <a:srgbClr val="EAC372"/>
      </a:accent4>
      <a:accent5>
        <a:srgbClr val="153824"/>
      </a:accent5>
      <a:accent6>
        <a:srgbClr val="C4D20F"/>
      </a:accent6>
      <a:hlink>
        <a:srgbClr val="C7105C"/>
      </a:hlink>
      <a:folHlink>
        <a:srgbClr val="9A0C46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1" id="{B5247267-2B1B-4DBA-9E2D-B52468E22C96}" vid="{B2240CCE-B2E9-440E-9C5B-546C2917101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381</Words>
  <Application>Microsoft Office PowerPoint</Application>
  <PresentationFormat>Bildschirmpräsentation (4:3)</PresentationFormat>
  <Paragraphs>29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9" baseType="lpstr">
      <vt:lpstr>Arial</vt:lpstr>
      <vt:lpstr>Calibri</vt:lpstr>
      <vt:lpstr>Wingdings</vt:lpstr>
      <vt:lpstr>Office Theme</vt:lpstr>
      <vt:lpstr>ErfolgInklusiv – Studienerfolg bei Krankheit und Behinderung durch Nachteilsausgleich, Beratung, Gesundheitsförderung und Inklusion Kurzvorstellung im Arbeitskreis Qualitätssicherung Prüfungsverwaltung</vt:lpstr>
      <vt:lpstr>1. Hintergründe und Ziele des Projekts „ErfolgInklusiv“</vt:lpstr>
      <vt:lpstr>2. Forschungsdesign</vt:lpstr>
      <vt:lpstr>3. Experteninterviews </vt:lpstr>
      <vt:lpstr>Vielen Dank für Ihre Aufmerksamkeit!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2020-04-21T10:00:34Z</dcterms:created>
  <dcterms:modified xsi:type="dcterms:W3CDTF">2023-03-15T07:06:36Z</dcterms:modified>
</cp:coreProperties>
</file>