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3"/>
  </p:notesMasterIdLst>
  <p:sldIdLst>
    <p:sldId id="258" r:id="rId2"/>
    <p:sldId id="266" r:id="rId3"/>
    <p:sldId id="261" r:id="rId4"/>
    <p:sldId id="260" r:id="rId5"/>
    <p:sldId id="309" r:id="rId6"/>
    <p:sldId id="263" r:id="rId7"/>
    <p:sldId id="310" r:id="rId8"/>
    <p:sldId id="311" r:id="rId9"/>
    <p:sldId id="312" r:id="rId10"/>
    <p:sldId id="315" r:id="rId11"/>
    <p:sldId id="320" r:id="rId12"/>
    <p:sldId id="319" r:id="rId13"/>
    <p:sldId id="257" r:id="rId14"/>
    <p:sldId id="256" r:id="rId15"/>
    <p:sldId id="267" r:id="rId16"/>
    <p:sldId id="292" r:id="rId17"/>
    <p:sldId id="294" r:id="rId18"/>
    <p:sldId id="296" r:id="rId19"/>
    <p:sldId id="295" r:id="rId20"/>
    <p:sldId id="280" r:id="rId21"/>
    <p:sldId id="299" r:id="rId22"/>
    <p:sldId id="321" r:id="rId23"/>
    <p:sldId id="298" r:id="rId24"/>
    <p:sldId id="300" r:id="rId25"/>
    <p:sldId id="301" r:id="rId26"/>
    <p:sldId id="302" r:id="rId27"/>
    <p:sldId id="303" r:id="rId28"/>
    <p:sldId id="305" r:id="rId29"/>
    <p:sldId id="306" r:id="rId30"/>
    <p:sldId id="275" r:id="rId31"/>
    <p:sldId id="276" r:id="rId32"/>
    <p:sldId id="281" r:id="rId33"/>
    <p:sldId id="322" r:id="rId34"/>
    <p:sldId id="307" r:id="rId35"/>
    <p:sldId id="284" r:id="rId36"/>
    <p:sldId id="285" r:id="rId37"/>
    <p:sldId id="286" r:id="rId38"/>
    <p:sldId id="323" r:id="rId39"/>
    <p:sldId id="287" r:id="rId40"/>
    <p:sldId id="324" r:id="rId41"/>
    <p:sldId id="32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79" autoAdjust="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42043-8629-44C3-A6E0-AD98ABEB2B0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29425-555E-45AC-B4D1-8DE305ED96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78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de-DE" sz="1400" b="1" dirty="0" smtClean="0">
                <a:solidFill>
                  <a:srgbClr val="AC145A"/>
                </a:solidFill>
              </a:rPr>
              <a:t>Digitale Inhalte müssen für alle Nutzer*innen wahrnehmbar sein:</a:t>
            </a:r>
          </a:p>
          <a:p>
            <a:pPr marL="342900" indent="-342900">
              <a:lnSpc>
                <a:spcPct val="110000"/>
              </a:lnSpc>
              <a:defRPr/>
            </a:pPr>
            <a:r>
              <a:rPr lang="de-DE" sz="1200" b="1" dirty="0" smtClean="0"/>
              <a:t>Zwei-Sinne-Prinzip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Inhalte sind über mehrere Sinne wahrnehmbar</a:t>
            </a:r>
          </a:p>
          <a:p>
            <a:pPr marL="342900" indent="-342900" defTabSz="490538">
              <a:lnSpc>
                <a:spcPct val="110000"/>
              </a:lnSpc>
              <a:defRPr/>
            </a:pPr>
            <a:r>
              <a:rPr lang="de-DE" sz="1200" b="1" dirty="0" smtClean="0"/>
              <a:t>unterscheidbar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Inhalte sind gut zu sehen und zu hören</a:t>
            </a:r>
          </a:p>
          <a:p>
            <a:pPr marL="342900" indent="-342900" defTabSz="490538">
              <a:lnSpc>
                <a:spcPct val="110000"/>
              </a:lnSpc>
              <a:defRPr/>
            </a:pPr>
            <a:r>
              <a:rPr lang="de-DE" sz="1200" b="1" dirty="0" smtClean="0"/>
              <a:t>anpassbar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Inhalte lassen sich auf unterschiedliche Art anzeigen –  ohne Verlust von Struktur bzw. Gliederung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de-DE" b="1" dirty="0" smtClean="0">
              <a:solidFill>
                <a:srgbClr val="AC145A"/>
              </a:solidFill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de-DE" b="1" dirty="0" smtClean="0">
                <a:solidFill>
                  <a:srgbClr val="AC145A"/>
                </a:solidFill>
              </a:rPr>
              <a:t>Digitale Inhalte müssen für alle Nutzer*innen bedienbar sein: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e-DE" sz="1200" b="1" dirty="0" smtClean="0"/>
              <a:t>Bedienung per Tastatur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alle Funktionalitäten können allein mit der Tastatur </a:t>
            </a:r>
            <a:br>
              <a:rPr lang="de-DE" sz="1200" dirty="0" smtClean="0"/>
            </a:br>
            <a:r>
              <a:rPr lang="de-DE" sz="1200" dirty="0" smtClean="0"/>
              <a:t>erreicht und ausgelöst werden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e-DE" sz="1200" b="1" dirty="0" smtClean="0"/>
              <a:t>navigierbar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Struktur und Information, sich auf der Seite zu orientieren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e-DE" sz="1200" b="1" dirty="0" smtClean="0"/>
              <a:t>ausreichend Zeit</a:t>
            </a:r>
            <a:r>
              <a:rPr lang="de-DE" sz="1200" b="1" dirty="0" smtClean="0">
                <a:solidFill>
                  <a:srgbClr val="003057"/>
                </a:solidFill>
              </a:rPr>
              <a:t/>
            </a:r>
            <a:br>
              <a:rPr lang="de-DE" sz="1200" b="1" dirty="0" smtClean="0">
                <a:solidFill>
                  <a:srgbClr val="003057"/>
                </a:solidFill>
              </a:rPr>
            </a:br>
            <a:r>
              <a:rPr lang="de-DE" sz="1200" dirty="0" smtClean="0"/>
              <a:t>Zeitbegrenzungen </a:t>
            </a:r>
            <a:r>
              <a:rPr lang="de-DE" sz="1200" dirty="0" err="1" smtClean="0"/>
              <a:t>anpass</a:t>
            </a:r>
            <a:r>
              <a:rPr lang="de-DE" sz="1200" dirty="0" smtClean="0"/>
              <a:t>- oder abschaltbar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de-DE" sz="1200" dirty="0" smtClean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de-DE" sz="1400" b="1" dirty="0" smtClean="0">
                <a:solidFill>
                  <a:srgbClr val="AC145A"/>
                </a:solidFill>
              </a:rPr>
              <a:t>Die Informationen müssen für alle Nutzer*innen verständlich sein: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e-DE" sz="1200" b="1" dirty="0" smtClean="0"/>
              <a:t>lesbar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Verständlichkeit der Informationen</a:t>
            </a:r>
            <a:br>
              <a:rPr lang="de-DE" sz="1200" dirty="0" smtClean="0"/>
            </a:br>
            <a:r>
              <a:rPr lang="de-DE" sz="1200" dirty="0" smtClean="0"/>
              <a:t>Auszeichnung der Sprache</a:t>
            </a:r>
            <a:endParaRPr lang="de-DE" sz="1200" dirty="0" smtClean="0">
              <a:solidFill>
                <a:srgbClr val="003057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e-DE" sz="1200" b="1" dirty="0" smtClean="0"/>
              <a:t>vorhersehbar</a:t>
            </a:r>
            <a:br>
              <a:rPr lang="de-DE" sz="1200" b="1" dirty="0" smtClean="0"/>
            </a:br>
            <a:r>
              <a:rPr lang="de-DE" sz="1200" dirty="0" smtClean="0"/>
              <a:t>konsistenter, übersichtlicher Aufbau </a:t>
            </a:r>
            <a:br>
              <a:rPr lang="de-DE" sz="1200" dirty="0" smtClean="0"/>
            </a:br>
            <a:r>
              <a:rPr lang="de-DE" sz="1200" dirty="0" smtClean="0"/>
              <a:t>konsistente Bezeichnungen</a:t>
            </a:r>
          </a:p>
          <a:p>
            <a:pPr>
              <a:lnSpc>
                <a:spcPct val="110000"/>
              </a:lnSpc>
            </a:pPr>
            <a:r>
              <a:rPr lang="de-DE" sz="1200" b="1" dirty="0" smtClean="0"/>
              <a:t>fehlerfreundlich</a:t>
            </a:r>
            <a:br>
              <a:rPr lang="de-DE" sz="1200" b="1" dirty="0" smtClean="0"/>
            </a:br>
            <a:r>
              <a:rPr lang="de-DE" sz="1200" dirty="0" smtClean="0"/>
              <a:t>(interaktive) Elemente, sind fehlerfreundlich gestaltet</a:t>
            </a:r>
            <a:br>
              <a:rPr lang="de-DE" sz="1200" dirty="0" smtClean="0"/>
            </a:br>
            <a:r>
              <a:rPr lang="de-DE" sz="1200" dirty="0" smtClean="0">
                <a:sym typeface="Wingdings" panose="05000000000000000000" pitchFamily="2" charset="2"/>
              </a:rPr>
              <a:t> </a:t>
            </a:r>
            <a:r>
              <a:rPr lang="de-DE" sz="1200" dirty="0" smtClean="0"/>
              <a:t>bezieht sich vor allem auf Formulare</a:t>
            </a:r>
          </a:p>
          <a:p>
            <a:pPr>
              <a:lnSpc>
                <a:spcPct val="110000"/>
              </a:lnSpc>
            </a:pPr>
            <a:endParaRPr lang="de-DE" sz="12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b="1" dirty="0" smtClean="0">
                <a:solidFill>
                  <a:srgbClr val="AC145A"/>
                </a:solidFill>
              </a:rPr>
              <a:t>Die digitalen Inhalte müssen für alle Nutzeragenten robust genug sein:</a:t>
            </a:r>
          </a:p>
          <a:p>
            <a:r>
              <a:rPr lang="de-DE" sz="1200" b="1" dirty="0" smtClean="0"/>
              <a:t>Kompatibilität</a:t>
            </a:r>
            <a:r>
              <a:rPr lang="de-DE" sz="1200" dirty="0" smtClean="0"/>
              <a:t> mit diversen </a:t>
            </a:r>
            <a:r>
              <a:rPr lang="de-DE" sz="1200" dirty="0" err="1" smtClean="0"/>
              <a:t>assistiven</a:t>
            </a:r>
            <a:r>
              <a:rPr lang="de-DE" sz="1200" dirty="0" smtClean="0"/>
              <a:t> Technologien </a:t>
            </a:r>
          </a:p>
          <a:p>
            <a:r>
              <a:rPr lang="de-DE" sz="1200" b="1" dirty="0" smtClean="0"/>
              <a:t>korrekte Syntax</a:t>
            </a:r>
            <a:br>
              <a:rPr lang="de-DE" sz="1200" b="1" dirty="0" smtClean="0"/>
            </a:br>
            <a:r>
              <a:rPr lang="de-DE" sz="1200" dirty="0" smtClean="0"/>
              <a:t>semantische</a:t>
            </a:r>
            <a:r>
              <a:rPr lang="de-DE" sz="1200" b="1" dirty="0" smtClean="0"/>
              <a:t> </a:t>
            </a:r>
            <a:r>
              <a:rPr lang="de-DE" sz="1200" dirty="0" smtClean="0"/>
              <a:t>Auszeichnung  aller Inhalte</a:t>
            </a:r>
          </a:p>
          <a:p>
            <a:pPr>
              <a:lnSpc>
                <a:spcPct val="110000"/>
              </a:lnSpc>
            </a:pPr>
            <a:endParaRPr lang="de-DE" sz="1200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de-DE" sz="1200" dirty="0" smtClean="0"/>
          </a:p>
          <a:p>
            <a:pPr marL="342900" indent="-342900" defTabSz="490538">
              <a:lnSpc>
                <a:spcPct val="110000"/>
              </a:lnSpc>
              <a:defRPr/>
            </a:pPr>
            <a:endParaRPr lang="de-DE" sz="1200" dirty="0" smtClean="0"/>
          </a:p>
          <a:p>
            <a:pPr marL="342900" indent="-342900">
              <a:defRPr/>
            </a:pP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29425-555E-45AC-B4D1-8DE305ED96C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38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77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89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40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6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0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009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322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93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2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9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75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8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10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06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16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31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14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36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15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3C18FE-6FE9-481B-BA79-9EF2FA6B3882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B59937B-D0EB-4518-B474-9CD0E3A59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11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itvtest.de/pruefverfahren/bitv-20-we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iagramcente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Barrierefreiheit auf Webseiten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631679" y="5226314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Andrea Haferburg</a:t>
            </a:r>
          </a:p>
          <a:p>
            <a:r>
              <a:rPr lang="de-DE" dirty="0" smtClean="0"/>
              <a:t>Onlineredaktion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WAI-ARIA: Orientierung für alle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Was </a:t>
            </a:r>
            <a:r>
              <a:rPr lang="de-DE" b="1" dirty="0"/>
              <a:t>ist WAI-ARIA?</a:t>
            </a:r>
            <a:endParaRPr lang="de-DE" dirty="0"/>
          </a:p>
          <a:p>
            <a:r>
              <a:rPr lang="de-DE" dirty="0"/>
              <a:t>Ein Webstandard für mehr </a:t>
            </a:r>
            <a:r>
              <a:rPr lang="de-DE" b="1" dirty="0" smtClean="0"/>
              <a:t>Barrierefreiheit</a:t>
            </a:r>
            <a:r>
              <a:rPr lang="de-DE" dirty="0"/>
              <a:t> </a:t>
            </a:r>
            <a:r>
              <a:rPr lang="de-DE" dirty="0"/>
              <a:t>e</a:t>
            </a:r>
            <a:r>
              <a:rPr lang="de-DE" dirty="0" smtClean="0"/>
              <a:t>ntwickelt </a:t>
            </a:r>
            <a:r>
              <a:rPr lang="de-DE" dirty="0"/>
              <a:t>vom </a:t>
            </a:r>
            <a:r>
              <a:rPr lang="de-DE" b="1" dirty="0"/>
              <a:t>W3C</a:t>
            </a:r>
            <a:endParaRPr lang="de-DE" dirty="0"/>
          </a:p>
          <a:p>
            <a:r>
              <a:rPr lang="de-DE" dirty="0"/>
              <a:t>Macht </a:t>
            </a:r>
            <a:r>
              <a:rPr lang="de-DE" b="1" dirty="0"/>
              <a:t>Webanwendungen und interaktive Inhalte</a:t>
            </a:r>
            <a:r>
              <a:rPr lang="de-DE" dirty="0"/>
              <a:t> </a:t>
            </a:r>
            <a:r>
              <a:rPr lang="de-DE" dirty="0" smtClean="0"/>
              <a:t>zugänglicher</a:t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Für wen ist das wichtig?</a:t>
            </a:r>
            <a:endParaRPr lang="de-DE" dirty="0"/>
          </a:p>
          <a:p>
            <a:r>
              <a:rPr lang="de-DE" dirty="0"/>
              <a:t>Besonders hilfreich für </a:t>
            </a:r>
            <a:r>
              <a:rPr lang="de-DE" b="1" dirty="0"/>
              <a:t>blinde Nutzer*innen</a:t>
            </a:r>
            <a:r>
              <a:rPr lang="de-DE" dirty="0"/>
              <a:t> mit </a:t>
            </a:r>
            <a:r>
              <a:rPr lang="de-DE" b="1" dirty="0" err="1" smtClean="0"/>
              <a:t>Screenreader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Wie funktioniert das?</a:t>
            </a:r>
            <a:endParaRPr lang="de-DE" dirty="0"/>
          </a:p>
          <a:p>
            <a:r>
              <a:rPr lang="de-DE" dirty="0"/>
              <a:t>Ergänzt HTML mit </a:t>
            </a:r>
            <a:r>
              <a:rPr lang="de-DE" b="1" dirty="0"/>
              <a:t>zusätzlichen Informationen</a:t>
            </a:r>
            <a:endParaRPr lang="de-DE" dirty="0"/>
          </a:p>
          <a:p>
            <a:r>
              <a:rPr lang="de-DE" dirty="0"/>
              <a:t>Diese werden von </a:t>
            </a:r>
            <a:r>
              <a:rPr lang="de-DE" b="1" dirty="0"/>
              <a:t>Browsern</a:t>
            </a:r>
            <a:r>
              <a:rPr lang="de-DE" dirty="0"/>
              <a:t> und </a:t>
            </a:r>
            <a:r>
              <a:rPr lang="de-DE" b="1" dirty="0"/>
              <a:t>Hilfstechnologien</a:t>
            </a:r>
            <a:r>
              <a:rPr lang="de-DE" dirty="0"/>
              <a:t> erkannt</a:t>
            </a:r>
          </a:p>
          <a:p>
            <a:r>
              <a:rPr lang="de-DE" dirty="0"/>
              <a:t>So wird klarer, </a:t>
            </a:r>
            <a:r>
              <a:rPr lang="de-DE" b="1" dirty="0"/>
              <a:t>was auf der Seite passiert</a:t>
            </a:r>
            <a:r>
              <a:rPr lang="de-DE" dirty="0"/>
              <a:t> und </a:t>
            </a:r>
            <a:r>
              <a:rPr lang="de-DE" b="1" dirty="0"/>
              <a:t>wo man sich befindet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der Praxis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441733"/>
              </p:ext>
            </p:extLst>
          </p:nvPr>
        </p:nvGraphicFramePr>
        <p:xfrm>
          <a:off x="3518264" y="330926"/>
          <a:ext cx="8386353" cy="4440982"/>
        </p:xfrm>
        <a:graphic>
          <a:graphicData uri="http://schemas.openxmlformats.org/drawingml/2006/table">
            <a:tbl>
              <a:tblPr/>
              <a:tblGrid>
                <a:gridCol w="2011679">
                  <a:extLst>
                    <a:ext uri="{9D8B030D-6E8A-4147-A177-3AD203B41FA5}">
                      <a16:colId xmlns:a16="http://schemas.microsoft.com/office/drawing/2014/main" val="936129446"/>
                    </a:ext>
                  </a:extLst>
                </a:gridCol>
                <a:gridCol w="3326674">
                  <a:extLst>
                    <a:ext uri="{9D8B030D-6E8A-4147-A177-3AD203B41FA5}">
                      <a16:colId xmlns:a16="http://schemas.microsoft.com/office/drawing/2014/main" val="428838636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08354282"/>
                    </a:ext>
                  </a:extLst>
                </a:gridCol>
              </a:tblGrid>
              <a:tr h="634547">
                <a:tc>
                  <a:txBody>
                    <a:bodyPr/>
                    <a:lstStyle/>
                    <a:p>
                      <a:r>
                        <a:rPr lang="de-DE" b="1"/>
                        <a:t>Attribut</a:t>
                      </a:r>
                      <a:endParaRPr lang="de-DE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/>
                        <a:t>Einsatz</a:t>
                      </a:r>
                      <a:endParaRPr lang="de-DE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/>
                        <a:t>Wirkung für Screenreader</a:t>
                      </a:r>
                      <a:endParaRPr lang="de-DE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268310"/>
                  </a:ext>
                </a:extLst>
              </a:tr>
              <a:tr h="1219930">
                <a:tc>
                  <a:txBody>
                    <a:bodyPr/>
                    <a:lstStyle/>
                    <a:p>
                      <a:r>
                        <a:rPr lang="de-DE"/>
                        <a:t>aria-label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Beschriftung für Icons ohne sichtbaren Textz. B. 🗑️ → aria-label="Löschen"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Liest z. B. „Löschen“ vor, obwohl nur ein Icon da 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9519"/>
                  </a:ext>
                </a:extLst>
              </a:tr>
              <a:tr h="773513">
                <a:tc>
                  <a:txBody>
                    <a:bodyPr/>
                    <a:lstStyle/>
                    <a:p>
                      <a:r>
                        <a:rPr lang="de-DE"/>
                        <a:t>role="navigation"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Kennzeichnet Bereiche wie Menüs oder Sidebars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Ansage: „Navigationsbereich“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996652"/>
                  </a:ext>
                </a:extLst>
              </a:tr>
              <a:tr h="906496">
                <a:tc>
                  <a:txBody>
                    <a:bodyPr/>
                    <a:lstStyle/>
                    <a:p>
                      <a:r>
                        <a:rPr lang="de-DE"/>
                        <a:t>aria-expanded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Zeigt an, ob ein Menü oder Akkordeon geöffnet 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Z. B. „Menü geöffnet“ oder „Menü geschlossen“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231353"/>
                  </a:ext>
                </a:extLst>
              </a:tr>
              <a:tr h="906496">
                <a:tc>
                  <a:txBody>
                    <a:bodyPr/>
                    <a:lstStyle/>
                    <a:p>
                      <a:r>
                        <a:rPr lang="de-DE"/>
                        <a:t>aria-live="polite"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Dynamische Statusmeldungen, z. B. bei Formularen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Neue Inhalte werden automatisch vorgelesen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64557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34784"/>
          <a:stretch/>
        </p:blipFill>
        <p:spPr>
          <a:xfrm>
            <a:off x="4101736" y="5475558"/>
            <a:ext cx="6040558" cy="89951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857898" y="5073972"/>
            <a:ext cx="8273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Ein Formular zeigt nach dem Absenden eine Erfolgsmeldung, ohne die Seite neu zu laden:</a:t>
            </a:r>
          </a:p>
        </p:txBody>
      </p:sp>
    </p:spTree>
    <p:extLst>
      <p:ext uri="{BB962C8B-B14F-4D97-AF65-F5344CB8AC3E}">
        <p14:creationId xmlns:p14="http://schemas.microsoft.com/office/powerpoint/2010/main" val="34105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Testverfahren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503011" y="472222"/>
            <a:ext cx="3429012" cy="60853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Entwicklungsbegleitend beim Aufbau/Relaunch: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Überprüfung </a:t>
            </a:r>
            <a:r>
              <a:rPr lang="de-DE" dirty="0"/>
              <a:t>nach BITV</a:t>
            </a:r>
            <a:br>
              <a:rPr lang="de-DE" dirty="0"/>
            </a:b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bitvtest.de/pruefverfahren/bitv-20-web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„Dauerbaustelle“: Überprüfung der redaktionellen Inhalte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633" y="240466"/>
            <a:ext cx="4104242" cy="32744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633" y="3608193"/>
            <a:ext cx="4104242" cy="28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828" y="0"/>
            <a:ext cx="468394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65428" y="0"/>
            <a:ext cx="4683944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1759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8628" y="0"/>
            <a:ext cx="468394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9528" y="0"/>
            <a:ext cx="4683944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8483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Grenzen: Was das CMS </a:t>
            </a:r>
            <a:r>
              <a:rPr lang="de-DE" b="1" dirty="0"/>
              <a:t>nicht</a:t>
            </a:r>
            <a:r>
              <a:rPr lang="de-DE" dirty="0"/>
              <a:t> leisten kann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70514" y="1069937"/>
            <a:ext cx="825572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Ein Content Management System (CMS) 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kann keine Barrierefreiheit garantieren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b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 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erkennt keine strukturellen Fehler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im Text – z. B. fehlende Überschriften oder unverständliche Link-/Alternativtexte.</a:t>
            </a:r>
            <a:b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Auch wenn Tools wie 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WAVE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(für Webseiten) oder 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PAC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(für PDFs) hilfreich sind, entdecken sie 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nicht alle Fehler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b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Wissen über Barrierefreiheit ist wichtig!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Nur wer weiß, worauf es ankommt, kann wirklich barrierefrei gestalten – z. B. bei Alternativtexten, klarer Sprache oder sinnvoller Struktur.</a:t>
            </a:r>
            <a:b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Fazit: 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Automatisierte 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Hilfen unterstützen – ersetzen aber kein Know-how.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09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88857" y="1596572"/>
            <a:ext cx="34276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4000" dirty="0" smtClean="0"/>
              <a:t>Bilder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4000" dirty="0" smtClean="0"/>
              <a:t>Texte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4000" dirty="0" smtClean="0"/>
              <a:t>Überschriften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4000" dirty="0" smtClean="0"/>
              <a:t>Tabellen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4000" dirty="0" smtClean="0"/>
              <a:t>Links</a:t>
            </a:r>
            <a:endParaRPr lang="de-DE" sz="4000" dirty="0"/>
          </a:p>
        </p:txBody>
      </p:sp>
      <p:sp>
        <p:nvSpPr>
          <p:cNvPr id="3" name="Rechteck 2"/>
          <p:cNvSpPr/>
          <p:nvPr/>
        </p:nvSpPr>
        <p:spPr>
          <a:xfrm>
            <a:off x="391886" y="1820091"/>
            <a:ext cx="30567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de-DE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Webseiten redaktionell barrierefrei gestalten, aber wie?</a:t>
            </a:r>
          </a:p>
        </p:txBody>
      </p:sp>
    </p:spTree>
    <p:extLst>
      <p:ext uri="{BB962C8B-B14F-4D97-AF65-F5344CB8AC3E}">
        <p14:creationId xmlns:p14="http://schemas.microsoft.com/office/powerpoint/2010/main" val="24592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Bilder und Grafiken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97204" y="313509"/>
            <a:ext cx="7786494" cy="4502331"/>
          </a:xfrm>
        </p:spPr>
        <p:txBody>
          <a:bodyPr/>
          <a:lstStyle/>
          <a:p>
            <a:r>
              <a:rPr lang="de-DE" dirty="0" smtClean="0"/>
              <a:t>Informative Bilder (Pressemitteilung)</a:t>
            </a:r>
          </a:p>
          <a:p>
            <a:r>
              <a:rPr lang="de-DE" dirty="0" smtClean="0"/>
              <a:t>Funktionale Bilder (Logo)</a:t>
            </a:r>
          </a:p>
          <a:p>
            <a:r>
              <a:rPr lang="de-DE" dirty="0" smtClean="0"/>
              <a:t>Mathematische Formeln </a:t>
            </a:r>
          </a:p>
          <a:p>
            <a:r>
              <a:rPr lang="de-DE" dirty="0" smtClean="0"/>
              <a:t>Bildergruppen (Veranstaltungsfotos)</a:t>
            </a:r>
          </a:p>
          <a:p>
            <a:r>
              <a:rPr lang="de-DE" dirty="0" smtClean="0"/>
              <a:t>Dekorative Bilder </a:t>
            </a:r>
          </a:p>
          <a:p>
            <a:r>
              <a:rPr lang="de-DE" dirty="0" smtClean="0"/>
              <a:t>Komplexe Bilder (Grafiken, Diagramme)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4380920"/>
            <a:ext cx="1758526" cy="21345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372" y="5370752"/>
            <a:ext cx="1675399" cy="5543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983" y="4380920"/>
            <a:ext cx="1535228" cy="12151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006" y="4380920"/>
            <a:ext cx="1634060" cy="6775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1128" y="4380920"/>
            <a:ext cx="2063101" cy="179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Alternativtexte in </a:t>
            </a:r>
            <a:r>
              <a:rPr lang="de-DE" dirty="0" smtClean="0"/>
              <a:t>Typo3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768" b="6754"/>
          <a:stretch/>
        </p:blipFill>
        <p:spPr>
          <a:xfrm>
            <a:off x="3607526" y="3424428"/>
            <a:ext cx="7480675" cy="29173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607526" y="734389"/>
            <a:ext cx="82709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Alternativtexte (auch „Alt-Texte“) beschreiben, </a:t>
            </a:r>
            <a:r>
              <a:rPr lang="de-DE" sz="2000" b="1" dirty="0"/>
              <a:t>was auf einem Bild zu sehen ist oder welche Funktion es hat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Sie </a:t>
            </a:r>
            <a:r>
              <a:rPr lang="de-DE" sz="2000" dirty="0"/>
              <a:t>sind wichtig, damit </a:t>
            </a:r>
            <a:r>
              <a:rPr lang="de-DE" sz="2000" b="1" dirty="0"/>
              <a:t>blinde oder sehbehinderte Menschen</a:t>
            </a:r>
            <a:r>
              <a:rPr lang="de-DE" sz="2000" dirty="0"/>
              <a:t> verstehen können, was das Bild im jeweiligen Zusammenhang bedeutet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endParaRPr lang="de-DE" sz="2000" dirty="0"/>
          </a:p>
          <a:p>
            <a:r>
              <a:rPr lang="de-DE" sz="2000" dirty="0" err="1"/>
              <a:t>Screenreader</a:t>
            </a:r>
            <a:r>
              <a:rPr lang="de-DE" sz="2000" dirty="0"/>
              <a:t> lesen den Alternativtext laut vor</a:t>
            </a:r>
            <a:r>
              <a:rPr lang="de-DE" sz="2000" dirty="0" smtClean="0"/>
              <a:t>. Der </a:t>
            </a:r>
            <a:r>
              <a:rPr lang="de-DE" sz="2000" dirty="0"/>
              <a:t>Text ist </a:t>
            </a:r>
            <a:r>
              <a:rPr lang="de-DE" sz="2000" b="1" dirty="0"/>
              <a:t>nicht sichtbar auf der Website</a:t>
            </a:r>
            <a:r>
              <a:rPr lang="de-DE" sz="2000" dirty="0"/>
              <a:t>, aber im Hintergrund (im Quelltext) vorhanden.</a:t>
            </a:r>
          </a:p>
        </p:txBody>
      </p:sp>
    </p:spTree>
    <p:extLst>
      <p:ext uri="{BB962C8B-B14F-4D97-AF65-F5344CB8AC3E}">
        <p14:creationId xmlns:p14="http://schemas.microsoft.com/office/powerpoint/2010/main" val="4829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890"/>
          <a:stretch/>
        </p:blipFill>
        <p:spPr>
          <a:xfrm>
            <a:off x="0" y="0"/>
            <a:ext cx="7060224" cy="67261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-1" b="2043"/>
          <a:stretch/>
        </p:blipFill>
        <p:spPr>
          <a:xfrm>
            <a:off x="6531305" y="1600924"/>
            <a:ext cx="5210183" cy="38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Barrieren aus </a:t>
            </a:r>
            <a:r>
              <a:rPr lang="de-DE" dirty="0" err="1"/>
              <a:t>Nutzer:innen-Sicht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11454" y="999309"/>
            <a:ext cx="3856591" cy="51206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Sehbeeinträchtigung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de-DE" dirty="0" smtClean="0"/>
              <a:t>Ohne Sehvermögen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/>
              <a:t>Screenreader</a:t>
            </a:r>
            <a:r>
              <a:rPr lang="de-DE" dirty="0"/>
              <a:t> notwendig)</a:t>
            </a:r>
          </a:p>
          <a:p>
            <a:r>
              <a:rPr lang="de-DE" dirty="0" smtClean="0"/>
              <a:t>Eingeschränktes </a:t>
            </a:r>
            <a:r>
              <a:rPr lang="de-DE" dirty="0" smtClean="0"/>
              <a:t>Sehvermögen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>(z. B. altersbedingt)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Keine Farbwahrnehmung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>(z. B. Rot-Grün-Schwäche)</a:t>
            </a: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Hörbeeinträchtigung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de-DE" dirty="0" smtClean="0"/>
              <a:t>Ohne Hörvermögen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Untertitel, Transkripte nötig)</a:t>
            </a:r>
          </a:p>
          <a:p>
            <a:r>
              <a:rPr lang="de-DE" dirty="0" smtClean="0"/>
              <a:t>Eingeschränktes </a:t>
            </a:r>
            <a:r>
              <a:rPr lang="de-DE" dirty="0"/>
              <a:t>Hörvermögen (z. B. altersbedingt)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Lichtempfindlichkeit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Vermeidung </a:t>
            </a:r>
            <a:r>
              <a:rPr lang="de-DE" dirty="0"/>
              <a:t>von Anfallsauslösern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 </a:t>
            </a:r>
            <a:r>
              <a:rPr lang="de-DE" dirty="0" err="1"/>
              <a:t>Photosensibilität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768046" y="566055"/>
            <a:ext cx="3936273" cy="453498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Kognitive &amp; sprachliche Einschränkungen:</a:t>
            </a:r>
          </a:p>
          <a:p>
            <a:r>
              <a:rPr lang="de-DE" dirty="0" smtClean="0"/>
              <a:t>Lernschwierigkeiten</a:t>
            </a:r>
            <a:r>
              <a:rPr lang="de-DE" dirty="0"/>
              <a:t>, Konzentrationsprobleme</a:t>
            </a:r>
          </a:p>
          <a:p>
            <a:r>
              <a:rPr lang="de-DE" dirty="0" smtClean="0"/>
              <a:t>Kein </a:t>
            </a:r>
            <a:r>
              <a:rPr lang="de-DE" dirty="0"/>
              <a:t>oder eingeschränktes Sprachvermögen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Motorische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Einschränkungen:</a:t>
            </a:r>
          </a:p>
          <a:p>
            <a:r>
              <a:rPr lang="de-DE" dirty="0" smtClean="0"/>
              <a:t>Eingeschränkte Reichweite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z. B. Rollstuhl)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Eingeschränkte </a:t>
            </a:r>
            <a:r>
              <a:rPr lang="de-DE" dirty="0"/>
              <a:t>Handhabung oder Kraft (z. B. Muskelschwäche)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7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66" y="1088571"/>
            <a:ext cx="2947482" cy="25725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Allgemeine Regeln für Alternativtexte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7379" y="197120"/>
            <a:ext cx="8092404" cy="5315405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1"/>
                </a:solidFill>
              </a:rPr>
              <a:t>Kurz und prägnant: </a:t>
            </a:r>
            <a:br>
              <a:rPr lang="de-DE" sz="2400" b="1" dirty="0">
                <a:solidFill>
                  <a:schemeClr val="accent1"/>
                </a:solidFill>
              </a:rPr>
            </a:br>
            <a:r>
              <a:rPr lang="de-DE" sz="2400" b="1" dirty="0">
                <a:solidFill>
                  <a:schemeClr val="accent1"/>
                </a:solidFill>
              </a:rPr>
              <a:t>So wenig Text wie möglich, so viele Infos wie nötig.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de-DE" sz="2000" dirty="0" err="1"/>
              <a:t>Bildtyp</a:t>
            </a:r>
            <a:r>
              <a:rPr lang="de-DE" sz="2000" dirty="0"/>
              <a:t> angeben (Foto, Illustration, Diagramm etc.) 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de-DE" sz="2000" dirty="0"/>
              <a:t>kurze, objektive Beschreibung dessen, zu sehen ist – </a:t>
            </a:r>
            <a:br>
              <a:rPr lang="de-DE" sz="2000" dirty="0"/>
            </a:br>
            <a:r>
              <a:rPr lang="de-DE" sz="2000" dirty="0"/>
              <a:t>ohne Interpretation </a:t>
            </a:r>
            <a:endParaRPr lang="de-DE" sz="2000" dirty="0" smtClean="0"/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de-DE" sz="2000" dirty="0" smtClean="0"/>
              <a:t>Fachbegriffe </a:t>
            </a:r>
            <a:r>
              <a:rPr lang="de-DE" sz="2000" dirty="0"/>
              <a:t>nennen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de-DE" sz="2000" dirty="0"/>
              <a:t>Text im Bild aufnehmen und in Anführungszeichen setzen 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de-DE" sz="2000" dirty="0"/>
              <a:t>Formulierungen wie „im Bild zu sehen“ oder „in der Grafik wird dargestellt“ vermeiden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de-DE" sz="2000" dirty="0"/>
              <a:t>Copyright-Vermerk nur dann in den Alt-Text, </a:t>
            </a:r>
            <a:r>
              <a:rPr lang="de-DE" sz="2000" dirty="0" smtClean="0"/>
              <a:t>wenn </a:t>
            </a:r>
            <a:r>
              <a:rPr lang="de-DE" sz="2000" dirty="0"/>
              <a:t>er Bestandteil des Bildes </a:t>
            </a:r>
            <a:r>
              <a:rPr lang="de-DE" sz="2000" dirty="0" smtClean="0"/>
              <a:t>ist.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t>20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816204" y="6356350"/>
            <a:ext cx="2723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3057"/>
                </a:solidFill>
              </a:rPr>
              <a:t>Bildquelle: </a:t>
            </a:r>
            <a:r>
              <a:rPr lang="de-DE" sz="1400" dirty="0">
                <a:solidFill>
                  <a:srgbClr val="003057"/>
                </a:solidFill>
                <a:hlinkClick r:id="rId3"/>
              </a:rPr>
              <a:t>Diagramm Center</a:t>
            </a:r>
            <a:endParaRPr lang="de-DE" sz="1400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2869764"/>
            <a:ext cx="2515366" cy="145091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875314" y="585515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Barrierefreie Alternativtexte</a:t>
            </a:r>
          </a:p>
          <a:p>
            <a:endParaRPr lang="de-DE" sz="2000" b="1" dirty="0"/>
          </a:p>
          <a:p>
            <a:r>
              <a:rPr lang="de-DE" sz="2000" b="1" dirty="0"/>
              <a:t>✅ </a:t>
            </a:r>
            <a:r>
              <a:rPr lang="de-DE" sz="2000" dirty="0"/>
              <a:t>Gut </a:t>
            </a:r>
            <a:r>
              <a:rPr lang="de-DE" sz="2000" dirty="0" smtClean="0"/>
              <a:t>geeignet:</a:t>
            </a:r>
          </a:p>
          <a:p>
            <a:r>
              <a:rPr lang="de-DE" sz="2000" dirty="0" smtClean="0"/>
              <a:t>„Im Klatschmohnfeld sitzender, weißer Schäferhund“</a:t>
            </a:r>
          </a:p>
          <a:p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  <a:p>
            <a:r>
              <a:rPr lang="de-DE" sz="2000" dirty="0"/>
              <a:t>❌ Nicht geeignet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„Weißer Hund“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→ zu allgemein, nicht konkret </a:t>
            </a:r>
            <a:r>
              <a:rPr lang="de-DE" sz="2000" dirty="0" smtClean="0"/>
              <a:t>genug</a:t>
            </a:r>
            <a:br>
              <a:rPr lang="de-DE" sz="2000" dirty="0" smtClean="0"/>
            </a:b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„Weißer Schäferhund mit vier Beinen, einer Rute, einem Kopf und zwei Ohren, der auf den Hinterpfoten sitzend die Zunge rausstreckt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b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dirty="0" smtClean="0"/>
              <a:t>→ </a:t>
            </a:r>
            <a:r>
              <a:rPr lang="de-DE" sz="2000" dirty="0"/>
              <a:t>zu detailliert, unnötige Aufzählung, für den Zweck nicht </a:t>
            </a:r>
            <a:r>
              <a:rPr lang="de-DE" sz="2000" dirty="0" smtClean="0"/>
              <a:t>hilfreich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„Hübscher weißer Schäferhund, der auf dem Hintern sitzt und in die Kamera guckt: ‚Einfach süß!!!‘“</a:t>
            </a:r>
            <a:br>
              <a:rPr lang="de-DE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dirty="0"/>
              <a:t>→ subjektiv und wertend, keine sachliche </a:t>
            </a:r>
            <a:r>
              <a:rPr lang="de-DE" sz="2000" dirty="0" smtClean="0"/>
              <a:t>Bildbeschreibung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565708" y="1541417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Beispiel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oto: Vier Arme und Hände. Jede Hand hält einen Arm. Jeder Arm hat eine andere Hautfarbe. Hintergrund schwarz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0299">
            <a:off x="284863" y="2769497"/>
            <a:ext cx="2613466" cy="1961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Inhaltsplatzhalter 4"/>
          <p:cNvSpPr txBox="1">
            <a:spLocks noGrp="1"/>
          </p:cNvSpPr>
          <p:nvPr>
            <p:ph idx="1"/>
          </p:nvPr>
        </p:nvSpPr>
        <p:spPr>
          <a:xfrm>
            <a:off x="3869268" y="2962763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3057"/>
                </a:solidFill>
              </a:rPr>
              <a:t>Foto: </a:t>
            </a:r>
            <a:r>
              <a:rPr lang="de-DE" dirty="0" smtClean="0">
                <a:solidFill>
                  <a:srgbClr val="003057"/>
                </a:solidFill>
              </a:rPr>
              <a:t>Weiß-gerahmte </a:t>
            </a:r>
            <a:r>
              <a:rPr lang="de-DE" dirty="0">
                <a:solidFill>
                  <a:srgbClr val="003057"/>
                </a:solidFill>
              </a:rPr>
              <a:t>Aufnahme. Vier Arme und Hände. Jede Hand hält einen Arm. Jeder Arm hat eine andere Hautfarbe. Hintergrund schwarz.</a:t>
            </a:r>
          </a:p>
        </p:txBody>
      </p:sp>
      <p:sp>
        <p:nvSpPr>
          <p:cNvPr id="6" name="Titel 5"/>
          <p:cNvSpPr txBox="1">
            <a:spLocks noGrp="1"/>
          </p:cNvSpPr>
          <p:nvPr>
            <p:ph type="title"/>
          </p:nvPr>
        </p:nvSpPr>
        <p:spPr>
          <a:xfrm>
            <a:off x="252919" y="1334459"/>
            <a:ext cx="293441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Beispiel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806" y="2830184"/>
            <a:ext cx="2524646" cy="30645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831772" y="923109"/>
            <a:ext cx="70800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Bilder, die </a:t>
            </a:r>
            <a:r>
              <a:rPr lang="de-DE" b="1" dirty="0"/>
              <a:t>Inhalte oder Konzepte veranschaulichen</a:t>
            </a:r>
            <a:r>
              <a:rPr lang="de-DE" dirty="0"/>
              <a:t> –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</a:t>
            </a:r>
            <a:r>
              <a:rPr lang="de-DE" dirty="0"/>
              <a:t>. B. Fotos, Illustrationen, Schaubilder.</a:t>
            </a:r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Beispiele</a:t>
            </a:r>
            <a:r>
              <a:rPr lang="de-DE" b="1" dirty="0"/>
              <a:t>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Foto eines Versuchsaufbaus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Illustration einer historischen Szene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Grafik zur </a:t>
            </a:r>
            <a:r>
              <a:rPr lang="de-DE" dirty="0" smtClean="0"/>
              <a:t>Klimaveränderung</a:t>
            </a:r>
            <a:br>
              <a:rPr lang="de-DE" dirty="0" smtClean="0"/>
            </a:br>
            <a:endParaRPr lang="de-DE" dirty="0"/>
          </a:p>
          <a:p>
            <a:r>
              <a:rPr lang="de-DE" b="1" dirty="0"/>
              <a:t>Was muss in den Alternativtext?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Eine </a:t>
            </a:r>
            <a:r>
              <a:rPr lang="de-DE" b="1" dirty="0"/>
              <a:t>kurze, sachliche Beschreibung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</a:t>
            </a:r>
            <a:r>
              <a:rPr lang="de-DE" b="1" dirty="0"/>
              <a:t>Kernaussage oder zentrale Information</a:t>
            </a:r>
            <a:r>
              <a:rPr lang="de-DE" dirty="0"/>
              <a:t> des Bildes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Keine Interpretation</a:t>
            </a:r>
            <a:r>
              <a:rPr lang="de-DE" dirty="0"/>
              <a:t>, sondern reine </a:t>
            </a:r>
            <a:r>
              <a:rPr lang="de-DE" dirty="0" smtClean="0"/>
              <a:t>Fakten</a:t>
            </a:r>
            <a:br>
              <a:rPr lang="de-DE" dirty="0" smtClean="0"/>
            </a:br>
            <a:endParaRPr lang="de-DE" dirty="0"/>
          </a:p>
          <a:p>
            <a:r>
              <a:rPr lang="de-DE" b="1" dirty="0"/>
              <a:t>Ziel: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Alle wichtigen Inhalte des Bildes sollen auch </a:t>
            </a:r>
            <a:r>
              <a:rPr lang="de-DE" b="1" dirty="0"/>
              <a:t>ohne Sicht erfassbar</a:t>
            </a:r>
            <a:r>
              <a:rPr lang="de-DE" dirty="0"/>
              <a:t> sein – z. B. durch </a:t>
            </a:r>
            <a:r>
              <a:rPr lang="de-DE" dirty="0" err="1"/>
              <a:t>Screenreader</a:t>
            </a:r>
            <a:r>
              <a:rPr lang="de-DE" dirty="0"/>
              <a:t>.</a:t>
            </a:r>
          </a:p>
        </p:txBody>
      </p:sp>
      <p:sp>
        <p:nvSpPr>
          <p:cNvPr id="3" name="Rechteck 2"/>
          <p:cNvSpPr/>
          <p:nvPr/>
        </p:nvSpPr>
        <p:spPr>
          <a:xfrm>
            <a:off x="513806" y="1424242"/>
            <a:ext cx="22112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Informative </a:t>
            </a:r>
            <a:r>
              <a:rPr lang="de-DE" sz="3200" dirty="0" smtClean="0">
                <a:solidFill>
                  <a:schemeClr val="bg1"/>
                </a:solidFill>
              </a:rPr>
              <a:t/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</a:rPr>
              <a:t>Bilder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636" y="1062446"/>
            <a:ext cx="2947482" cy="2537683"/>
          </a:xfrm>
        </p:spPr>
        <p:txBody>
          <a:bodyPr/>
          <a:lstStyle/>
          <a:p>
            <a:r>
              <a:rPr lang="de-DE" dirty="0"/>
              <a:t>Funktionale Bilder: Was ist </a:t>
            </a:r>
            <a:r>
              <a:rPr lang="de-DE" dirty="0" smtClean="0"/>
              <a:t>zu beachten?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738154" y="817513"/>
            <a:ext cx="7809412" cy="58445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800" dirty="0"/>
              <a:t>Bilder, die </a:t>
            </a:r>
            <a:r>
              <a:rPr lang="de-DE" sz="1800" b="1" dirty="0"/>
              <a:t>eine Aktion auslösen</a:t>
            </a:r>
            <a:r>
              <a:rPr lang="de-DE" sz="1800" dirty="0"/>
              <a:t> oder </a:t>
            </a:r>
            <a:r>
              <a:rPr lang="de-DE" sz="1800" b="1" dirty="0"/>
              <a:t>als Link</a:t>
            </a:r>
            <a:r>
              <a:rPr lang="de-DE" sz="1800" dirty="0"/>
              <a:t> dienen –</a:t>
            </a:r>
            <a:br>
              <a:rPr lang="de-DE" sz="1800" dirty="0"/>
            </a:br>
            <a:r>
              <a:rPr lang="de-DE" sz="1800" dirty="0"/>
              <a:t>z. B. Icons, Buttons oder Logos mit </a:t>
            </a:r>
            <a:r>
              <a:rPr lang="de-DE" sz="1800" dirty="0" smtClean="0"/>
              <a:t>Verlinkung.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Beispiele:</a:t>
            </a:r>
          </a:p>
          <a:p>
            <a:r>
              <a:rPr lang="de-DE" sz="1800" dirty="0"/>
              <a:t>Druckersymbol zum Starten des Druckvorgangs</a:t>
            </a:r>
          </a:p>
          <a:p>
            <a:r>
              <a:rPr lang="de-DE" sz="1800" dirty="0"/>
              <a:t>Pfeil-Icon zur Navigation (z. B. „Weiter“)</a:t>
            </a:r>
          </a:p>
          <a:p>
            <a:r>
              <a:rPr lang="de-DE" sz="1800" dirty="0"/>
              <a:t>Logo mit Verlinkung zur </a:t>
            </a:r>
            <a:r>
              <a:rPr lang="de-DE" sz="1800" dirty="0" smtClean="0"/>
              <a:t>Startseite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Was muss in den Alternativtext</a:t>
            </a:r>
            <a:r>
              <a:rPr lang="de-DE" sz="1800" b="1" dirty="0" smtClean="0"/>
              <a:t>? </a:t>
            </a:r>
          </a:p>
          <a:p>
            <a:r>
              <a:rPr lang="de-DE" sz="1800" dirty="0"/>
              <a:t>Eine </a:t>
            </a:r>
            <a:r>
              <a:rPr lang="de-DE" sz="1800" b="1" dirty="0"/>
              <a:t>klare Beschreibung der </a:t>
            </a:r>
            <a:r>
              <a:rPr lang="de-DE" sz="1800" b="1" dirty="0" smtClean="0"/>
              <a:t>Funktion</a:t>
            </a:r>
          </a:p>
          <a:p>
            <a:r>
              <a:rPr lang="de-DE" sz="1800" b="1" dirty="0" smtClean="0"/>
              <a:t>Keine </a:t>
            </a:r>
            <a:r>
              <a:rPr lang="de-DE" sz="1800" b="1" dirty="0"/>
              <a:t>Bildbeschreibung</a:t>
            </a:r>
            <a:r>
              <a:rPr lang="de-DE" sz="1800" dirty="0"/>
              <a:t>, sondern </a:t>
            </a:r>
            <a:r>
              <a:rPr lang="de-DE" sz="1800" b="1" dirty="0"/>
              <a:t>was passiert beim </a:t>
            </a:r>
            <a:r>
              <a:rPr lang="de-DE" sz="1800" b="1" dirty="0" smtClean="0"/>
              <a:t>Klick</a:t>
            </a:r>
          </a:p>
          <a:p>
            <a:endParaRPr lang="de-DE" sz="1800" b="1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800" b="1" dirty="0" smtClean="0"/>
              <a:t>Ziel</a:t>
            </a:r>
            <a:r>
              <a:rPr lang="de-DE" sz="1800" b="1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800" dirty="0"/>
              <a:t>Die Funktion des Bildes soll </a:t>
            </a:r>
            <a:r>
              <a:rPr lang="de-DE" sz="1800" b="1" dirty="0"/>
              <a:t>auch ohne Sicht</a:t>
            </a:r>
            <a:r>
              <a:rPr lang="de-DE" sz="1800" dirty="0"/>
              <a:t> eindeutig sein –</a:t>
            </a:r>
            <a:br>
              <a:rPr lang="de-DE" sz="1800" dirty="0"/>
            </a:br>
            <a:r>
              <a:rPr lang="de-DE" sz="1800" dirty="0"/>
              <a:t>z. B. über einen </a:t>
            </a:r>
            <a:r>
              <a:rPr lang="de-DE" sz="1800" dirty="0" err="1"/>
              <a:t>Screenreader</a:t>
            </a:r>
            <a:r>
              <a:rPr lang="de-DE" sz="1800" dirty="0" smtClean="0"/>
              <a:t>.</a:t>
            </a:r>
            <a:r>
              <a:rPr lang="de-DE" sz="1800" b="1" dirty="0" smtClean="0"/>
              <a:t> </a:t>
            </a:r>
            <a:endParaRPr lang="de-DE" sz="1800" b="1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5" y="3600129"/>
            <a:ext cx="2431202" cy="21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31" y="966652"/>
            <a:ext cx="2965270" cy="2607351"/>
          </a:xfrm>
        </p:spPr>
        <p:txBody>
          <a:bodyPr/>
          <a:lstStyle/>
          <a:p>
            <a:r>
              <a:rPr lang="de-DE" dirty="0"/>
              <a:t>Mathematische Formeln: Was ist zu </a:t>
            </a:r>
            <a:r>
              <a:rPr lang="de-DE" dirty="0" smtClean="0"/>
              <a:t>beachten?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2690" y="414836"/>
            <a:ext cx="8070669" cy="644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Formeln, Gleichungen oder mathematische Ausdrücke als Bild dargestellt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Beispiele:</a:t>
            </a:r>
          </a:p>
          <a:p>
            <a:r>
              <a:rPr lang="de-DE" dirty="0"/>
              <a:t>Quadratwurzel, Brüche, Integrale</a:t>
            </a:r>
          </a:p>
          <a:p>
            <a:r>
              <a:rPr lang="de-DE" dirty="0"/>
              <a:t>Gleichungen wie: </a:t>
            </a:r>
            <a:r>
              <a:rPr lang="de-DE" i="1" dirty="0"/>
              <a:t>x = √a</a:t>
            </a:r>
            <a:endParaRPr lang="de-DE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Was </a:t>
            </a:r>
            <a:r>
              <a:rPr lang="de-DE" b="1" dirty="0"/>
              <a:t>muss in den Alternativtext?</a:t>
            </a:r>
          </a:p>
          <a:p>
            <a:r>
              <a:rPr lang="de-DE" b="1" dirty="0"/>
              <a:t>Formel in </a:t>
            </a:r>
            <a:r>
              <a:rPr lang="de-DE" b="1" dirty="0" err="1"/>
              <a:t>LaTeX</a:t>
            </a:r>
            <a:r>
              <a:rPr lang="de-DE" b="1" dirty="0"/>
              <a:t> schreiben</a:t>
            </a:r>
            <a:endParaRPr lang="de-DE" dirty="0"/>
          </a:p>
          <a:p>
            <a:r>
              <a:rPr lang="de-DE" dirty="0"/>
              <a:t>Oder mit </a:t>
            </a:r>
            <a:r>
              <a:rPr lang="de-DE" b="1" dirty="0" err="1"/>
              <a:t>MathML</a:t>
            </a:r>
            <a:r>
              <a:rPr lang="de-DE" dirty="0"/>
              <a:t> semantisch korrekt auszeichnen</a:t>
            </a:r>
          </a:p>
          <a:p>
            <a:r>
              <a:rPr lang="de-DE" dirty="0"/>
              <a:t>Klar und </a:t>
            </a:r>
            <a:r>
              <a:rPr lang="de-DE" b="1" dirty="0"/>
              <a:t>technisch </a:t>
            </a:r>
            <a:r>
              <a:rPr lang="de-DE" b="1" dirty="0" smtClean="0"/>
              <a:t>korrekt</a:t>
            </a:r>
            <a:br>
              <a:rPr lang="de-DE" b="1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b="1" dirty="0"/>
              <a:t>Ziel:</a:t>
            </a:r>
          </a:p>
          <a:p>
            <a:pPr>
              <a:lnSpc>
                <a:spcPct val="110000"/>
              </a:lnSpc>
            </a:pPr>
            <a:r>
              <a:rPr lang="de-DE" dirty="0"/>
              <a:t>Formeln sollen auch per </a:t>
            </a:r>
            <a:r>
              <a:rPr lang="de-DE" b="1" dirty="0" err="1"/>
              <a:t>Screenreader</a:t>
            </a:r>
            <a:r>
              <a:rPr lang="de-DE" b="1" dirty="0"/>
              <a:t> erfasst und verstanden</a:t>
            </a:r>
            <a:r>
              <a:rPr lang="de-DE" dirty="0"/>
              <a:t> werden können – technisch &amp; präzise.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9" y="3510925"/>
            <a:ext cx="2843313" cy="225045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37171" y="5986431"/>
            <a:ext cx="21451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Beispiel: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alt="x = \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sqrt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[n]{a}"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580" y="1246115"/>
            <a:ext cx="2753837" cy="17581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dirty="0" smtClean="0">
                <a:solidFill>
                  <a:schemeClr val="bg1"/>
                </a:solidFill>
              </a:rPr>
              <a:t>Bildergruppen: Was </a:t>
            </a:r>
            <a:r>
              <a:rPr lang="de-DE" dirty="0">
                <a:solidFill>
                  <a:schemeClr val="bg1"/>
                </a:solidFill>
              </a:rPr>
              <a:t>ist zu beachten?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857897" y="771060"/>
            <a:ext cx="74632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Mehrere Fotos, die </a:t>
            </a:r>
            <a:r>
              <a:rPr lang="de-DE" sz="2000" b="1" dirty="0"/>
              <a:t>Stimmung, Umfeld oder Ereignisse</a:t>
            </a:r>
            <a:r>
              <a:rPr lang="de-DE" sz="2000" dirty="0"/>
              <a:t> dokumentieren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Beispiele</a:t>
            </a:r>
            <a:r>
              <a:rPr lang="de-DE" sz="20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Galerie mit Bildern eines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Collage mehrerer </a:t>
            </a:r>
            <a:r>
              <a:rPr lang="de-DE" sz="2000" dirty="0" smtClean="0"/>
              <a:t>Porträts</a:t>
            </a:r>
            <a:br>
              <a:rPr lang="de-DE" sz="2000" dirty="0" smtClean="0"/>
            </a:br>
            <a:endParaRPr lang="de-DE" sz="2000" dirty="0"/>
          </a:p>
          <a:p>
            <a:r>
              <a:rPr lang="de-DE" sz="2000" b="1" dirty="0" smtClean="0"/>
              <a:t>Was </a:t>
            </a:r>
            <a:r>
              <a:rPr lang="de-DE" sz="2000" b="1" dirty="0"/>
              <a:t>muss in den Alternativtext?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/>
              <a:t>Keine </a:t>
            </a:r>
            <a:r>
              <a:rPr lang="de-DE" sz="2000" b="1" dirty="0"/>
              <a:t>Einzeldetails</a:t>
            </a:r>
            <a:r>
              <a:rPr lang="de-DE" sz="2000" dirty="0"/>
              <a:t>, sondern </a:t>
            </a:r>
            <a:r>
              <a:rPr lang="de-DE" sz="2000" b="1" dirty="0"/>
              <a:t>allgemeine </a:t>
            </a:r>
            <a:r>
              <a:rPr lang="de-DE" sz="2000" b="1" dirty="0" smtClean="0"/>
              <a:t>Beschreibung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Was </a:t>
            </a:r>
            <a:r>
              <a:rPr lang="de-DE" sz="2000" dirty="0"/>
              <a:t>ist insgesamt zu sehen</a:t>
            </a:r>
            <a:r>
              <a:rPr lang="de-DE" sz="2000" dirty="0" smtClean="0"/>
              <a:t>?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b="1" dirty="0" smtClean="0"/>
              <a:t>Ziel</a:t>
            </a:r>
            <a:r>
              <a:rPr lang="de-DE" sz="2000" b="1" dirty="0"/>
              <a:t>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Stimmung &amp; Kontext erfassbar machen – ohne jedes Bild einzeln zu beschreiben.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80" y="3629278"/>
            <a:ext cx="2503714" cy="15429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095" y="5468165"/>
            <a:ext cx="6327369" cy="8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315" y="1573623"/>
            <a:ext cx="2680062" cy="17581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</a:rPr>
              <a:t>Dekorative Bilder: Was ist zu beachten?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825239" y="998866"/>
            <a:ext cx="78355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Grafiken ohne Informationswert – dienen nur dem Layout oder Stil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Beispiele</a:t>
            </a:r>
            <a:r>
              <a:rPr lang="de-DE" b="1" dirty="0"/>
              <a:t>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Zierlinien, Muster, Icons ohne </a:t>
            </a:r>
            <a:r>
              <a:rPr lang="de-DE" dirty="0" smtClean="0"/>
              <a:t>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Symbolbilder bei </a:t>
            </a:r>
            <a:r>
              <a:rPr lang="de-DE" dirty="0" smtClean="0"/>
              <a:t>Absätzen</a:t>
            </a:r>
            <a:br>
              <a:rPr lang="de-DE" dirty="0" smtClean="0"/>
            </a:br>
            <a:endParaRPr lang="de-DE" dirty="0"/>
          </a:p>
          <a:p>
            <a:r>
              <a:rPr lang="de-DE" b="1" dirty="0"/>
              <a:t>Was muss in den Alternativtext?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Gar keine inhaltliche </a:t>
            </a:r>
            <a:r>
              <a:rPr lang="de-DE" dirty="0" smtClean="0"/>
              <a:t>Beschreibung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Leeres alt-Attribut = So ignorieren </a:t>
            </a:r>
            <a:r>
              <a:rPr lang="de-DE" dirty="0" err="1"/>
              <a:t>Screenreader</a:t>
            </a:r>
            <a:r>
              <a:rPr lang="de-DE" dirty="0"/>
              <a:t> das Bild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b="1" dirty="0"/>
              <a:t>Ziel: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Dekoration soll </a:t>
            </a:r>
            <a:r>
              <a:rPr lang="de-DE" b="1" dirty="0"/>
              <a:t>nicht ablenken</a:t>
            </a:r>
            <a:r>
              <a:rPr lang="de-DE" dirty="0"/>
              <a:t> oder als Inhalt missverstanden werden.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1" y="3891238"/>
            <a:ext cx="2476846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1489" y="870569"/>
            <a:ext cx="2401711" cy="3420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dirty="0"/>
              <a:t>Komplexe Bilder (Diagramme, Infografiken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/>
              <a:t>Was </a:t>
            </a:r>
            <a:r>
              <a:rPr lang="de-DE" dirty="0"/>
              <a:t>ist zu beachten?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805646" y="720851"/>
            <a:ext cx="7184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Bilder mit </a:t>
            </a:r>
            <a:r>
              <a:rPr lang="de-DE" b="1" dirty="0"/>
              <a:t>vielen Informationen oder Strukturen</a:t>
            </a:r>
            <a:r>
              <a:rPr lang="de-DE" dirty="0"/>
              <a:t>, die erklärt werden müssen.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Beispiele</a:t>
            </a:r>
            <a:r>
              <a:rPr lang="de-DE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Säulendiagramme, Netzwerke, </a:t>
            </a:r>
            <a:r>
              <a:rPr lang="de-DE" dirty="0" smtClean="0"/>
              <a:t>Lagepläne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Infografiken mit Text und </a:t>
            </a:r>
            <a:r>
              <a:rPr lang="de-DE" dirty="0" smtClean="0"/>
              <a:t>Symbolen</a:t>
            </a:r>
            <a:br>
              <a:rPr lang="de-DE" dirty="0" smtClean="0"/>
            </a:br>
            <a:endParaRPr lang="de-DE" dirty="0"/>
          </a:p>
          <a:p>
            <a:r>
              <a:rPr lang="de-DE" b="1" dirty="0" smtClean="0"/>
              <a:t>Was </a:t>
            </a:r>
            <a:r>
              <a:rPr lang="de-DE" b="1" dirty="0"/>
              <a:t>muss in den Alternativtext?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Kurze Beschreibung in den alt-Text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Detaillierte Erklärung daneben oder verlinkt</a:t>
            </a:r>
            <a:br>
              <a:rPr lang="de-DE" dirty="0" smtClean="0"/>
            </a:br>
            <a:endParaRPr lang="de-DE" dirty="0"/>
          </a:p>
          <a:p>
            <a:r>
              <a:rPr lang="de-DE" b="1" dirty="0" smtClean="0"/>
              <a:t>Ziel</a:t>
            </a:r>
            <a:r>
              <a:rPr lang="de-DE" b="1" dirty="0"/>
              <a:t>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Auch </a:t>
            </a:r>
            <a:r>
              <a:rPr lang="de-DE" b="1" dirty="0"/>
              <a:t>komplexe Inhalte</a:t>
            </a:r>
            <a:r>
              <a:rPr lang="de-DE" dirty="0"/>
              <a:t> sollen </a:t>
            </a:r>
            <a:r>
              <a:rPr lang="de-DE" b="1" dirty="0"/>
              <a:t>verständlich &amp; zugänglich</a:t>
            </a:r>
            <a:r>
              <a:rPr lang="de-DE" dirty="0"/>
              <a:t> sein – über Text oder zusätzliche Beschreibung.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70" y="4432663"/>
            <a:ext cx="3220372" cy="12833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32" y="4961365"/>
            <a:ext cx="5882504" cy="11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Grafiken barrierefrei gestalten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3926" y="1016260"/>
            <a:ext cx="8813886" cy="58417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600" b="1" dirty="0">
                <a:solidFill>
                  <a:schemeClr val="accent1">
                    <a:lumMod val="75000"/>
                  </a:schemeClr>
                </a:solidFill>
              </a:rPr>
              <a:t>Schriftgrafiken vermeiden</a:t>
            </a:r>
          </a:p>
          <a:p>
            <a:pPr>
              <a:lnSpc>
                <a:spcPct val="110000"/>
              </a:lnSpc>
            </a:pPr>
            <a:r>
              <a:rPr lang="de-DE" sz="2200" dirty="0"/>
              <a:t>Texte sollten </a:t>
            </a:r>
            <a:r>
              <a:rPr lang="de-DE" sz="2200" b="1" dirty="0"/>
              <a:t>immer als echter Text</a:t>
            </a:r>
            <a:r>
              <a:rPr lang="de-DE" sz="2200" dirty="0"/>
              <a:t> vorliegen – nicht als Bild.</a:t>
            </a:r>
          </a:p>
          <a:p>
            <a:pPr>
              <a:lnSpc>
                <a:spcPct val="110000"/>
              </a:lnSpc>
            </a:pPr>
            <a:r>
              <a:rPr lang="de-DE" sz="2200" dirty="0"/>
              <a:t>Wenn nicht vermeidbar: </a:t>
            </a:r>
            <a:r>
              <a:rPr lang="de-DE" sz="2200" b="1" dirty="0"/>
              <a:t>ausreichende Schriftgröße &amp; Kontrast</a:t>
            </a:r>
            <a:r>
              <a:rPr lang="de-DE" sz="2200" dirty="0"/>
              <a:t>.</a:t>
            </a:r>
          </a:p>
          <a:p>
            <a:pPr>
              <a:lnSpc>
                <a:spcPct val="110000"/>
              </a:lnSpc>
            </a:pPr>
            <a:r>
              <a:rPr lang="de-DE" sz="2200" b="1" dirty="0"/>
              <a:t>Text im Bild</a:t>
            </a:r>
            <a:r>
              <a:rPr lang="de-DE" sz="2200" dirty="0"/>
              <a:t> immer </a:t>
            </a:r>
            <a:r>
              <a:rPr lang="de-DE" sz="2200" b="1" dirty="0"/>
              <a:t>1:1 im Alt-Text</a:t>
            </a:r>
            <a:r>
              <a:rPr lang="de-DE" sz="2200" dirty="0"/>
              <a:t> wiedergeben</a:t>
            </a:r>
            <a:r>
              <a:rPr lang="de-DE" sz="2200" dirty="0" smtClean="0"/>
              <a:t>.</a:t>
            </a:r>
          </a:p>
          <a:p>
            <a:pPr>
              <a:lnSpc>
                <a:spcPct val="110000"/>
              </a:lnSpc>
            </a:pPr>
            <a:endParaRPr lang="de-DE" sz="2200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2600" b="1" dirty="0">
                <a:solidFill>
                  <a:schemeClr val="accent1">
                    <a:lumMod val="75000"/>
                  </a:schemeClr>
                </a:solidFill>
              </a:rPr>
              <a:t>Gute Lesbarkeit sicherstellen</a:t>
            </a:r>
          </a:p>
          <a:p>
            <a:pPr>
              <a:lnSpc>
                <a:spcPct val="110000"/>
              </a:lnSpc>
            </a:pPr>
            <a:r>
              <a:rPr lang="de-DE" sz="2200" b="1" dirty="0"/>
              <a:t>Keine Farbverläufe oder Bilder</a:t>
            </a:r>
            <a:r>
              <a:rPr lang="de-DE" sz="2200" dirty="0"/>
              <a:t> als Texthintergrund.</a:t>
            </a:r>
          </a:p>
          <a:p>
            <a:pPr>
              <a:lnSpc>
                <a:spcPct val="110000"/>
              </a:lnSpc>
            </a:pPr>
            <a:r>
              <a:rPr lang="de-DE" sz="2200" b="1" dirty="0"/>
              <a:t>Klare Leserichtung</a:t>
            </a:r>
            <a:r>
              <a:rPr lang="de-DE" sz="2200" dirty="0"/>
              <a:t>: von </a:t>
            </a:r>
            <a:r>
              <a:rPr lang="de-DE" sz="2200" b="1" dirty="0"/>
              <a:t>oben nach unten</a:t>
            </a:r>
            <a:r>
              <a:rPr lang="de-DE" sz="2200" dirty="0"/>
              <a:t> oder </a:t>
            </a:r>
            <a:r>
              <a:rPr lang="de-DE" sz="2200" b="1" dirty="0"/>
              <a:t>links nach rechts</a:t>
            </a:r>
            <a:r>
              <a:rPr lang="de-DE" sz="2200" dirty="0"/>
              <a:t>.</a:t>
            </a:r>
          </a:p>
          <a:p>
            <a:pPr>
              <a:lnSpc>
                <a:spcPct val="110000"/>
              </a:lnSpc>
            </a:pPr>
            <a:r>
              <a:rPr lang="de-DE" sz="2200" b="1" dirty="0"/>
              <a:t>Überflüssige Schmuckelemente</a:t>
            </a:r>
            <a:r>
              <a:rPr lang="de-DE" sz="2200" dirty="0"/>
              <a:t> vermeiden – sie lenken nur ab</a:t>
            </a:r>
            <a:r>
              <a:rPr lang="de-DE" sz="2200" dirty="0" smtClean="0"/>
              <a:t>.</a:t>
            </a:r>
            <a:br>
              <a:rPr lang="de-DE" sz="2200" dirty="0" smtClean="0"/>
            </a:br>
            <a:endParaRPr lang="de-DE" sz="22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de-DE" sz="2600" b="1" dirty="0">
                <a:solidFill>
                  <a:schemeClr val="accent1">
                    <a:lumMod val="75000"/>
                  </a:schemeClr>
                </a:solidFill>
              </a:rPr>
              <a:t>Farbe bewusst einsetzen</a:t>
            </a:r>
          </a:p>
          <a:p>
            <a:pPr>
              <a:lnSpc>
                <a:spcPct val="110000"/>
              </a:lnSpc>
            </a:pPr>
            <a:r>
              <a:rPr lang="de-DE" sz="2200" b="1" dirty="0"/>
              <a:t>Signalfarben sparsam verwenden</a:t>
            </a:r>
            <a:r>
              <a:rPr lang="de-DE" sz="2200" dirty="0"/>
              <a:t> (z. B. Rot, Orange).</a:t>
            </a:r>
          </a:p>
          <a:p>
            <a:pPr>
              <a:lnSpc>
                <a:spcPct val="120000"/>
              </a:lnSpc>
            </a:pPr>
            <a:r>
              <a:rPr lang="de-DE" sz="2200" b="1" dirty="0"/>
              <a:t>Farbinfos nie allein durch Farbe</a:t>
            </a:r>
            <a:r>
              <a:rPr lang="de-DE" sz="2200" dirty="0"/>
              <a:t> kennzeichnen – immer mit Form oder </a:t>
            </a:r>
            <a:r>
              <a:rPr lang="de-DE" sz="2200" dirty="0" smtClean="0"/>
              <a:t>Text </a:t>
            </a:r>
            <a:r>
              <a:rPr lang="de-DE" sz="2200" dirty="0"/>
              <a:t>kombinieren.</a:t>
            </a:r>
            <a:br>
              <a:rPr lang="de-DE" sz="2200" dirty="0"/>
            </a:br>
            <a:r>
              <a:rPr lang="de-DE" sz="2200" dirty="0"/>
              <a:t>→ wichtig für farbblinde Menschen</a:t>
            </a:r>
          </a:p>
          <a:p>
            <a:endParaRPr lang="de-DE" sz="16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0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digitale </a:t>
            </a:r>
            <a:r>
              <a:rPr lang="de-DE" dirty="0" smtClean="0"/>
              <a:t>Barriere-freiheit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8194" y="557349"/>
            <a:ext cx="6434772" cy="5619614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Digitale </a:t>
            </a:r>
            <a:r>
              <a:rPr lang="de-DE" sz="2000" dirty="0"/>
              <a:t>Barrierefreiheit bedeutet, dass Webseiten und digitale Angebote für </a:t>
            </a:r>
            <a:r>
              <a:rPr lang="de-DE" sz="2000" b="1" dirty="0"/>
              <a:t>alle Menschen nutzbar</a:t>
            </a:r>
            <a:r>
              <a:rPr lang="de-DE" sz="2000" dirty="0"/>
              <a:t> sind – unabhängig von körperlichen, geistigen oder technischen Voraussetzungen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endParaRPr lang="de-DE" sz="2000" dirty="0"/>
          </a:p>
          <a:p>
            <a:pPr marL="0" indent="0">
              <a:buNone/>
            </a:pPr>
            <a:r>
              <a:rPr lang="de-DE" sz="2000" u="sng" dirty="0">
                <a:solidFill>
                  <a:schemeClr val="accent1">
                    <a:lumMod val="75000"/>
                  </a:schemeClr>
                </a:solidFill>
              </a:rPr>
              <a:t>Dabei geht es nicht nur um Menschen mit Behinderungen </a:t>
            </a:r>
            <a:r>
              <a:rPr lang="de-DE" sz="2000" dirty="0"/>
              <a:t>– barrierefreie Angebote bringen </a:t>
            </a:r>
            <a:r>
              <a:rPr lang="de-DE" sz="2000" b="1" dirty="0"/>
              <a:t>für alle </a:t>
            </a:r>
            <a:r>
              <a:rPr lang="de-DE" sz="2000" b="1" dirty="0" err="1"/>
              <a:t>Nutzer:innen</a:t>
            </a:r>
            <a:r>
              <a:rPr lang="de-DE" sz="2000" b="1" dirty="0"/>
              <a:t> Vorteile</a:t>
            </a:r>
            <a:r>
              <a:rPr lang="de-DE" sz="2000" dirty="0"/>
              <a:t>, z. B</a:t>
            </a:r>
            <a:r>
              <a:rPr lang="de-DE" sz="2000" dirty="0" smtClean="0"/>
              <a:t>.:</a:t>
            </a:r>
            <a:br>
              <a:rPr lang="de-DE" sz="2000" dirty="0" smtClean="0"/>
            </a:br>
            <a:endParaRPr lang="de-DE" sz="2000" dirty="0"/>
          </a:p>
          <a:p>
            <a:r>
              <a:rPr lang="de-DE" sz="2000" dirty="0"/>
              <a:t>besser lesbare Inhalte</a:t>
            </a:r>
          </a:p>
          <a:p>
            <a:r>
              <a:rPr lang="de-DE" sz="2000" dirty="0"/>
              <a:t>einfachere Navigation</a:t>
            </a:r>
          </a:p>
          <a:p>
            <a:r>
              <a:rPr lang="de-DE" sz="2000" dirty="0"/>
              <a:t>optimierte mobile Nutzung</a:t>
            </a:r>
          </a:p>
          <a:p>
            <a:r>
              <a:rPr lang="de-DE" sz="2000" dirty="0"/>
              <a:t>bessere Sichtbarkeit in Suchmaschinen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270336" y="1105989"/>
            <a:ext cx="2947482" cy="1980334"/>
          </a:xfrm>
        </p:spPr>
        <p:txBody>
          <a:bodyPr/>
          <a:lstStyle/>
          <a:p>
            <a:r>
              <a:rPr lang="de-DE" dirty="0" smtClean="0"/>
              <a:t>Farben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1807" y="707139"/>
            <a:ext cx="7977050" cy="277803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de-DE" sz="2400" dirty="0" smtClean="0"/>
              <a:t>Kombinationen </a:t>
            </a:r>
            <a:r>
              <a:rPr lang="de-DE" sz="2400" dirty="0"/>
              <a:t>mit knalligen Farben sowie Komplementärfarben (</a:t>
            </a:r>
            <a:r>
              <a:rPr lang="de-DE" sz="2400" dirty="0">
                <a:solidFill>
                  <a:srgbClr val="FF0000"/>
                </a:solidFill>
              </a:rPr>
              <a:t>rot</a:t>
            </a:r>
            <a:r>
              <a:rPr lang="de-DE" sz="2400" dirty="0"/>
              <a:t>/</a:t>
            </a:r>
            <a:r>
              <a:rPr lang="de-DE" sz="2400" dirty="0">
                <a:solidFill>
                  <a:srgbClr val="92D050"/>
                </a:solidFill>
              </a:rPr>
              <a:t>grün</a:t>
            </a:r>
            <a:r>
              <a:rPr lang="de-DE" sz="2400" dirty="0"/>
              <a:t> , </a:t>
            </a:r>
            <a:r>
              <a:rPr lang="de-DE" sz="2400" dirty="0">
                <a:solidFill>
                  <a:schemeClr val="accent5"/>
                </a:solidFill>
              </a:rPr>
              <a:t>blau</a:t>
            </a:r>
            <a:r>
              <a:rPr lang="de-DE" sz="2400" dirty="0"/>
              <a:t>/</a:t>
            </a:r>
            <a:r>
              <a:rPr lang="de-DE" sz="2400" dirty="0">
                <a:solidFill>
                  <a:srgbClr val="FFC000"/>
                </a:solidFill>
              </a:rPr>
              <a:t>orange</a:t>
            </a:r>
            <a:r>
              <a:rPr lang="de-DE" sz="2400" dirty="0"/>
              <a:t>, </a:t>
            </a:r>
            <a:r>
              <a:rPr lang="de-DE" sz="2400" dirty="0">
                <a:solidFill>
                  <a:srgbClr val="7030A0"/>
                </a:solidFill>
              </a:rPr>
              <a:t>violett</a:t>
            </a:r>
            <a:r>
              <a:rPr lang="de-DE" sz="2400" dirty="0"/>
              <a:t>/</a:t>
            </a:r>
            <a:r>
              <a:rPr lang="de-DE" sz="2400" dirty="0">
                <a:solidFill>
                  <a:srgbClr val="FFFF00"/>
                </a:solidFill>
              </a:rPr>
              <a:t>gelb</a:t>
            </a:r>
            <a:r>
              <a:rPr lang="de-DE" sz="2400" dirty="0"/>
              <a:t>) sind zu vermeiden </a:t>
            </a:r>
            <a:br>
              <a:rPr lang="de-DE" sz="2400" dirty="0"/>
            </a:b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problematische 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Farbwahrnehmung</a:t>
            </a:r>
            <a:b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de-DE" sz="2400" dirty="0"/>
              <a:t>Informationen nicht ausschließlich </a:t>
            </a:r>
            <a:r>
              <a:rPr lang="de-DE" sz="2400" dirty="0" smtClean="0"/>
              <a:t>über </a:t>
            </a:r>
            <a:r>
              <a:rPr lang="de-DE" sz="2400" dirty="0"/>
              <a:t>Farben oder Text vermitteln </a:t>
            </a:r>
            <a:br>
              <a:rPr lang="de-DE" sz="2400" dirty="0"/>
            </a:b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stattdessen: zusätzlich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durch Symbole ergänzen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14" name="Grafik 13" descr="Grafik: Aufzählungszeichen in Form von grünen und roten Kästchen mit angedeuteter Schrift. Text darüber: Farbe als alleiniger Informationsträger. 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2"/>
          <a:stretch/>
        </p:blipFill>
        <p:spPr>
          <a:xfrm>
            <a:off x="3997233" y="3633359"/>
            <a:ext cx="2835786" cy="2520127"/>
          </a:xfrm>
          <a:prstGeom prst="rect">
            <a:avLst/>
          </a:prstGeom>
        </p:spPr>
      </p:pic>
      <p:pic>
        <p:nvPicPr>
          <p:cNvPr id="16" name="Grafik 15" descr="Grafik: Aufzählungszeichen in Form von grünen Häckchen und rotem Kreuz mit angedeuteter Schrift. Text darüber: Information ist über 2 Wege wahrnehmbar (Farbe und Symbol)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/>
          <a:stretch/>
        </p:blipFill>
        <p:spPr>
          <a:xfrm>
            <a:off x="7550332" y="3633359"/>
            <a:ext cx="2860168" cy="271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1472" y="208056"/>
            <a:ext cx="7467629" cy="35643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dirty="0" smtClean="0">
                <a:solidFill>
                  <a:schemeClr val="tx1"/>
                </a:solidFill>
              </a:rPr>
              <a:t>In </a:t>
            </a:r>
            <a:r>
              <a:rPr lang="de-DE" dirty="0">
                <a:solidFill>
                  <a:schemeClr val="tx1"/>
                </a:solidFill>
              </a:rPr>
              <a:t>der WCAG vorgeschriebene Mindestwerte für ein ausreichend hohes Kontrastverhältnis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  <a:endParaRPr lang="de-DE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de-DE" sz="2000" dirty="0">
                <a:solidFill>
                  <a:schemeClr val="tx1"/>
                </a:solidFill>
              </a:rPr>
              <a:t>bei kleineren Schriftgrößen gilt ein Mindest-Kontrastverhältnis von 4,5:1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sz="2000" dirty="0">
                <a:solidFill>
                  <a:schemeClr val="tx1"/>
                </a:solidFill>
              </a:rPr>
              <a:t>Schriften mit einer Größe </a:t>
            </a:r>
            <a:r>
              <a:rPr lang="de-DE" sz="2000" b="1" dirty="0">
                <a:solidFill>
                  <a:schemeClr val="tx1"/>
                </a:solidFill>
              </a:rPr>
              <a:t>über 18 Punkt </a:t>
            </a:r>
            <a:r>
              <a:rPr lang="de-DE" sz="2000" dirty="0">
                <a:solidFill>
                  <a:schemeClr val="tx1"/>
                </a:solidFill>
              </a:rPr>
              <a:t>können auch bei niedrigeren Kontrastverhältnissen </a:t>
            </a:r>
            <a:r>
              <a:rPr lang="de-DE" sz="2000" dirty="0" smtClean="0">
                <a:solidFill>
                  <a:schemeClr val="tx1"/>
                </a:solidFill>
              </a:rPr>
              <a:t>gut </a:t>
            </a:r>
            <a:r>
              <a:rPr lang="de-DE" sz="2000" dirty="0">
                <a:solidFill>
                  <a:schemeClr val="tx1"/>
                </a:solidFill>
              </a:rPr>
              <a:t>gelesen werden, daher liegt der Mindest-Kontrastwert bei  3:1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599743" y="5563870"/>
            <a:ext cx="2743200" cy="365125"/>
          </a:xfrm>
        </p:spPr>
        <p:txBody>
          <a:bodyPr/>
          <a:lstStyle/>
          <a:p>
            <a:fld id="{FB2375C0-7702-4EFE-AA9A-D259F46FFF45}" type="slidenum">
              <a:rPr lang="de-DE" smtClean="0"/>
              <a:t>31</a:t>
            </a:fld>
            <a:endParaRPr lang="de-DE"/>
          </a:p>
        </p:txBody>
      </p:sp>
      <p:sp>
        <p:nvSpPr>
          <p:cNvPr id="6" name="Textfeld 3" descr="Schlechtes Beispiel: Weiße nicht fette Schrift auf grünem Hintergrund" title="Schlechtes Beispiel weiß auf grün "/>
          <p:cNvSpPr txBox="1"/>
          <p:nvPr/>
        </p:nvSpPr>
        <p:spPr bwMode="auto">
          <a:xfrm>
            <a:off x="4055050" y="3460710"/>
            <a:ext cx="6760996" cy="738664"/>
          </a:xfrm>
          <a:prstGeom prst="rect">
            <a:avLst/>
          </a:prstGeom>
          <a:solidFill>
            <a:srgbClr val="668F13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Akkurat-Light"/>
                <a:ea typeface="Tahoma"/>
                <a:cs typeface="Lucida Sans Unicode"/>
              </a:rPr>
              <a:t>Bei hellen </a:t>
            </a:r>
            <a:r>
              <a:rPr lang="de-DE" sz="1400" dirty="0">
                <a:solidFill>
                  <a:srgbClr val="F2F2F2"/>
                </a:solidFill>
                <a:latin typeface="Akkurat-Light"/>
                <a:ea typeface="Tahoma"/>
                <a:cs typeface="Lucida Sans Unicode"/>
              </a:rPr>
              <a:t>Schriften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Akkurat-Light"/>
                <a:ea typeface="Tahoma"/>
                <a:cs typeface="Lucida Sans Unicode"/>
              </a:rPr>
              <a:t> auf dunklem Hintergrund sollte eine kräftigere 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Akkurat-Light"/>
                <a:ea typeface="Tahoma"/>
                <a:cs typeface="Lucida Sans Unicode"/>
              </a:rPr>
              <a:t>Schriftstärke 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Akkurat-Light"/>
                <a:ea typeface="Tahoma"/>
                <a:cs typeface="Lucida Sans Unicode"/>
              </a:rPr>
              <a:t>(halbfett/fett) verwendet und die Schriftgröße um ca. 10 Prozent erhöht werden. (Kontrastverhältnis 3,4:1)</a:t>
            </a:r>
            <a:endParaRPr dirty="0"/>
          </a:p>
        </p:txBody>
      </p:sp>
      <p:sp>
        <p:nvSpPr>
          <p:cNvPr id="7" name="Textfeld 6" descr="Gut: Fette größere Schrift auf schwarzem Hintergund" title="Gutes Beispiel weiß auf Schwarz"/>
          <p:cNvSpPr txBox="1"/>
          <p:nvPr/>
        </p:nvSpPr>
        <p:spPr bwMode="auto">
          <a:xfrm>
            <a:off x="4055050" y="4475224"/>
            <a:ext cx="6760996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de-DE" sz="1400" b="1" dirty="0">
                <a:solidFill>
                  <a:schemeClr val="bg1"/>
                </a:solidFill>
                <a:latin typeface="Verdana"/>
                <a:ea typeface="Verdana"/>
                <a:cs typeface="Tahoma"/>
              </a:rPr>
              <a:t>Bei hellen Schriften auf dunklem Hintergrund sollte eine kräftigere Schriftstärke (halbfett/ fett) verwendet und die </a:t>
            </a:r>
            <a:r>
              <a:rPr lang="de-DE" sz="1400" b="1" dirty="0">
                <a:solidFill>
                  <a:srgbClr val="FFFFFF"/>
                </a:solidFill>
                <a:latin typeface="Verdana"/>
                <a:ea typeface="Verdana"/>
                <a:cs typeface="Tahoma"/>
              </a:rPr>
              <a:t>Schriftgröße</a:t>
            </a:r>
            <a:r>
              <a:rPr lang="de-DE" sz="1400" b="1" dirty="0">
                <a:solidFill>
                  <a:schemeClr val="bg1"/>
                </a:solidFill>
                <a:latin typeface="Verdana"/>
                <a:ea typeface="Verdana"/>
                <a:cs typeface="Tahoma"/>
              </a:rPr>
              <a:t> um ca. 10 Prozent erhöht werden. (Kontrastverhältnis 20:1)</a:t>
            </a:r>
            <a:endParaRPr dirty="0"/>
          </a:p>
        </p:txBody>
      </p:sp>
      <p:sp>
        <p:nvSpPr>
          <p:cNvPr id="8" name="Textfeld 4" descr="Schlecht: dunkelgrauer Balken mit roter Schrift" title="Schlechtes Beispiel"/>
          <p:cNvSpPr txBox="1"/>
          <p:nvPr/>
        </p:nvSpPr>
        <p:spPr bwMode="auto">
          <a:xfrm rot="272900">
            <a:off x="444841" y="3924830"/>
            <a:ext cx="2405270" cy="369332"/>
          </a:xfrm>
          <a:prstGeom prst="rect">
            <a:avLst/>
          </a:prstGeom>
          <a:solidFill>
            <a:srgbClr val="565656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 Achtung, unleserlich!</a:t>
            </a:r>
            <a:endParaRPr dirty="0"/>
          </a:p>
        </p:txBody>
      </p:sp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270336" y="1105989"/>
            <a:ext cx="2947482" cy="1980334"/>
          </a:xfrm>
        </p:spPr>
        <p:txBody>
          <a:bodyPr/>
          <a:lstStyle/>
          <a:p>
            <a:r>
              <a:rPr lang="de-DE" dirty="0" smtClean="0"/>
              <a:t>Kontrast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6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Überschriften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t>32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622765" y="0"/>
            <a:ext cx="7898675" cy="483235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>
                <a:solidFill>
                  <a:schemeClr val="tx1"/>
                </a:solidFill>
              </a:rPr>
              <a:t>Korrektes Auszeichnen und Hierarchisieren</a:t>
            </a:r>
          </a:p>
          <a:p>
            <a:r>
              <a:rPr lang="de-DE" dirty="0">
                <a:solidFill>
                  <a:schemeClr val="tx1"/>
                </a:solidFill>
              </a:rPr>
              <a:t>zur Kennzeichnung von Überschriften Formatvorlagen im CMS verwenden</a:t>
            </a:r>
          </a:p>
          <a:p>
            <a:pPr>
              <a:spcAft>
                <a:spcPts val="1800"/>
              </a:spcAft>
            </a:pPr>
            <a:r>
              <a:rPr lang="de-DE" dirty="0">
                <a:solidFill>
                  <a:schemeClr val="tx1"/>
                </a:solidFill>
              </a:rPr>
              <a:t>Überschriftenhierarchie sollte der inhaltlichen Hierarchie des Textes entsprechen:</a:t>
            </a:r>
          </a:p>
          <a:p>
            <a:pPr lvl="1">
              <a:spcAft>
                <a:spcPts val="600"/>
              </a:spcAft>
            </a:pPr>
            <a:r>
              <a:rPr lang="de-DE" sz="2000" b="1" dirty="0">
                <a:solidFill>
                  <a:schemeClr val="tx1"/>
                </a:solidFill>
              </a:rPr>
              <a:t>Überschrift erster Ordnung (H1)</a:t>
            </a: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Seitentitel</a:t>
            </a:r>
            <a:endParaRPr lang="de-DE" sz="20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de-DE" sz="2000" b="1" dirty="0">
                <a:solidFill>
                  <a:schemeClr val="tx1"/>
                </a:solidFill>
              </a:rPr>
              <a:t>Überschrift zweiter Ordnung (H2)</a:t>
            </a: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Zwischenüberschriften</a:t>
            </a:r>
            <a:endParaRPr lang="de-DE" sz="2000" dirty="0">
              <a:solidFill>
                <a:schemeClr val="tx1"/>
              </a:solidFill>
            </a:endParaRPr>
          </a:p>
          <a:p>
            <a:pPr lvl="1">
              <a:spcAft>
                <a:spcPts val="1800"/>
              </a:spcAft>
            </a:pPr>
            <a:r>
              <a:rPr lang="de-DE" sz="2000" b="1" dirty="0">
                <a:solidFill>
                  <a:schemeClr val="tx1"/>
                </a:solidFill>
              </a:rPr>
              <a:t>Überschrift dritter Ordnung (H3)</a:t>
            </a: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Zwischenüberschriften </a:t>
            </a:r>
            <a:r>
              <a:rPr lang="de-DE" sz="2000" dirty="0">
                <a:solidFill>
                  <a:schemeClr val="tx1"/>
                </a:solidFill>
              </a:rPr>
              <a:t>innerhalb </a:t>
            </a:r>
            <a:r>
              <a:rPr lang="de-DE" sz="2000" dirty="0" smtClean="0">
                <a:solidFill>
                  <a:schemeClr val="tx1"/>
                </a:solidFill>
              </a:rPr>
              <a:t>des </a:t>
            </a:r>
            <a:r>
              <a:rPr lang="de-DE" sz="2000" dirty="0">
                <a:solidFill>
                  <a:schemeClr val="tx1"/>
                </a:solidFill>
              </a:rPr>
              <a:t>Textes zur Kennzeichnung von </a:t>
            </a:r>
            <a:r>
              <a:rPr lang="de-DE" sz="2000" dirty="0" smtClean="0">
                <a:solidFill>
                  <a:schemeClr val="tx1"/>
                </a:solidFill>
              </a:rPr>
              <a:t>Absätzen</a:t>
            </a:r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8" name="Gruppieren 7" descr="Scrrenshot: Typo 3-Benutzeroberfläche. Formatvorlage für Überschriften rot eingekreist."/>
          <p:cNvGrpSpPr/>
          <p:nvPr/>
        </p:nvGrpSpPr>
        <p:grpSpPr>
          <a:xfrm>
            <a:off x="4383557" y="4724075"/>
            <a:ext cx="5153453" cy="1814837"/>
            <a:chOff x="6180854" y="3291840"/>
            <a:chExt cx="5713886" cy="2012199"/>
          </a:xfrm>
        </p:grpSpPr>
        <p:pic>
          <p:nvPicPr>
            <p:cNvPr id="9" name="Grafik 8" descr="Screenshot: Typo3 Benutzeroberfläche. Ausgeklapptes Überschriften-Menü ist rot eingekreist. Text im Bild: &quot;Überschrift, Überschrift 2, Überschrift 3, Überschrift 4&quot;."/>
            <p:cNvPicPr>
              <a:picLocks noChangeAspect="1"/>
            </p:cNvPicPr>
            <p:nvPr/>
          </p:nvPicPr>
          <p:blipFill rotWithShape="1">
            <a:blip r:embed="rId3"/>
            <a:srcRect l="30390" t="50331" r="5568" b="9575"/>
            <a:stretch/>
          </p:blipFill>
          <p:spPr>
            <a:xfrm>
              <a:off x="6180854" y="3291840"/>
              <a:ext cx="5713886" cy="2012199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 rot="5400000">
              <a:off x="6535553" y="3686479"/>
              <a:ext cx="1751800" cy="1309036"/>
            </a:xfrm>
            <a:prstGeom prst="ellipse">
              <a:avLst/>
            </a:prstGeom>
            <a:noFill/>
            <a:ln w="19050">
              <a:solidFill>
                <a:srgbClr val="AC14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391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Auszeichnungs-hierarchie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302" y="180789"/>
            <a:ext cx="4303592" cy="368146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4545"/>
          <a:stretch/>
        </p:blipFill>
        <p:spPr>
          <a:xfrm>
            <a:off x="6196044" y="2812869"/>
            <a:ext cx="5725989" cy="34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Barrierefreie Texte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Warum barrierefreie Texte wichtig sind</a:t>
            </a:r>
          </a:p>
          <a:p>
            <a:r>
              <a:rPr lang="de-DE" dirty="0"/>
              <a:t>Ermöglichen Zugang für alle – unabhängig von Fähigkeiten</a:t>
            </a:r>
          </a:p>
          <a:p>
            <a:r>
              <a:rPr lang="de-DE" dirty="0"/>
              <a:t>Verbessern Übersichtlichkeit und Lesbarkeit</a:t>
            </a:r>
          </a:p>
          <a:p>
            <a:r>
              <a:rPr lang="de-DE" dirty="0"/>
              <a:t>Unterstützen </a:t>
            </a:r>
            <a:r>
              <a:rPr lang="de-DE" dirty="0" err="1"/>
              <a:t>assistive</a:t>
            </a:r>
            <a:r>
              <a:rPr lang="de-DE" dirty="0"/>
              <a:t> Technologien wie </a:t>
            </a:r>
            <a:r>
              <a:rPr lang="de-DE" dirty="0" err="1" smtClean="0"/>
              <a:t>Screenreader</a:t>
            </a:r>
            <a:endParaRPr lang="de-DE" dirty="0" smtClean="0"/>
          </a:p>
          <a:p>
            <a:r>
              <a:rPr lang="de-DE" dirty="0" smtClean="0"/>
              <a:t>Ist gut für die Suchmaschinenoptimierung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1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Fließtext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t>35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Gut verständliche Texte folgen diesen Prinzipien</a:t>
            </a:r>
            <a:r>
              <a:rPr lang="de-DE" b="1" dirty="0" smtClean="0"/>
              <a:t>:</a:t>
            </a:r>
            <a:br>
              <a:rPr lang="de-DE" b="1" dirty="0" smtClean="0"/>
            </a:br>
            <a:endParaRPr lang="de-DE" b="1" dirty="0"/>
          </a:p>
          <a:p>
            <a:r>
              <a:rPr lang="de-DE" b="1" dirty="0"/>
              <a:t>Klare Struktur:</a:t>
            </a:r>
            <a:r>
              <a:rPr lang="de-DE" dirty="0"/>
              <a:t> Inhalte logisch gliedern, roter Faden erkennbar</a:t>
            </a:r>
          </a:p>
          <a:p>
            <a:r>
              <a:rPr lang="de-DE" b="1" dirty="0"/>
              <a:t>Kurze Sätze:</a:t>
            </a:r>
            <a:r>
              <a:rPr lang="de-DE" dirty="0"/>
              <a:t> Schachtelsätze vermeiden</a:t>
            </a:r>
          </a:p>
          <a:p>
            <a:r>
              <a:rPr lang="de-DE" b="1" dirty="0"/>
              <a:t>Aktiv schreiben:</a:t>
            </a:r>
            <a:r>
              <a:rPr lang="de-DE" dirty="0"/>
              <a:t> z. B. </a:t>
            </a:r>
            <a:r>
              <a:rPr lang="de-DE" i="1" dirty="0"/>
              <a:t>„Wir testen die App“</a:t>
            </a:r>
            <a:r>
              <a:rPr lang="de-DE" dirty="0"/>
              <a:t> statt </a:t>
            </a:r>
            <a:r>
              <a:rPr lang="de-DE" i="1" dirty="0"/>
              <a:t>„Die App wird getestet“</a:t>
            </a:r>
            <a:endParaRPr lang="de-DE" dirty="0"/>
          </a:p>
          <a:p>
            <a:r>
              <a:rPr lang="de-DE" b="1" dirty="0"/>
              <a:t>Verbalstil nutzen:</a:t>
            </a:r>
            <a:r>
              <a:rPr lang="de-DE" dirty="0"/>
              <a:t> </a:t>
            </a:r>
            <a:r>
              <a:rPr lang="de-DE" i="1" dirty="0"/>
              <a:t>„prüfen“</a:t>
            </a:r>
            <a:r>
              <a:rPr lang="de-DE" dirty="0"/>
              <a:t> statt </a:t>
            </a:r>
            <a:r>
              <a:rPr lang="de-DE" i="1" dirty="0"/>
              <a:t>„eine Prüfung durchführen“</a:t>
            </a:r>
            <a:endParaRPr lang="de-DE" dirty="0"/>
          </a:p>
          <a:p>
            <a:r>
              <a:rPr lang="de-DE" b="1" dirty="0"/>
              <a:t>Klarer Ausdruck:</a:t>
            </a:r>
            <a:r>
              <a:rPr lang="de-DE" dirty="0"/>
              <a:t> Keine unnötigen Füllwörter, Anglizismen oder Fremdworte</a:t>
            </a:r>
          </a:p>
          <a:p>
            <a:r>
              <a:rPr lang="de-DE" b="1" dirty="0"/>
              <a:t>Visuelles Verhalten mitdenken: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smtClean="0"/>
              <a:t>Keine </a:t>
            </a:r>
            <a:r>
              <a:rPr lang="de-DE" dirty="0"/>
              <a:t>Hinweise </a:t>
            </a:r>
            <a:r>
              <a:rPr lang="de-DE" dirty="0" smtClean="0"/>
              <a:t>wie „siehe </a:t>
            </a:r>
            <a:r>
              <a:rPr lang="de-DE" dirty="0"/>
              <a:t>links“ oder „im roten Kasten“</a:t>
            </a:r>
          </a:p>
          <a:p>
            <a:pPr lvl="1"/>
            <a:r>
              <a:rPr lang="de-DE" dirty="0"/>
              <a:t>Auf Smartphones wechselt die Position</a:t>
            </a:r>
          </a:p>
          <a:p>
            <a:pPr lvl="1"/>
            <a:r>
              <a:rPr lang="de-DE" dirty="0"/>
              <a:t>Farben werden unterschiedlich wahrgenommen (Farbenblindheit)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6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17298" cy="4601183"/>
          </a:xfrm>
        </p:spPr>
        <p:txBody>
          <a:bodyPr/>
          <a:lstStyle/>
          <a:p>
            <a:r>
              <a:rPr lang="de-DE" dirty="0" smtClean="0"/>
              <a:t>Formatierungen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69268" y="864108"/>
            <a:ext cx="7808926" cy="5120640"/>
          </a:xfrm>
        </p:spPr>
        <p:txBody>
          <a:bodyPr>
            <a:norm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de-DE" dirty="0" smtClean="0">
                <a:solidFill>
                  <a:schemeClr val="tx1"/>
                </a:solidFill>
              </a:rPr>
              <a:t>Ein </a:t>
            </a:r>
            <a:r>
              <a:rPr lang="de-DE" dirty="0">
                <a:solidFill>
                  <a:schemeClr val="tx1"/>
                </a:solidFill>
              </a:rPr>
              <a:t>sparsamer Umgang mit Hervorhebungen im Text erleichtert das Erfassen von Informationen: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chemeClr val="tx1"/>
                </a:solidFill>
              </a:rPr>
              <a:t>vereinzelte Hervorhebungen durch </a:t>
            </a:r>
            <a:r>
              <a:rPr lang="de-DE" b="1" dirty="0" err="1">
                <a:solidFill>
                  <a:schemeClr val="tx1"/>
                </a:solidFill>
              </a:rPr>
              <a:t>Fettung</a:t>
            </a:r>
            <a:endParaRPr lang="de-DE" i="1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VERSALSCHREIBUNG</a:t>
            </a:r>
            <a:r>
              <a:rPr lang="de-DE" dirty="0">
                <a:solidFill>
                  <a:schemeClr val="tx1"/>
                </a:solidFill>
              </a:rPr>
              <a:t>,</a:t>
            </a:r>
            <a:r>
              <a:rPr lang="de-DE" i="1" dirty="0">
                <a:solidFill>
                  <a:schemeClr val="tx1"/>
                </a:solidFill>
              </a:rPr>
              <a:t> Kursivstellung,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u="sng" dirty="0">
                <a:solidFill>
                  <a:schemeClr val="tx1"/>
                </a:solidFill>
              </a:rPr>
              <a:t>Unterstreichungen</a:t>
            </a:r>
            <a:r>
              <a:rPr lang="de-DE" dirty="0">
                <a:solidFill>
                  <a:schemeClr val="tx1"/>
                </a:solidFill>
              </a:rPr>
              <a:t> und </a:t>
            </a:r>
            <a:r>
              <a:rPr lang="de-DE" dirty="0">
                <a:solidFill>
                  <a:schemeClr val="tx1"/>
                </a:solidFill>
                <a:latin typeface="Brush Script MT" panose="03060802040406070304" pitchFamily="66" charset="0"/>
              </a:rPr>
              <a:t>Schmuckschriften </a:t>
            </a:r>
            <a:r>
              <a:rPr lang="de-DE" dirty="0" smtClean="0">
                <a:solidFill>
                  <a:schemeClr val="tx1"/>
                </a:solidFill>
              </a:rPr>
              <a:t>vermeiden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lvl="1">
              <a:spcAft>
                <a:spcPts val="200"/>
              </a:spcAft>
            </a:pPr>
            <a:r>
              <a:rPr lang="de-DE" sz="2000" dirty="0">
                <a:solidFill>
                  <a:schemeClr val="tx1"/>
                </a:solidFill>
              </a:rPr>
              <a:t>Großbuchstaben unterscheiden sich weniger deutlich </a:t>
            </a:r>
            <a:r>
              <a:rPr lang="de-DE" sz="2000" dirty="0" smtClean="0">
                <a:solidFill>
                  <a:schemeClr val="tx1"/>
                </a:solidFill>
              </a:rPr>
              <a:t/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voneinander </a:t>
            </a:r>
            <a:r>
              <a:rPr lang="de-DE" sz="2000" dirty="0">
                <a:solidFill>
                  <a:schemeClr val="tx1"/>
                </a:solidFill>
              </a:rPr>
              <a:t>als </a:t>
            </a:r>
            <a:r>
              <a:rPr lang="de-DE" sz="2000" dirty="0" smtClean="0">
                <a:solidFill>
                  <a:schemeClr val="tx1"/>
                </a:solidFill>
              </a:rPr>
              <a:t>Kleinbuchstaben</a:t>
            </a:r>
            <a:br>
              <a:rPr lang="de-DE" sz="2000" dirty="0" smtClean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  <a:p>
            <a:pPr lvl="1">
              <a:spcAft>
                <a:spcPts val="200"/>
              </a:spcAft>
            </a:pPr>
            <a:r>
              <a:rPr lang="de-DE" sz="2000" dirty="0">
                <a:solidFill>
                  <a:schemeClr val="tx1"/>
                </a:solidFill>
              </a:rPr>
              <a:t>Unterstreichungen verringern die Erkennbarkeit der Zeichen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 einzige Ausnahme: Unterstreichungen bei Links sind bereits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etabliert</a:t>
            </a:r>
            <a:b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endParaRPr lang="de-DE" sz="2000" dirty="0">
              <a:solidFill>
                <a:schemeClr val="tx1"/>
              </a:solidFill>
            </a:endParaRPr>
          </a:p>
          <a:p>
            <a:pPr lvl="1"/>
            <a:r>
              <a:rPr lang="de-DE" sz="2000" dirty="0">
                <a:solidFill>
                  <a:schemeClr val="tx1"/>
                </a:solidFill>
              </a:rPr>
              <a:t>Kursivstellung und Schmuckschriften sind schwieriger zu entziffern und </a:t>
            </a:r>
            <a:r>
              <a:rPr lang="de-DE" sz="2000" dirty="0" smtClean="0">
                <a:solidFill>
                  <a:schemeClr val="tx1"/>
                </a:solidFill>
              </a:rPr>
              <a:t>verschlechtern </a:t>
            </a:r>
            <a:r>
              <a:rPr lang="de-DE" sz="2000" dirty="0">
                <a:solidFill>
                  <a:schemeClr val="tx1"/>
                </a:solidFill>
              </a:rPr>
              <a:t>dadurch die Leserlichkeit</a:t>
            </a:r>
          </a:p>
          <a:p>
            <a:pPr lvl="1"/>
            <a:endParaRPr lang="de-DE" sz="1800" dirty="0">
              <a:solidFill>
                <a:srgbClr val="003057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9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2397" cy="4601183"/>
          </a:xfrm>
        </p:spPr>
        <p:txBody>
          <a:bodyPr/>
          <a:lstStyle/>
          <a:p>
            <a:r>
              <a:rPr lang="de-DE" dirty="0" smtClean="0"/>
              <a:t>Linksbündigkeit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653324" y="679269"/>
            <a:ext cx="7850699" cy="6557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u="sng" dirty="0" smtClean="0"/>
              <a:t>Vorteile </a:t>
            </a:r>
            <a:r>
              <a:rPr lang="de-DE" b="1" u="sng" dirty="0"/>
              <a:t>für die Lesbarkeit</a:t>
            </a:r>
          </a:p>
          <a:p>
            <a:pPr marL="0" indent="0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Klarer </a:t>
            </a:r>
            <a:r>
              <a:rPr lang="de-DE" b="1" dirty="0"/>
              <a:t>Anfang jeder </a:t>
            </a:r>
            <a:r>
              <a:rPr lang="de-DE" b="1" dirty="0" smtClean="0"/>
              <a:t>Zeile: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dirty="0"/>
              <a:t>Zeilenbeginn ist immer an derselben Stelle – das erleichtert das </a:t>
            </a:r>
            <a:r>
              <a:rPr lang="de-DE" b="1" dirty="0"/>
              <a:t>Auffinden der nächsten Zeile</a:t>
            </a:r>
            <a:r>
              <a:rPr lang="de-DE" dirty="0"/>
              <a:t>, besonders für:</a:t>
            </a:r>
          </a:p>
          <a:p>
            <a:pPr marL="502920" lvl="1" indent="0">
              <a:buNone/>
            </a:pPr>
            <a:r>
              <a:rPr lang="de-DE" sz="2000" dirty="0"/>
              <a:t>Menschen mit kognitiven Einschränkungen</a:t>
            </a:r>
          </a:p>
          <a:p>
            <a:pPr marL="502920" lvl="1" indent="0">
              <a:buNone/>
            </a:pPr>
            <a:r>
              <a:rPr lang="de-DE" sz="2000" dirty="0"/>
              <a:t>Personen mit Leseschwäche (z. B. Legasthenie)</a:t>
            </a:r>
          </a:p>
          <a:p>
            <a:pPr marL="502920" lvl="1" indent="0">
              <a:buNone/>
            </a:pPr>
            <a:r>
              <a:rPr lang="de-DE" sz="2000" dirty="0" err="1" smtClean="0"/>
              <a:t>Screenreader-Nutzer:innen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  <a:p>
            <a:pPr marL="0" indent="0">
              <a:buNone/>
            </a:pPr>
            <a:r>
              <a:rPr lang="de-DE" b="1" dirty="0"/>
              <a:t>Keine ungleichmäßigen Wortabstände: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Blocksatz erzeugt oft </a:t>
            </a:r>
            <a:r>
              <a:rPr lang="de-DE" b="1" dirty="0"/>
              <a:t>Lücken zwischen Wörtern</a:t>
            </a:r>
            <a:r>
              <a:rPr lang="de-DE" dirty="0"/>
              <a:t>, die den Lesefluss stören – besonders bei:</a:t>
            </a:r>
          </a:p>
          <a:p>
            <a:pPr marL="502920" lvl="1" indent="0">
              <a:buNone/>
            </a:pPr>
            <a:r>
              <a:rPr lang="de-DE" sz="2000" dirty="0"/>
              <a:t>kleiner Bildschirmbreite (z. B. Smartphone)</a:t>
            </a:r>
          </a:p>
          <a:p>
            <a:pPr marL="502920" lvl="1" indent="0">
              <a:buNone/>
            </a:pPr>
            <a:r>
              <a:rPr lang="de-DE" sz="2000" dirty="0"/>
              <a:t>vergrößerter Schrift (Zoom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endParaRPr lang="de-DE" sz="2000" dirty="0"/>
          </a:p>
          <a:p>
            <a:pPr marL="0" indent="0">
              <a:buNone/>
            </a:pPr>
            <a:r>
              <a:rPr lang="de-DE" b="1" dirty="0"/>
              <a:t>Bessere Orientierung für Hilfsmittel: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Screenreader</a:t>
            </a:r>
            <a:r>
              <a:rPr lang="de-DE" dirty="0"/>
              <a:t> und Lesehilfen können </a:t>
            </a:r>
            <a:r>
              <a:rPr lang="de-DE" b="1" dirty="0"/>
              <a:t>linksbündige Texte zuverlässiger interpretieren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b="1" dirty="0"/>
              <a:t/>
            </a:r>
            <a:br>
              <a:rPr lang="de-DE" b="1" dirty="0"/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0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4946"/>
            <a:ext cx="3396343" cy="226215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27314" y="1776549"/>
            <a:ext cx="1922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strike="sngStrike" dirty="0" smtClean="0">
                <a:solidFill>
                  <a:schemeClr val="bg1"/>
                </a:solidFill>
              </a:rPr>
              <a:t>Tabellen</a:t>
            </a:r>
            <a:endParaRPr lang="de-DE" sz="4000" strike="sngStrike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9223" y="175732"/>
            <a:ext cx="816864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Probleme</a:t>
            </a:r>
            <a:r>
              <a:rPr kumimoji="0" lang="de-DE" altLang="de-DE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über Probleme:</a:t>
            </a:r>
            <a:br>
              <a:rPr kumimoji="0" lang="de-DE" altLang="de-DE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de-DE" altLang="de-DE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Keine semantisch korrekten HTML-Tabellen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→ </a:t>
            </a:r>
            <a:r>
              <a:rPr kumimoji="0" lang="de-DE" alt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Screenreader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können Inhalte nicht sinnvoll vorlesen, wenn z. B. &lt;div&gt;-Container statt &lt;</a:t>
            </a:r>
            <a:r>
              <a:rPr kumimoji="0" lang="de-DE" alt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table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&gt; genutzt werden.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Fehlende oder falsche Spalten- und Zeilenüberschriften (&lt;</a:t>
            </a:r>
            <a:r>
              <a:rPr kumimoji="0" lang="de-DE" alt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&gt;)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→ Ohne Überschriften ist 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nicht klar, was ein Wert bedeutet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(z. B. „13“ – aber wofür?).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Verschachtelte oder zu komplexe Tabellenstrukturen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→ Mehrere Ebenen oder </a:t>
            </a:r>
            <a:r>
              <a:rPr kumimoji="0" lang="de-DE" alt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gemergte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Zellen verwirren Assistenztechnologien.</a:t>
            </a:r>
            <a:b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→ Orientierung geht verloren, vor allem bei großen Datensätzen.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Keine Alternativtexte oder Kontextinformationen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→ Wenn eine Tabelle allein steht, 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fehlt oft eine erklärende Einführung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(Was zeigt die Tabelle? Wozu?).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Reihenfolge nicht logisch – z. B. durch visuelle Sortierung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→ </a:t>
            </a:r>
            <a:r>
              <a:rPr kumimoji="0" lang="de-DE" alt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Screenreader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lesen 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 Quellcode-Reihenfolge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nicht wie der Mensch visuell sortiert.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Fehlende </a:t>
            </a:r>
            <a:r>
              <a:rPr kumimoji="0" lang="de-DE" alt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Responsivität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→ Auf mobilen Geräten werden Tabellen schnell </a:t>
            </a: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unlesbar</a:t>
            </a: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wenn sie nicht angepasst sind (Scrollen, Überlappungen etc.).</a:t>
            </a:r>
          </a:p>
        </p:txBody>
      </p:sp>
    </p:spTree>
    <p:extLst>
      <p:ext uri="{BB962C8B-B14F-4D97-AF65-F5344CB8AC3E}">
        <p14:creationId xmlns:p14="http://schemas.microsoft.com/office/powerpoint/2010/main" val="39249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t>39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585883" y="251384"/>
            <a:ext cx="7933765" cy="6104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Gute Linktexte sind …</a:t>
            </a:r>
          </a:p>
          <a:p>
            <a:r>
              <a:rPr lang="de-DE" b="1" dirty="0"/>
              <a:t>aussagekräftig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statt „hier klicken“ → z. B. </a:t>
            </a:r>
            <a:r>
              <a:rPr lang="de-DE" i="1" dirty="0"/>
              <a:t>„Anleitung für barrierefreie PDFs“</a:t>
            </a:r>
            <a:endParaRPr lang="de-DE" dirty="0"/>
          </a:p>
          <a:p>
            <a:r>
              <a:rPr lang="de-DE" b="1" dirty="0"/>
              <a:t>kontextunabhängig verständlich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→ auch ohne umliegenden Text klar</a:t>
            </a:r>
          </a:p>
          <a:p>
            <a:r>
              <a:rPr lang="de-DE" b="1" dirty="0"/>
              <a:t>formatiert mit Zusatzinfos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z. B. </a:t>
            </a:r>
            <a:r>
              <a:rPr lang="de-DE" i="1" dirty="0"/>
              <a:t>„Checkliste Alt-Texte (PDF, 1 MB)</a:t>
            </a:r>
            <a:r>
              <a:rPr lang="de-DE" dirty="0"/>
              <a:t>“</a:t>
            </a:r>
          </a:p>
          <a:p>
            <a:r>
              <a:rPr lang="de-DE" b="1" dirty="0"/>
              <a:t>frei von rein visuellen Hinweisen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❌ „siehe links“, „im roten Kasten“ → auf Mobilgeräten oder bei Farbenblindheit problematisch</a:t>
            </a:r>
          </a:p>
          <a:p>
            <a:r>
              <a:rPr lang="de-DE" b="1" dirty="0"/>
              <a:t>nicht überladen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→ zu viele Links direkt hintereinander vermeiden</a:t>
            </a:r>
          </a:p>
          <a:p>
            <a:r>
              <a:rPr lang="de-DE" b="1" dirty="0"/>
              <a:t>zielgerichtet und geprüft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→ Der </a:t>
            </a:r>
            <a:r>
              <a:rPr lang="de-DE" b="1" dirty="0"/>
              <a:t>verlinkte Inhalt muss barrierefrei</a:t>
            </a:r>
            <a:r>
              <a:rPr lang="de-DE" dirty="0"/>
              <a:t> sein (z. B. getaggte PDFs, untertitelte Videos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894" y="5511012"/>
            <a:ext cx="6559759" cy="12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vier Prinzipien der </a:t>
            </a:r>
            <a:r>
              <a:rPr lang="de-DE" dirty="0" smtClean="0"/>
              <a:t>Barrierefreiheit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4319" y="984068"/>
            <a:ext cx="7376161" cy="40146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Wahrnehmbarkeit: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Können alle Inhalte gesehen oder gehört werden – z. B. auch mit </a:t>
            </a:r>
            <a:r>
              <a:rPr lang="de-DE" sz="2000" dirty="0" err="1"/>
              <a:t>Screenreader</a:t>
            </a:r>
            <a:r>
              <a:rPr lang="de-DE" sz="20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Bedienbarkeit: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Können alle Funktionen mit Tastatur und Hilfsmitteln bedient werden?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Verständlichkeit: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Sind Texte, Menüs und Abläufe klar und leicht verständlich?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Robustheit: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Funktioniert alles zuverlässig – auch mit verschiedenen Browsern und Hilfsmitteln?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319451" y="5247966"/>
            <a:ext cx="7489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/>
              <a:t>Nach </a:t>
            </a:r>
            <a:r>
              <a:rPr lang="de-DE" sz="1400" dirty="0" smtClean="0"/>
              <a:t>WCAG „</a:t>
            </a:r>
            <a:r>
              <a:rPr lang="de-DE" altLang="de-DE" sz="1400" dirty="0"/>
              <a:t>Web Content </a:t>
            </a:r>
            <a:r>
              <a:rPr lang="de-DE" altLang="de-DE" sz="1400" dirty="0" err="1"/>
              <a:t>Accessibility</a:t>
            </a:r>
            <a:r>
              <a:rPr lang="de-DE" altLang="de-DE" sz="1400" dirty="0"/>
              <a:t> Guidelines (WCAG) 2.0“</a:t>
            </a:r>
          </a:p>
          <a:p>
            <a:r>
              <a:rPr lang="de-DE" sz="1400" dirty="0" smtClean="0"/>
              <a:t>Die </a:t>
            </a:r>
            <a:r>
              <a:rPr lang="de-DE" sz="1400" dirty="0" smtClean="0"/>
              <a:t>WCAG, </a:t>
            </a:r>
            <a:r>
              <a:rPr lang="de-DE" sz="1400" dirty="0"/>
              <a:t>schreibt die international gültigen Standards der Barrierefreiheit im Internet </a:t>
            </a:r>
            <a:r>
              <a:rPr lang="de-DE" sz="1400" dirty="0" smtClean="0"/>
              <a:t>fest.</a:t>
            </a:r>
            <a:br>
              <a:rPr lang="de-DE" sz="1400" dirty="0" smtClean="0"/>
            </a:br>
            <a:r>
              <a:rPr lang="de-DE" sz="1400" dirty="0" smtClean="0"/>
              <a:t> Sie </a:t>
            </a:r>
            <a:r>
              <a:rPr lang="de-DE" sz="1400" dirty="0"/>
              <a:t>wurden vom W3C (World Wide Web </a:t>
            </a:r>
            <a:r>
              <a:rPr lang="de-DE" sz="1400" dirty="0" err="1"/>
              <a:t>Consortium</a:t>
            </a:r>
            <a:r>
              <a:rPr lang="de-DE" sz="1400" dirty="0"/>
              <a:t>) erstellt. Auf der WCAG beruht die BITV (Barrierefreie-Informationstechnik-Verordnung</a:t>
            </a:r>
            <a:r>
              <a:rPr lang="de-DE" sz="1400" dirty="0" smtClean="0"/>
              <a:t>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559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KI-Check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6" y="4122432"/>
            <a:ext cx="2960914" cy="10354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737" y="438138"/>
            <a:ext cx="6270236" cy="36842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716" y="3424428"/>
            <a:ext cx="6219371" cy="30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4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7150" y="2743589"/>
            <a:ext cx="3475038" cy="1370823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18438" y="2739104"/>
            <a:ext cx="3475037" cy="1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Barrierefreiheit von Anfang an mitdenken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2988" y="471164"/>
            <a:ext cx="7894705" cy="5668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Technische Basis schafft Zugänglichkeit</a:t>
            </a:r>
            <a:endParaRPr lang="de-DE" sz="2000" dirty="0"/>
          </a:p>
          <a:p>
            <a:r>
              <a:rPr lang="de-DE" sz="2000" dirty="0" smtClean="0"/>
              <a:t>Bereits </a:t>
            </a:r>
            <a:r>
              <a:rPr lang="de-DE" sz="2000" dirty="0"/>
              <a:t>beim Aufbau mit </a:t>
            </a:r>
            <a:r>
              <a:rPr lang="de-DE" sz="2000" b="1" dirty="0"/>
              <a:t>HTML und CSS</a:t>
            </a:r>
            <a:r>
              <a:rPr lang="de-DE" sz="2000" dirty="0"/>
              <a:t> werden wichtige Standards berücksichtigt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CMS unterstützt automatisch</a:t>
            </a:r>
            <a:endParaRPr lang="de-DE" sz="2000" dirty="0"/>
          </a:p>
          <a:p>
            <a:r>
              <a:rPr lang="de-DE" sz="2000" dirty="0"/>
              <a:t>Voreinstellungen im CMS sorgen für </a:t>
            </a:r>
            <a:r>
              <a:rPr lang="de-DE" sz="2000" dirty="0" smtClean="0"/>
              <a:t>Barrierefreiheit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>- </a:t>
            </a:r>
            <a:r>
              <a:rPr lang="de-DE" sz="2000" dirty="0" smtClean="0"/>
              <a:t>Keine </a:t>
            </a:r>
            <a:r>
              <a:rPr lang="de-DE" sz="2000" dirty="0"/>
              <a:t>freie Wahl bei </a:t>
            </a:r>
            <a:r>
              <a:rPr lang="de-DE" sz="2000" b="1" dirty="0"/>
              <a:t>Schriftarten</a:t>
            </a:r>
            <a:r>
              <a:rPr lang="de-DE" sz="2000" dirty="0"/>
              <a:t> und </a:t>
            </a:r>
            <a:r>
              <a:rPr lang="de-DE" sz="2000" b="1" dirty="0" smtClean="0"/>
              <a:t>Farben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- Inhalte </a:t>
            </a:r>
            <a:r>
              <a:rPr lang="de-DE" sz="2000" dirty="0"/>
              <a:t>bleiben dadurch </a:t>
            </a:r>
            <a:r>
              <a:rPr lang="de-DE" sz="2000" b="1" dirty="0"/>
              <a:t>einheitlich</a:t>
            </a:r>
            <a:r>
              <a:rPr lang="de-DE" sz="2000" dirty="0"/>
              <a:t> und </a:t>
            </a:r>
            <a:r>
              <a:rPr lang="de-DE" sz="2000" b="1" dirty="0"/>
              <a:t>zugänglich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err="1" smtClean="0"/>
              <a:t>Webstyleguide</a:t>
            </a:r>
            <a:r>
              <a:rPr lang="de-DE" sz="2000" b="1" dirty="0" smtClean="0"/>
              <a:t> </a:t>
            </a:r>
            <a:r>
              <a:rPr lang="de-DE" sz="2000" b="1" dirty="0"/>
              <a:t>der Uni Kassel</a:t>
            </a:r>
            <a:endParaRPr lang="de-DE" sz="2000" dirty="0"/>
          </a:p>
          <a:p>
            <a:r>
              <a:rPr lang="de-DE" sz="2000" dirty="0"/>
              <a:t>Enthält zentrale Gestaltungsrichtlinien:</a:t>
            </a:r>
            <a:br>
              <a:rPr lang="de-DE" sz="2000" dirty="0"/>
            </a:br>
            <a:r>
              <a:rPr lang="de-DE" sz="2000" dirty="0"/>
              <a:t>– Farben, Schriften, HTML-Struktur, Logo-Nutzung</a:t>
            </a:r>
          </a:p>
          <a:p>
            <a:r>
              <a:rPr lang="de-DE" sz="2000" dirty="0"/>
              <a:t>Unterstützt eine </a:t>
            </a:r>
            <a:r>
              <a:rPr lang="de-DE" sz="2000" b="1" dirty="0"/>
              <a:t>konsistente Umsetzung</a:t>
            </a:r>
            <a:r>
              <a:rPr lang="de-DE" sz="2000" dirty="0"/>
              <a:t>, auch über die Website hinaus</a:t>
            </a:r>
            <a:br>
              <a:rPr lang="de-DE" sz="2000" dirty="0"/>
            </a:br>
            <a:r>
              <a:rPr lang="de-DE" sz="2000" dirty="0"/>
              <a:t>– z. B. für Anwendungen im </a:t>
            </a:r>
            <a:r>
              <a:rPr lang="de-DE" sz="2000" b="1" dirty="0"/>
              <a:t>Corporate Design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666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chemeClr val="bg1"/>
                </a:solidFill>
              </a:rPr>
              <a:t>Responsivität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und </a:t>
            </a:r>
            <a:r>
              <a:rPr lang="de-DE" b="1" dirty="0" smtClean="0">
                <a:solidFill>
                  <a:schemeClr val="bg1"/>
                </a:solidFill>
              </a:rPr>
              <a:t>fehlerfreie </a:t>
            </a:r>
            <a:r>
              <a:rPr lang="de-DE" b="1" dirty="0">
                <a:solidFill>
                  <a:schemeClr val="bg1"/>
                </a:solidFill>
              </a:rPr>
              <a:t>Skalierbarkeit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3618" y="1248759"/>
            <a:ext cx="68002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 smtClean="0"/>
              <a:t>Die </a:t>
            </a:r>
            <a:r>
              <a:rPr lang="de-DE" sz="2200" dirty="0"/>
              <a:t>mobile Version ist keine Nebensache, sondern hilft auch </a:t>
            </a:r>
            <a:r>
              <a:rPr lang="de-DE" sz="2200" b="1" dirty="0"/>
              <a:t>sehgeschädigten </a:t>
            </a:r>
            <a:r>
              <a:rPr lang="de-DE" sz="2200" b="1" dirty="0" err="1"/>
              <a:t>Nutzer:innen</a:t>
            </a:r>
            <a:r>
              <a:rPr lang="de-DE" sz="2200" dirty="0"/>
              <a:t> – durch </a:t>
            </a:r>
            <a:r>
              <a:rPr lang="de-DE" sz="2200" b="1" dirty="0"/>
              <a:t>vergrößerte Inhalte</a:t>
            </a:r>
            <a:r>
              <a:rPr lang="de-DE" sz="2200" dirty="0"/>
              <a:t> und </a:t>
            </a:r>
            <a:r>
              <a:rPr lang="de-DE" sz="2200" b="1" dirty="0"/>
              <a:t>reduzierte Layouts</a:t>
            </a:r>
            <a:r>
              <a:rPr lang="de-DE" sz="2200" dirty="0" smtClean="0"/>
              <a:t>.</a:t>
            </a:r>
            <a:br>
              <a:rPr lang="de-DE" sz="2200" dirty="0" smtClean="0"/>
            </a:br>
            <a:endParaRPr lang="de-DE" sz="2200" dirty="0"/>
          </a:p>
          <a:p>
            <a:pPr marL="0" indent="0">
              <a:buNone/>
            </a:pPr>
            <a:r>
              <a:rPr lang="de-DE" sz="2200" b="1" dirty="0"/>
              <a:t>Skalierung muss funktionieren</a:t>
            </a:r>
            <a:endParaRPr lang="de-DE" sz="2200" dirty="0"/>
          </a:p>
          <a:p>
            <a:r>
              <a:rPr lang="de-DE" sz="2200" dirty="0"/>
              <a:t>Beim Zoomen dürfen keine </a:t>
            </a:r>
            <a:r>
              <a:rPr lang="de-DE" sz="2200" b="1" dirty="0"/>
              <a:t>Elemente überlappen</a:t>
            </a:r>
            <a:r>
              <a:rPr lang="de-DE" sz="2200" dirty="0"/>
              <a:t> oder </a:t>
            </a:r>
            <a:r>
              <a:rPr lang="de-DE" sz="2200" b="1" dirty="0"/>
              <a:t>auseinanderreißen</a:t>
            </a:r>
            <a:r>
              <a:rPr lang="de-DE" sz="2200" dirty="0"/>
              <a:t>.</a:t>
            </a:r>
          </a:p>
          <a:p>
            <a:r>
              <a:rPr lang="de-DE" sz="2200" dirty="0"/>
              <a:t>Eine saubere Skalierung unterstützt die </a:t>
            </a:r>
            <a:r>
              <a:rPr lang="de-DE" sz="2200" b="1" dirty="0" smtClean="0"/>
              <a:t>Lesbarkeit</a:t>
            </a:r>
            <a:r>
              <a:rPr lang="de-DE" sz="2200" dirty="0" smtClean="0"/>
              <a:t>.</a:t>
            </a:r>
            <a:endParaRPr lang="de-DE" sz="2200" dirty="0"/>
          </a:p>
          <a:p>
            <a:r>
              <a:rPr lang="de-DE" sz="2200" dirty="0" smtClean="0"/>
              <a:t>Seite </a:t>
            </a:r>
            <a:r>
              <a:rPr lang="de-DE" sz="2200" dirty="0"/>
              <a:t>testen durch:</a:t>
            </a:r>
            <a:br>
              <a:rPr lang="de-DE" sz="2200" dirty="0"/>
            </a:br>
            <a:r>
              <a:rPr lang="de-DE" sz="2200" dirty="0"/>
              <a:t>– </a:t>
            </a:r>
            <a:r>
              <a:rPr lang="de-DE" sz="2200" b="1" dirty="0"/>
              <a:t>Browserfenster auf- und zuziehen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>– </a:t>
            </a:r>
            <a:r>
              <a:rPr lang="de-DE" sz="2200" b="1" dirty="0"/>
              <a:t>Tastenkombinationen STRG + / STRG –</a:t>
            </a:r>
            <a:endParaRPr lang="de-DE" sz="2200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93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Farbgestaltung barrierefrei umsetzen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40480" y="783771"/>
            <a:ext cx="7907383" cy="544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 smtClean="0"/>
              <a:t>Gute </a:t>
            </a:r>
            <a:r>
              <a:rPr lang="de-DE" u="sng" dirty="0"/>
              <a:t>Lesbarkeit braucht Kontrast</a:t>
            </a:r>
          </a:p>
          <a:p>
            <a:r>
              <a:rPr lang="de-DE" dirty="0"/>
              <a:t>Farben frühzeitig so wählen, dass Texte immer </a:t>
            </a:r>
            <a:r>
              <a:rPr lang="de-DE" b="1" dirty="0"/>
              <a:t>gut lesbar</a:t>
            </a:r>
            <a:r>
              <a:rPr lang="de-DE" dirty="0"/>
              <a:t> sind</a:t>
            </a:r>
          </a:p>
          <a:p>
            <a:r>
              <a:rPr lang="de-DE" b="1" dirty="0"/>
              <a:t>Schwache Kontraste</a:t>
            </a:r>
            <a:r>
              <a:rPr lang="de-DE" dirty="0"/>
              <a:t> zwischen Text und Hintergrund unbedingt </a:t>
            </a:r>
            <a:r>
              <a:rPr lang="de-DE" dirty="0"/>
              <a:t>vermeiden </a:t>
            </a:r>
            <a:endParaRPr lang="de-DE" dirty="0" smtClean="0"/>
          </a:p>
          <a:p>
            <a:r>
              <a:rPr lang="de-DE" dirty="0" smtClean="0"/>
              <a:t>Vordergrundfarbe </a:t>
            </a:r>
            <a:r>
              <a:rPr lang="de-DE" b="1" dirty="0"/>
              <a:t>muss sich deutlich</a:t>
            </a:r>
            <a:r>
              <a:rPr lang="de-DE" dirty="0"/>
              <a:t> vom Hintergrund </a:t>
            </a:r>
            <a:r>
              <a:rPr lang="de-DE" dirty="0" smtClean="0"/>
              <a:t>abheben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u="sng" dirty="0"/>
              <a:t>Gestaltung mit Bedacht</a:t>
            </a:r>
          </a:p>
          <a:p>
            <a:r>
              <a:rPr lang="de-DE" b="1" dirty="0"/>
              <a:t>Farbverläufe im Hintergrund</a:t>
            </a:r>
            <a:r>
              <a:rPr lang="de-DE" dirty="0"/>
              <a:t> stören oft die Lesbarkeit</a:t>
            </a:r>
          </a:p>
          <a:p>
            <a:r>
              <a:rPr lang="de-DE" b="1" dirty="0"/>
              <a:t>Rot-Grün-Kombinationen</a:t>
            </a:r>
            <a:r>
              <a:rPr lang="de-DE" dirty="0"/>
              <a:t> </a:t>
            </a:r>
            <a:r>
              <a:rPr lang="de-DE" dirty="0" smtClean="0"/>
              <a:t>vermeiden</a:t>
            </a:r>
          </a:p>
          <a:p>
            <a:pPr marL="0" indent="0">
              <a:buNone/>
            </a:pPr>
            <a:r>
              <a:rPr lang="de-DE" u="sng" dirty="0" smtClean="0"/>
              <a:t/>
            </a:r>
            <a:br>
              <a:rPr lang="de-DE" u="sng" dirty="0" smtClean="0"/>
            </a:br>
            <a:r>
              <a:rPr lang="de-DE" u="sng" dirty="0" smtClean="0"/>
              <a:t>Farben </a:t>
            </a:r>
            <a:r>
              <a:rPr lang="de-DE" u="sng" dirty="0"/>
              <a:t>nie allein zur Orientierung nutzen</a:t>
            </a:r>
          </a:p>
          <a:p>
            <a:r>
              <a:rPr lang="de-DE" b="1" dirty="0"/>
              <a:t>Farbleitsysteme</a:t>
            </a:r>
            <a:r>
              <a:rPr lang="de-DE" dirty="0"/>
              <a:t> nur in Kombination mit </a:t>
            </a:r>
            <a:r>
              <a:rPr lang="de-DE" b="1" dirty="0"/>
              <a:t>Form, Symbolen oder Text</a:t>
            </a:r>
            <a:r>
              <a:rPr lang="de-DE" dirty="0"/>
              <a:t> </a:t>
            </a:r>
            <a:r>
              <a:rPr lang="de-DE" dirty="0" smtClean="0"/>
              <a:t>einsetzen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365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Tastatur-bedienung </a:t>
            </a:r>
            <a:r>
              <a:rPr lang="de-DE" b="1" dirty="0"/>
              <a:t>sicherstellen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366" y="1080175"/>
            <a:ext cx="7946187" cy="49722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200" b="1" dirty="0" smtClean="0"/>
              <a:t>Webangebote </a:t>
            </a:r>
            <a:r>
              <a:rPr lang="de-DE" sz="2200" b="1" dirty="0"/>
              <a:t>müssen komplett ohne Maus nutzbar sein</a:t>
            </a:r>
            <a:r>
              <a:rPr lang="de-DE" sz="2200" b="1" dirty="0" smtClean="0"/>
              <a:t>!</a:t>
            </a:r>
            <a:br>
              <a:rPr lang="de-DE" sz="2200" b="1" dirty="0" smtClean="0"/>
            </a:br>
            <a:endParaRPr lang="de-DE" sz="2200" dirty="0"/>
          </a:p>
          <a:p>
            <a:r>
              <a:rPr lang="de-DE" sz="2200" b="1" dirty="0" err="1" smtClean="0"/>
              <a:t>Einsprungmarke</a:t>
            </a:r>
            <a:r>
              <a:rPr lang="de-DE" sz="2200" dirty="0" smtClean="0"/>
              <a:t> </a:t>
            </a:r>
            <a:r>
              <a:rPr lang="de-DE" sz="2200" dirty="0"/>
              <a:t>direkt zum Inhalt erleichtert den Start</a:t>
            </a:r>
          </a:p>
          <a:p>
            <a:r>
              <a:rPr lang="de-DE" sz="2200" dirty="0"/>
              <a:t>Mit der </a:t>
            </a:r>
            <a:r>
              <a:rPr lang="de-DE" sz="2200" b="1" dirty="0"/>
              <a:t>Tabulatortaste</a:t>
            </a:r>
            <a:r>
              <a:rPr lang="de-DE" sz="2200" dirty="0"/>
              <a:t> durch die Seite gehen, um die </a:t>
            </a:r>
            <a:r>
              <a:rPr lang="de-DE" sz="2200" b="1" dirty="0"/>
              <a:t>Fokusreihenfolge</a:t>
            </a:r>
            <a:r>
              <a:rPr lang="de-DE" sz="2200" dirty="0"/>
              <a:t> zu </a:t>
            </a:r>
            <a:r>
              <a:rPr lang="de-DE" sz="2200" dirty="0" smtClean="0"/>
              <a:t>prüfen</a:t>
            </a:r>
            <a:r>
              <a:rPr lang="de-DE" sz="2200" b="1" dirty="0" smtClean="0"/>
              <a:t/>
            </a:r>
            <a:br>
              <a:rPr lang="de-DE" sz="2200" b="1" dirty="0" smtClean="0"/>
            </a:br>
            <a:endParaRPr lang="de-DE" sz="2200" dirty="0"/>
          </a:p>
          <a:p>
            <a:pPr marL="0" indent="0">
              <a:buNone/>
            </a:pPr>
            <a:r>
              <a:rPr lang="de-DE" sz="2200" b="1" dirty="0"/>
              <a:t>Tastatursteuerung im Überblick:</a:t>
            </a:r>
            <a:endParaRPr lang="de-DE" sz="2200" dirty="0"/>
          </a:p>
          <a:p>
            <a:r>
              <a:rPr lang="de-DE" sz="2200" b="1" dirty="0"/>
              <a:t>Links &amp; Buttons</a:t>
            </a:r>
            <a:r>
              <a:rPr lang="de-DE" sz="2200" dirty="0"/>
              <a:t> aktivieren mit </a:t>
            </a:r>
            <a:r>
              <a:rPr lang="de-DE" sz="2200" b="1" dirty="0"/>
              <a:t>Enter</a:t>
            </a:r>
            <a:endParaRPr lang="de-DE" sz="2200" dirty="0"/>
          </a:p>
          <a:p>
            <a:r>
              <a:rPr lang="de-DE" sz="2200" b="1" dirty="0"/>
              <a:t>Fokus verlassen</a:t>
            </a:r>
            <a:r>
              <a:rPr lang="de-DE" sz="2200" dirty="0"/>
              <a:t> mit </a:t>
            </a:r>
            <a:r>
              <a:rPr lang="de-DE" sz="2200" b="1" dirty="0"/>
              <a:t>ESC</a:t>
            </a:r>
            <a:endParaRPr lang="de-DE" sz="2200" dirty="0"/>
          </a:p>
          <a:p>
            <a:r>
              <a:rPr lang="de-DE" sz="2200" dirty="0"/>
              <a:t>Der </a:t>
            </a:r>
            <a:r>
              <a:rPr lang="de-DE" sz="2200" b="1" dirty="0"/>
              <a:t>aktuelle Fokus</a:t>
            </a:r>
            <a:r>
              <a:rPr lang="de-DE" sz="2200" dirty="0"/>
              <a:t> muss immer </a:t>
            </a:r>
            <a:r>
              <a:rPr lang="de-DE" sz="2200" b="1" dirty="0"/>
              <a:t>sichtbar hervorgehoben</a:t>
            </a:r>
            <a:r>
              <a:rPr lang="de-DE" sz="2200" dirty="0"/>
              <a:t> </a:t>
            </a:r>
            <a:r>
              <a:rPr lang="de-DE" sz="2200" dirty="0" smtClean="0"/>
              <a:t>sein</a:t>
            </a:r>
            <a:br>
              <a:rPr lang="de-DE" sz="2200" dirty="0" smtClean="0"/>
            </a:br>
            <a:endParaRPr lang="de-DE" sz="2200" dirty="0"/>
          </a:p>
          <a:p>
            <a:pPr marL="0" indent="0">
              <a:buNone/>
            </a:pPr>
            <a:r>
              <a:rPr lang="de-DE" sz="2200" b="1" dirty="0"/>
              <a:t>Erweiterte Steuerung für Menüs:</a:t>
            </a:r>
            <a:endParaRPr lang="de-DE" sz="2200" dirty="0"/>
          </a:p>
          <a:p>
            <a:r>
              <a:rPr lang="de-DE" sz="2200" b="1" dirty="0"/>
              <a:t>Hauptnavigation</a:t>
            </a:r>
            <a:r>
              <a:rPr lang="de-DE" sz="2200" dirty="0"/>
              <a:t> auch mit </a:t>
            </a:r>
            <a:r>
              <a:rPr lang="de-DE" sz="2200" b="1" dirty="0"/>
              <a:t>Pfeiltasten</a:t>
            </a:r>
            <a:r>
              <a:rPr lang="de-DE" sz="2200" dirty="0"/>
              <a:t> bedienbar machen</a:t>
            </a:r>
          </a:p>
          <a:p>
            <a:r>
              <a:rPr lang="de-DE" sz="2200" b="1" dirty="0"/>
              <a:t>Menüpunkte öffnen/schließen</a:t>
            </a:r>
            <a:r>
              <a:rPr lang="de-DE" sz="2200" dirty="0"/>
              <a:t> mit der </a:t>
            </a:r>
            <a:r>
              <a:rPr lang="de-DE" sz="2200" b="1" dirty="0"/>
              <a:t>Leertaste</a:t>
            </a:r>
            <a:endParaRPr lang="de-DE" sz="2200" dirty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173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hmen">
  <a:themeElements>
    <a:clrScheme name="Benutzerdefiniert 1">
      <a:dk1>
        <a:srgbClr val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nutzerdefiniert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Rahmen</Template>
  <TotalTime>0</TotalTime>
  <Words>2762</Words>
  <Application>Microsoft Office PowerPoint</Application>
  <PresentationFormat>Breitbild</PresentationFormat>
  <Paragraphs>332</Paragraphs>
  <Slides>41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3" baseType="lpstr">
      <vt:lpstr>Akkurat-Light</vt:lpstr>
      <vt:lpstr>Arial</vt:lpstr>
      <vt:lpstr>Arial Unicode MS</vt:lpstr>
      <vt:lpstr>Brush Script MT</vt:lpstr>
      <vt:lpstr>Calibri</vt:lpstr>
      <vt:lpstr>Calibri Light</vt:lpstr>
      <vt:lpstr>Lucida Sans Unicode</vt:lpstr>
      <vt:lpstr>Tahoma</vt:lpstr>
      <vt:lpstr>Verdana</vt:lpstr>
      <vt:lpstr>Wingdings</vt:lpstr>
      <vt:lpstr>Wingdings 2</vt:lpstr>
      <vt:lpstr>Rahmen</vt:lpstr>
      <vt:lpstr>Barrierefreiheit auf Webseiten</vt:lpstr>
      <vt:lpstr>Barrieren aus Nutzer:innen-Sicht</vt:lpstr>
      <vt:lpstr>Was bedeutet digitale Barriere-freiheit?</vt:lpstr>
      <vt:lpstr>Die vier Prinzipien der Barrierefreiheit</vt:lpstr>
      <vt:lpstr>Simulation</vt:lpstr>
      <vt:lpstr>Barrierefreiheit von Anfang an mitdenken</vt:lpstr>
      <vt:lpstr>Responsivität und fehlerfreie Skalierbarkeit</vt:lpstr>
      <vt:lpstr>Farbgestaltung barrierefrei umsetzen</vt:lpstr>
      <vt:lpstr>Tastatur-bedienung sicherstellen</vt:lpstr>
      <vt:lpstr>WAI-ARIA: Orientierung für alle </vt:lpstr>
      <vt:lpstr>In der Praxis</vt:lpstr>
      <vt:lpstr>Testverfahren</vt:lpstr>
      <vt:lpstr>PowerPoint-Präsentation</vt:lpstr>
      <vt:lpstr>PowerPoint-Präsentation</vt:lpstr>
      <vt:lpstr>Technische Grenzen: Was das CMS nicht leisten kann</vt:lpstr>
      <vt:lpstr>PowerPoint-Präsentation</vt:lpstr>
      <vt:lpstr>Bilder und Grafiken</vt:lpstr>
      <vt:lpstr>Alternativtexte in Typo3</vt:lpstr>
      <vt:lpstr>PowerPoint-Präsentation</vt:lpstr>
      <vt:lpstr>Allgemeine Regeln für Alternativtexte</vt:lpstr>
      <vt:lpstr>PowerPoint-Präsentation</vt:lpstr>
      <vt:lpstr>Beispiel</vt:lpstr>
      <vt:lpstr>PowerPoint-Präsentation</vt:lpstr>
      <vt:lpstr>Funktionale Bilder: Was ist zu beachten?</vt:lpstr>
      <vt:lpstr>Mathematische Formeln: Was ist zu beachten? </vt:lpstr>
      <vt:lpstr>Bildergruppen: Was ist zu beachten?</vt:lpstr>
      <vt:lpstr>Dekorative Bilder: Was ist zu beachten?</vt:lpstr>
      <vt:lpstr>Komplexe Bilder (Diagramme, Infografiken): Was ist zu beachten?</vt:lpstr>
      <vt:lpstr>Grafiken barrierefrei gestalten</vt:lpstr>
      <vt:lpstr>Farben</vt:lpstr>
      <vt:lpstr>Kontrast</vt:lpstr>
      <vt:lpstr>Überschriften</vt:lpstr>
      <vt:lpstr>Logische Auszeichnungs-hierarchie</vt:lpstr>
      <vt:lpstr>Barrierefreie Texte</vt:lpstr>
      <vt:lpstr>Fließtext</vt:lpstr>
      <vt:lpstr>Formatierungen</vt:lpstr>
      <vt:lpstr>Linksbündigkeit</vt:lpstr>
      <vt:lpstr>PowerPoint-Präsentation</vt:lpstr>
      <vt:lpstr>Links</vt:lpstr>
      <vt:lpstr>Der KI-Check</vt:lpstr>
      <vt:lpstr>Vielen Dank!</vt:lpstr>
    </vt:vector>
  </TitlesOfParts>
  <Company>IT Servicezentrum Uni Kassel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Barrierefreiheit auf Webseiten</dc:title>
  <dc:creator>Haferburg, Andrea</dc:creator>
  <cp:lastModifiedBy>Haferburg, Andrea</cp:lastModifiedBy>
  <cp:revision>138</cp:revision>
  <dcterms:created xsi:type="dcterms:W3CDTF">2025-07-08T11:30:21Z</dcterms:created>
  <dcterms:modified xsi:type="dcterms:W3CDTF">2025-07-10T09:24:00Z</dcterms:modified>
</cp:coreProperties>
</file>