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35"/>
  </p:notesMasterIdLst>
  <p:handoutMasterIdLst>
    <p:handoutMasterId r:id="rId36"/>
  </p:handoutMasterIdLst>
  <p:sldIdLst>
    <p:sldId id="256" r:id="rId2"/>
    <p:sldId id="441" r:id="rId3"/>
    <p:sldId id="480" r:id="rId4"/>
    <p:sldId id="350" r:id="rId5"/>
    <p:sldId id="493" r:id="rId6"/>
    <p:sldId id="509" r:id="rId7"/>
    <p:sldId id="501" r:id="rId8"/>
    <p:sldId id="510" r:id="rId9"/>
    <p:sldId id="481" r:id="rId10"/>
    <p:sldId id="468" r:id="rId11"/>
    <p:sldId id="495" r:id="rId12"/>
    <p:sldId id="469" r:id="rId13"/>
    <p:sldId id="470" r:id="rId14"/>
    <p:sldId id="472" r:id="rId15"/>
    <p:sldId id="473" r:id="rId16"/>
    <p:sldId id="474" r:id="rId17"/>
    <p:sldId id="475" r:id="rId18"/>
    <p:sldId id="511" r:id="rId19"/>
    <p:sldId id="482" r:id="rId20"/>
    <p:sldId id="483" r:id="rId21"/>
    <p:sldId id="484" r:id="rId22"/>
    <p:sldId id="485" r:id="rId23"/>
    <p:sldId id="489" r:id="rId24"/>
    <p:sldId id="439" r:id="rId25"/>
    <p:sldId id="490" r:id="rId26"/>
    <p:sldId id="491" r:id="rId27"/>
    <p:sldId id="499" r:id="rId28"/>
    <p:sldId id="508" r:id="rId29"/>
    <p:sldId id="448" r:id="rId30"/>
    <p:sldId id="458" r:id="rId31"/>
    <p:sldId id="498" r:id="rId32"/>
    <p:sldId id="453" r:id="rId33"/>
    <p:sldId id="449" r:id="rId3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B3" initials="F" lastIdx="19" clrIdx="0"/>
  <p:cmAuthor id="1" name="Kruse" initials="K" lastIdx="89" clrIdx="1"/>
  <p:cmAuthor id="2" name="Annelie Knapp" initials="AK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4B17"/>
    <a:srgbClr val="F8F567"/>
    <a:srgbClr val="EA0000"/>
    <a:srgbClr val="9BDE42"/>
    <a:srgbClr val="B9DF41"/>
    <a:srgbClr val="92D050"/>
    <a:srgbClr val="66FF66"/>
    <a:srgbClr val="397F61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77087" autoAdjust="0"/>
  </p:normalViewPr>
  <p:slideViewPr>
    <p:cSldViewPr>
      <p:cViewPr varScale="1">
        <p:scale>
          <a:sx n="40" d="100"/>
          <a:sy n="40" d="100"/>
        </p:scale>
        <p:origin x="792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F858AE-B0A3-4D04-81CD-879FAE2560B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38FA572-8879-4839-8BDF-6277D5BC232F}">
      <dgm:prSet phldrT="[Text]"/>
      <dgm:spPr>
        <a:solidFill>
          <a:srgbClr val="58B48D">
            <a:alpha val="50000"/>
          </a:srgbClr>
        </a:solidFill>
      </dgm:spPr>
      <dgm:t>
        <a:bodyPr/>
        <a:lstStyle/>
        <a:p>
          <a:r>
            <a:rPr lang="en-US" noProof="0" dirty="0" smtClean="0"/>
            <a:t>convincing</a:t>
          </a:r>
          <a:endParaRPr lang="en-US" noProof="0" dirty="0"/>
        </a:p>
      </dgm:t>
    </dgm:pt>
    <dgm:pt modelId="{BCAD02CE-235D-43EB-B227-5BCB8A9C26C0}" type="parTrans" cxnId="{19F7D4F8-5F91-4AB3-B4F2-7A795B59FB95}">
      <dgm:prSet/>
      <dgm:spPr/>
      <dgm:t>
        <a:bodyPr/>
        <a:lstStyle/>
        <a:p>
          <a:endParaRPr lang="de-DE"/>
        </a:p>
      </dgm:t>
    </dgm:pt>
    <dgm:pt modelId="{F2F49F75-D798-41B5-BEA0-4BC1BD20ADEE}" type="sibTrans" cxnId="{19F7D4F8-5F91-4AB3-B4F2-7A795B59FB95}">
      <dgm:prSet/>
      <dgm:spPr/>
      <dgm:t>
        <a:bodyPr/>
        <a:lstStyle/>
        <a:p>
          <a:endParaRPr lang="de-DE"/>
        </a:p>
      </dgm:t>
    </dgm:pt>
    <dgm:pt modelId="{927EEE3A-A5C1-4BB1-8D10-B9CA7956FF18}">
      <dgm:prSet phldrT="[Text]"/>
      <dgm:spPr>
        <a:solidFill>
          <a:srgbClr val="009900">
            <a:alpha val="53000"/>
          </a:srgbClr>
        </a:solidFill>
      </dgm:spPr>
      <dgm:t>
        <a:bodyPr/>
        <a:lstStyle/>
        <a:p>
          <a:r>
            <a:rPr lang="en-US" noProof="0" dirty="0" smtClean="0"/>
            <a:t>not convincing</a:t>
          </a:r>
          <a:endParaRPr lang="en-US" noProof="0" dirty="0"/>
        </a:p>
      </dgm:t>
    </dgm:pt>
    <dgm:pt modelId="{684EF3BA-1C43-46E0-8ADD-E1019F694A00}" type="parTrans" cxnId="{704F0C08-95BE-49AB-990B-155E55417767}">
      <dgm:prSet/>
      <dgm:spPr/>
      <dgm:t>
        <a:bodyPr/>
        <a:lstStyle/>
        <a:p>
          <a:endParaRPr lang="de-DE"/>
        </a:p>
      </dgm:t>
    </dgm:pt>
    <dgm:pt modelId="{1FA7FF44-D1B0-4063-8E51-B4F3367BDABD}" type="sibTrans" cxnId="{704F0C08-95BE-49AB-990B-155E55417767}">
      <dgm:prSet/>
      <dgm:spPr/>
      <dgm:t>
        <a:bodyPr/>
        <a:lstStyle/>
        <a:p>
          <a:endParaRPr lang="de-DE"/>
        </a:p>
      </dgm:t>
    </dgm:pt>
    <dgm:pt modelId="{66F83344-5E17-4D79-9BC7-7B53A49D0A19}" type="pres">
      <dgm:prSet presAssocID="{9BF858AE-B0A3-4D04-81CD-879FAE2560B8}" presName="compositeShape" presStyleCnt="0">
        <dgm:presLayoutVars>
          <dgm:chMax val="7"/>
          <dgm:dir/>
          <dgm:resizeHandles val="exact"/>
        </dgm:presLayoutVars>
      </dgm:prSet>
      <dgm:spPr/>
    </dgm:pt>
    <dgm:pt modelId="{489BA463-0FC7-4254-BF13-D1F7AC1A2808}" type="pres">
      <dgm:prSet presAssocID="{638FA572-8879-4839-8BDF-6277D5BC232F}" presName="circ1" presStyleLbl="vennNode1" presStyleIdx="0" presStyleCnt="2"/>
      <dgm:spPr/>
      <dgm:t>
        <a:bodyPr/>
        <a:lstStyle/>
        <a:p>
          <a:endParaRPr lang="de-DE"/>
        </a:p>
      </dgm:t>
    </dgm:pt>
    <dgm:pt modelId="{D588064D-C6D1-47B0-8F7A-F63510D6DB9C}" type="pres">
      <dgm:prSet presAssocID="{638FA572-8879-4839-8BDF-6277D5BC232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C2E6FC-C0EE-4AFD-A26F-F8C8F542396A}" type="pres">
      <dgm:prSet presAssocID="{927EEE3A-A5C1-4BB1-8D10-B9CA7956FF18}" presName="circ2" presStyleLbl="vennNode1" presStyleIdx="1" presStyleCnt="2"/>
      <dgm:spPr/>
      <dgm:t>
        <a:bodyPr/>
        <a:lstStyle/>
        <a:p>
          <a:endParaRPr lang="de-DE"/>
        </a:p>
      </dgm:t>
    </dgm:pt>
    <dgm:pt modelId="{0DBDC056-C5DB-4DA8-8649-6A6ED2824959}" type="pres">
      <dgm:prSet presAssocID="{927EEE3A-A5C1-4BB1-8D10-B9CA7956FF1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5846460-022C-40BE-BB28-201533CDF38A}" type="presOf" srcId="{638FA572-8879-4839-8BDF-6277D5BC232F}" destId="{489BA463-0FC7-4254-BF13-D1F7AC1A2808}" srcOrd="0" destOrd="0" presId="urn:microsoft.com/office/officeart/2005/8/layout/venn1"/>
    <dgm:cxn modelId="{F597FEE1-1AE9-4538-BAA0-7BCFDE4FE724}" type="presOf" srcId="{927EEE3A-A5C1-4BB1-8D10-B9CA7956FF18}" destId="{0DBDC056-C5DB-4DA8-8649-6A6ED2824959}" srcOrd="1" destOrd="0" presId="urn:microsoft.com/office/officeart/2005/8/layout/venn1"/>
    <dgm:cxn modelId="{704F0C08-95BE-49AB-990B-155E55417767}" srcId="{9BF858AE-B0A3-4D04-81CD-879FAE2560B8}" destId="{927EEE3A-A5C1-4BB1-8D10-B9CA7956FF18}" srcOrd="1" destOrd="0" parTransId="{684EF3BA-1C43-46E0-8ADD-E1019F694A00}" sibTransId="{1FA7FF44-D1B0-4063-8E51-B4F3367BDABD}"/>
    <dgm:cxn modelId="{E74D6340-DF69-4DA7-A177-FDDE19CA4AF2}" type="presOf" srcId="{9BF858AE-B0A3-4D04-81CD-879FAE2560B8}" destId="{66F83344-5E17-4D79-9BC7-7B53A49D0A19}" srcOrd="0" destOrd="0" presId="urn:microsoft.com/office/officeart/2005/8/layout/venn1"/>
    <dgm:cxn modelId="{19F7D4F8-5F91-4AB3-B4F2-7A795B59FB95}" srcId="{9BF858AE-B0A3-4D04-81CD-879FAE2560B8}" destId="{638FA572-8879-4839-8BDF-6277D5BC232F}" srcOrd="0" destOrd="0" parTransId="{BCAD02CE-235D-43EB-B227-5BCB8A9C26C0}" sibTransId="{F2F49F75-D798-41B5-BEA0-4BC1BD20ADEE}"/>
    <dgm:cxn modelId="{A2064581-6285-4766-9CD8-6584D037C616}" type="presOf" srcId="{638FA572-8879-4839-8BDF-6277D5BC232F}" destId="{D588064D-C6D1-47B0-8F7A-F63510D6DB9C}" srcOrd="1" destOrd="0" presId="urn:microsoft.com/office/officeart/2005/8/layout/venn1"/>
    <dgm:cxn modelId="{21B0291F-0E5E-4FCE-A4B2-87358CBE1EDB}" type="presOf" srcId="{927EEE3A-A5C1-4BB1-8D10-B9CA7956FF18}" destId="{F4C2E6FC-C0EE-4AFD-A26F-F8C8F542396A}" srcOrd="0" destOrd="0" presId="urn:microsoft.com/office/officeart/2005/8/layout/venn1"/>
    <dgm:cxn modelId="{219DE6D4-69A1-4205-8296-C77F8C2B9689}" type="presParOf" srcId="{66F83344-5E17-4D79-9BC7-7B53A49D0A19}" destId="{489BA463-0FC7-4254-BF13-D1F7AC1A2808}" srcOrd="0" destOrd="0" presId="urn:microsoft.com/office/officeart/2005/8/layout/venn1"/>
    <dgm:cxn modelId="{5D408B16-FBB1-4D19-BCA6-9E3B5A48B818}" type="presParOf" srcId="{66F83344-5E17-4D79-9BC7-7B53A49D0A19}" destId="{D588064D-C6D1-47B0-8F7A-F63510D6DB9C}" srcOrd="1" destOrd="0" presId="urn:microsoft.com/office/officeart/2005/8/layout/venn1"/>
    <dgm:cxn modelId="{E3AF56E1-C951-454B-9F6A-E2DFA5E3DD0C}" type="presParOf" srcId="{66F83344-5E17-4D79-9BC7-7B53A49D0A19}" destId="{F4C2E6FC-C0EE-4AFD-A26F-F8C8F542396A}" srcOrd="2" destOrd="0" presId="urn:microsoft.com/office/officeart/2005/8/layout/venn1"/>
    <dgm:cxn modelId="{F680F035-666F-4544-8D6C-429B8C6A2624}" type="presParOf" srcId="{66F83344-5E17-4D79-9BC7-7B53A49D0A19}" destId="{0DBDC056-C5DB-4DA8-8649-6A6ED282495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CEBA4F-56B5-433E-AA47-59C33CB55E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849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97C76D-BAC0-4BCE-8332-EF85686601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673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634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814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814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0657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644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912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104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104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953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2647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54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107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85404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85132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 smtClean="0">
              <a:solidFill>
                <a:srgbClr val="FF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3367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7696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3054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3054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3054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89541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10514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46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32123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478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 smtClean="0"/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89CF4E-B7E3-48B9-B45C-2839BA8EC56A}" type="slidenum">
              <a:rPr lang="de-DE" smtClean="0"/>
              <a:pPr/>
              <a:t>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750319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ysClr val="windowText" lastClr="000000"/>
              </a:solidFill>
            </a:endParaRP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633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ysClr val="windowText" lastClr="000000"/>
              </a:solidFill>
            </a:endParaRP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147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baseline="0" dirty="0" smtClean="0"/>
          </a:p>
        </p:txBody>
      </p:sp>
      <p:sp>
        <p:nvSpPr>
          <p:cNvPr id="5222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89CF4E-B7E3-48B9-B45C-2839BA8EC56A}" type="slidenum">
              <a:rPr lang="de-DE" smtClean="0"/>
              <a:pPr/>
              <a:t>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3555630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 smtClean="0">
              <a:solidFill>
                <a:sysClr val="windowText" lastClr="000000"/>
              </a:solidFill>
            </a:endParaRP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006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7C76D-BAC0-4BCE-8332-EF85686601CE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37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65113" y="2889250"/>
            <a:ext cx="8610600" cy="201613"/>
            <a:chOff x="144" y="1820"/>
            <a:chExt cx="5424" cy="127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144" y="1820"/>
              <a:ext cx="1808" cy="127"/>
            </a:xfrm>
            <a:prstGeom prst="rect">
              <a:avLst/>
            </a:prstGeom>
            <a:solidFill>
              <a:srgbClr val="5FB8B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1952" y="1820"/>
              <a:ext cx="1808" cy="127"/>
            </a:xfrm>
            <a:prstGeom prst="rect">
              <a:avLst/>
            </a:prstGeom>
            <a:solidFill>
              <a:srgbClr val="BAE86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3760" y="1820"/>
              <a:ext cx="1808" cy="127"/>
            </a:xfrm>
            <a:prstGeom prst="rect">
              <a:avLst/>
            </a:prstGeom>
            <a:solidFill>
              <a:srgbClr val="00A8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8" name="Picture 14" descr="MuMiS_Logo_N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5281613"/>
            <a:ext cx="334645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09588"/>
            <a:ext cx="7772400" cy="212725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9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1732-6DE8-4B22-B728-2B2B35D86D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CA96-EBFC-4AD4-9728-21B69D68DC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29413" y="260350"/>
            <a:ext cx="2090737" cy="587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119813" cy="587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567EF-1A6F-412D-89D7-6B37B71D50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36295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05275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4875" y="1600200"/>
            <a:ext cx="4105275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2C15-65EA-4C9C-8C09-00EFBE19ED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36295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105275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714875" y="1600200"/>
            <a:ext cx="4105275" cy="21891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714875" y="3941763"/>
            <a:ext cx="4105275" cy="21891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0C42-0962-46A9-86C1-A9CC8E24A1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40D8C-A0BB-4EBA-8C18-A274A0A374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8E5BF-C452-4119-8BEC-E13780A0A5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0527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4875" y="1600200"/>
            <a:ext cx="410527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6AF4-0823-4F1F-81AA-530DFCB18D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736B3-A488-47BE-B029-1B13DCC19B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00825-7D38-4362-91D3-CBDD1AC291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99C7-F02D-4B60-BF2B-BCFD850CE5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82094-6A06-4DA2-8DA9-7E216DC222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20FE1-96FD-46D9-B220-AE8739A231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36295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629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24625"/>
            <a:ext cx="2895600" cy="107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r>
              <a:rPr lang="de-DE"/>
              <a:t>Technique / Language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12A37DC6-8DF6-4EF5-A45B-AC05B68922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5FB8B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362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BAE86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0A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</a:endParaRPr>
          </a:p>
        </p:txBody>
      </p:sp>
      <p:pic>
        <p:nvPicPr>
          <p:cNvPr id="1035" name="Picture 13" descr="MuMiS_Logo_NEU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27763" y="311150"/>
            <a:ext cx="264318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A800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30000"/>
        </a:spcAft>
        <a:buClr>
          <a:srgbClr val="BAE860"/>
        </a:buClr>
        <a:buSzPct val="75000"/>
        <a:buFont typeface="Wingdings" pitchFamily="2" charset="2"/>
        <a:buChar char="p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30000"/>
        </a:spcAft>
        <a:buClr>
          <a:srgbClr val="5FB8B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30000"/>
        </a:spcAft>
        <a:buClr>
          <a:srgbClr val="00A800"/>
        </a:buClr>
        <a:buSzPct val="65000"/>
        <a:buFont typeface="Wingdings" pitchFamily="2" charset="2"/>
        <a:buChar char="p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30000"/>
        </a:spcAft>
        <a:buClr>
          <a:srgbClr val="BAE86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30000"/>
        </a:spcAft>
        <a:buClr>
          <a:srgbClr val="5FB8B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30000"/>
        </a:spcAft>
        <a:buClr>
          <a:srgbClr val="5FB8B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30000"/>
        </a:spcAft>
        <a:buClr>
          <a:srgbClr val="5FB8B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30000"/>
        </a:spcAft>
        <a:buClr>
          <a:srgbClr val="5FB8B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30000"/>
        </a:spcAft>
        <a:buClr>
          <a:srgbClr val="5FB8B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750" y="857250"/>
            <a:ext cx="8572500" cy="1571625"/>
          </a:xfrm>
        </p:spPr>
        <p:txBody>
          <a:bodyPr/>
          <a:lstStyle/>
          <a:p>
            <a:pPr eaLnBrk="1" hangingPunct="1"/>
            <a:r>
              <a:rPr lang="en-US" sz="4400" dirty="0" smtClean="0"/>
              <a:t>Reading Academic </a:t>
            </a:r>
            <a:r>
              <a:rPr lang="en-US" sz="4400" dirty="0"/>
              <a:t>T</a:t>
            </a:r>
            <a:r>
              <a:rPr lang="en-US" sz="4400" dirty="0" smtClean="0"/>
              <a:t>exts in English</a:t>
            </a:r>
            <a:endParaRPr lang="en-US" sz="3200" dirty="0" smtClean="0"/>
          </a:p>
        </p:txBody>
      </p:sp>
      <p:sp>
        <p:nvSpPr>
          <p:cNvPr id="3075" name="AutoShape 5"/>
          <p:cNvSpPr>
            <a:spLocks noChangeArrowheads="1"/>
          </p:cNvSpPr>
          <p:nvPr/>
        </p:nvSpPr>
        <p:spPr bwMode="auto">
          <a:xfrm>
            <a:off x="3545629" y="3572935"/>
            <a:ext cx="2232249" cy="504056"/>
          </a:xfrm>
          <a:prstGeom prst="cube">
            <a:avLst>
              <a:gd name="adj" fmla="val 15171"/>
            </a:avLst>
          </a:prstGeom>
          <a:solidFill>
            <a:srgbClr val="58B48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b="1" dirty="0" smtClean="0">
                <a:latin typeface="Calibri" pitchFamily="34" charset="0"/>
              </a:rPr>
              <a:t>Extension Unit 1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79510" y="4269397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kern="0" dirty="0" smtClean="0">
                <a:latin typeface="+mn-lt"/>
                <a:ea typeface="+mj-ea"/>
                <a:cs typeface="+mj-cs"/>
              </a:rPr>
              <a:t>Developing Critical </a:t>
            </a:r>
          </a:p>
          <a:p>
            <a:pPr algn="ctr">
              <a:defRPr/>
            </a:pPr>
            <a:r>
              <a:rPr lang="en-US" sz="2800" kern="0" dirty="0" smtClean="0">
                <a:latin typeface="+mn-lt"/>
                <a:ea typeface="+mj-ea"/>
                <a:cs typeface="+mj-cs"/>
              </a:rPr>
              <a:t>Reading Competences</a:t>
            </a:r>
            <a:endParaRPr lang="de-DE" sz="1400" dirty="0"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660232" y="627796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© </a:t>
            </a:r>
            <a:r>
              <a:rPr lang="de-DE" dirty="0" err="1" smtClean="0"/>
              <a:t>MuMiS</a:t>
            </a:r>
            <a:r>
              <a:rPr lang="de-DE" dirty="0" smtClean="0"/>
              <a:t> 2013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6627"/>
            <a:ext cx="8362950" cy="4530725"/>
          </a:xfrm>
          <a:ln w="69850"/>
        </p:spPr>
        <p:txBody>
          <a:bodyPr/>
          <a:lstStyle/>
          <a:p>
            <a:pPr lvl="0">
              <a:spcAft>
                <a:spcPts val="42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A                 is something that can be proven true, e.g. by empirical evidence.</a:t>
            </a:r>
          </a:p>
          <a:p>
            <a:pPr>
              <a:spcAft>
                <a:spcPts val="420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An                       is someone’s attitude towards a particular question. </a:t>
            </a:r>
            <a:endParaRPr lang="en-US" sz="1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60000" indent="0"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Keep in mind: Authors </a:t>
            </a:r>
            <a:r>
              <a:rPr lang="en-US" sz="2800" dirty="0">
                <a:solidFill>
                  <a:srgbClr val="000000"/>
                </a:solidFill>
                <a:latin typeface="Calibri" pitchFamily="34" charset="0"/>
              </a:rPr>
              <a:t>sometimes present 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their</a:t>
            </a:r>
          </a:p>
          <a:p>
            <a:pPr marL="36000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                      as a </a:t>
            </a:r>
            <a:r>
              <a:rPr lang="en-US" sz="2800" dirty="0" smtClean="0">
                <a:latin typeface="Calibri" pitchFamily="34" charset="0"/>
              </a:rPr>
              <a:t>(supposedly) </a:t>
            </a:r>
            <a:r>
              <a:rPr lang="en-US" sz="2800" dirty="0" smtClean="0">
                <a:solidFill>
                  <a:srgbClr val="000000"/>
                </a:solidFill>
                <a:latin typeface="Calibri" pitchFamily="34" charset="0"/>
              </a:rPr>
              <a:t>well-known fact. 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de-DE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10</a:t>
            </a:fld>
            <a:endParaRPr lang="de-DE">
              <a:latin typeface="Calibri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219734" y="2095227"/>
            <a:ext cx="1120018" cy="432048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FACT</a:t>
            </a:r>
            <a:endParaRPr lang="de-DE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403648" y="3356992"/>
            <a:ext cx="1656184" cy="504056"/>
          </a:xfrm>
          <a:prstGeom prst="roundRect">
            <a:avLst/>
          </a:prstGeom>
          <a:solidFill>
            <a:srgbClr val="F8F56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OPINION</a:t>
            </a:r>
            <a:endParaRPr lang="de-DE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br>
              <a:rPr lang="en-US" sz="3200" dirty="0" smtClean="0"/>
            </a:br>
            <a:r>
              <a:rPr lang="en-US" sz="2400" dirty="0" smtClean="0"/>
              <a:t>2.1. Facts and opinions</a:t>
            </a:r>
            <a:endParaRPr lang="de-DE" sz="2400" dirty="0"/>
          </a:p>
        </p:txBody>
      </p:sp>
      <p:sp>
        <p:nvSpPr>
          <p:cNvPr id="2" name="Rechteck 1"/>
          <p:cNvSpPr/>
          <p:nvPr/>
        </p:nvSpPr>
        <p:spPr>
          <a:xfrm>
            <a:off x="571956" y="4797155"/>
            <a:ext cx="183620" cy="599316"/>
          </a:xfrm>
          <a:prstGeom prst="rect">
            <a:avLst/>
          </a:prstGeom>
          <a:solidFill>
            <a:schemeClr val="bg1">
              <a:alpha val="62000"/>
            </a:schemeClr>
          </a:solidFill>
          <a:ln w="63500">
            <a:solidFill>
              <a:srgbClr val="9BDE42">
                <a:alpha val="7529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71956" y="5646248"/>
            <a:ext cx="183620" cy="244829"/>
          </a:xfrm>
          <a:prstGeom prst="ellipse">
            <a:avLst/>
          </a:prstGeom>
          <a:solidFill>
            <a:schemeClr val="bg1">
              <a:alpha val="62000"/>
            </a:schemeClr>
          </a:solidFill>
          <a:ln w="63500">
            <a:solidFill>
              <a:srgbClr val="9BDE42">
                <a:alpha val="7529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971600" y="5301208"/>
            <a:ext cx="1656184" cy="504056"/>
          </a:xfrm>
          <a:prstGeom prst="roundRect">
            <a:avLst/>
          </a:prstGeom>
          <a:solidFill>
            <a:srgbClr val="F14B1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OPINION</a:t>
            </a:r>
            <a:endParaRPr lang="de-DE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3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488" y="1916832"/>
            <a:ext cx="7381692" cy="4530725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US" sz="2600" b="1" dirty="0" smtClean="0">
                <a:latin typeface="Calibri" pitchFamily="34" charset="0"/>
              </a:rPr>
              <a:t>Examples: Fact </a:t>
            </a:r>
            <a:r>
              <a:rPr lang="en-US" sz="2600" b="1" dirty="0">
                <a:latin typeface="Calibri" pitchFamily="34" charset="0"/>
              </a:rPr>
              <a:t>or opinion?</a:t>
            </a:r>
          </a:p>
          <a:p>
            <a:pPr marL="514350" indent="-514350">
              <a:spcAft>
                <a:spcPts val="540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</a:rPr>
              <a:t>Neil Armstrong was the first man on the moon.</a:t>
            </a:r>
            <a:endParaRPr lang="en-US" sz="2600" dirty="0">
              <a:latin typeface="Calibri" pitchFamily="34" charset="0"/>
            </a:endParaRPr>
          </a:p>
          <a:p>
            <a:pPr marL="514350" indent="-514350">
              <a:spcAft>
                <a:spcPts val="540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</a:rPr>
              <a:t>I don’t consider Smith’s (2010) arguments to be relevant nowadays.</a:t>
            </a:r>
            <a:endParaRPr lang="en-US" sz="2600" dirty="0">
              <a:latin typeface="Calibri" pitchFamily="34" charset="0"/>
            </a:endParaRPr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en-US" sz="2600" dirty="0" smtClean="0">
                <a:latin typeface="Calibri" pitchFamily="34" charset="0"/>
              </a:rPr>
              <a:t>Nobody will be interested in climate change in 2050.</a:t>
            </a:r>
            <a:endParaRPr lang="en-US" sz="2400" dirty="0">
              <a:latin typeface="Calibri" pitchFamily="34" charset="0"/>
            </a:endParaRPr>
          </a:p>
          <a:p>
            <a:pPr lvl="0"/>
            <a:endParaRPr lang="en-US" dirty="0">
              <a:solidFill>
                <a:srgbClr val="000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de-DE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11</a:t>
            </a:fld>
            <a:endParaRPr lang="de-DE">
              <a:latin typeface="Calibri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100392" y="2798624"/>
            <a:ext cx="728012" cy="280832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FACT</a:t>
            </a:r>
            <a:endParaRPr lang="de-DE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7926138" y="3998497"/>
            <a:ext cx="1076520" cy="342344"/>
          </a:xfrm>
          <a:prstGeom prst="roundRect">
            <a:avLst/>
          </a:prstGeom>
          <a:solidFill>
            <a:srgbClr val="F8F56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OPINION</a:t>
            </a:r>
            <a:endParaRPr lang="de-DE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br>
              <a:rPr lang="en-US" sz="3200" dirty="0" smtClean="0"/>
            </a:br>
            <a:r>
              <a:rPr lang="en-US" sz="2400" dirty="0" smtClean="0"/>
              <a:t>2.1. </a:t>
            </a:r>
            <a:r>
              <a:rPr lang="en-US" sz="2400" dirty="0"/>
              <a:t>F</a:t>
            </a:r>
            <a:r>
              <a:rPr lang="en-US" sz="2400" dirty="0" smtClean="0"/>
              <a:t>acts and opinions</a:t>
            </a:r>
            <a:endParaRPr lang="de-DE" sz="24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7926138" y="5390912"/>
            <a:ext cx="1076520" cy="342344"/>
          </a:xfrm>
          <a:prstGeom prst="roundRect">
            <a:avLst/>
          </a:prstGeom>
          <a:solidFill>
            <a:srgbClr val="F14B1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OPINION</a:t>
            </a:r>
            <a:endParaRPr lang="de-DE" sz="1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47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3" t="6288" r="16216" b="30753"/>
          <a:stretch/>
        </p:blipFill>
        <p:spPr>
          <a:xfrm>
            <a:off x="323528" y="2127819"/>
            <a:ext cx="1307037" cy="1466228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452648" y="1744703"/>
            <a:ext cx="75411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Activity </a:t>
            </a:r>
            <a:r>
              <a:rPr lang="en-US" sz="2400" b="1" dirty="0" smtClean="0">
                <a:latin typeface="+mn-lt"/>
              </a:rPr>
              <a:t>1: </a:t>
            </a:r>
            <a:r>
              <a:rPr lang="en-US" sz="2400" b="1" dirty="0">
                <a:latin typeface="+mn-lt"/>
              </a:rPr>
              <a:t>Fact or opinion</a:t>
            </a:r>
            <a:r>
              <a:rPr lang="en-US" sz="2400" b="1" dirty="0" smtClean="0">
                <a:latin typeface="+mn-lt"/>
              </a:rPr>
              <a:t>?</a:t>
            </a:r>
          </a:p>
          <a:p>
            <a:endParaRPr lang="en-US" sz="2400" b="1" dirty="0">
              <a:latin typeface="+mn-lt"/>
            </a:endParaRPr>
          </a:p>
          <a:p>
            <a:r>
              <a:rPr lang="en-US" sz="2400" dirty="0">
                <a:latin typeface="+mn-lt"/>
              </a:rPr>
              <a:t>T</a:t>
            </a:r>
            <a:r>
              <a:rPr lang="en-US" sz="2400" dirty="0" smtClean="0">
                <a:latin typeface="+mn-lt"/>
              </a:rPr>
              <a:t>ogether </a:t>
            </a:r>
            <a:r>
              <a:rPr lang="en-US" sz="2400" dirty="0">
                <a:latin typeface="+mn-lt"/>
              </a:rPr>
              <a:t>with </a:t>
            </a:r>
            <a:r>
              <a:rPr lang="en-US" sz="2400" dirty="0" smtClean="0">
                <a:latin typeface="+mn-lt"/>
              </a:rPr>
              <a:t>a partner, decide </a:t>
            </a:r>
            <a:r>
              <a:rPr lang="en-US" sz="2400" dirty="0">
                <a:latin typeface="+mn-lt"/>
              </a:rPr>
              <a:t>whether the </a:t>
            </a:r>
            <a:r>
              <a:rPr lang="en-US" sz="2400" dirty="0" smtClean="0">
                <a:latin typeface="+mn-lt"/>
              </a:rPr>
              <a:t>statements on the following slide are </a:t>
            </a:r>
            <a:r>
              <a:rPr lang="en-US" sz="2400" dirty="0">
                <a:latin typeface="+mn-lt"/>
              </a:rPr>
              <a:t>facts or opinions. The first one has already been done for you.</a:t>
            </a:r>
          </a:p>
          <a:p>
            <a:endParaRPr lang="en-US" sz="2400" dirty="0" smtClean="0">
              <a:latin typeface="+mn-lt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67544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br>
              <a:rPr lang="en-US" sz="3200" dirty="0" smtClean="0"/>
            </a:br>
            <a:r>
              <a:rPr lang="en-US" sz="2400" dirty="0" smtClean="0"/>
              <a:t>2.1. Facts and opinions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830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866" y="1516689"/>
            <a:ext cx="6624414" cy="4530725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    </a:t>
            </a:r>
            <a:r>
              <a:rPr lang="en-US" sz="2400" b="1" dirty="0" smtClean="0"/>
              <a:t>Activity 2: Fact or opinion?</a:t>
            </a:r>
          </a:p>
          <a:p>
            <a:pPr marL="457200" indent="-457200">
              <a:spcAft>
                <a:spcPts val="18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000" dirty="0" smtClean="0"/>
              <a:t>The apple is the fruit of the apple tree, species </a:t>
            </a:r>
            <a:r>
              <a:rPr lang="en-US" sz="2000" i="1" dirty="0" err="1" smtClean="0"/>
              <a:t>malus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domestica</a:t>
            </a:r>
            <a:r>
              <a:rPr lang="en-US" sz="2000" dirty="0" smtClean="0"/>
              <a:t>.</a:t>
            </a:r>
          </a:p>
          <a:p>
            <a:pPr marL="457200" indent="-457200">
              <a:spcAft>
                <a:spcPts val="18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000" dirty="0" smtClean="0"/>
              <a:t>The country’s investment stands at 2% GDP.</a:t>
            </a:r>
          </a:p>
          <a:p>
            <a:pPr marL="457200" indent="-457200">
              <a:spcAft>
                <a:spcPts val="18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000" dirty="0" smtClean="0"/>
              <a:t>Goethe’s </a:t>
            </a:r>
            <a:r>
              <a:rPr lang="en-US" sz="2000" i="1" dirty="0" smtClean="0"/>
              <a:t>Faust</a:t>
            </a:r>
            <a:r>
              <a:rPr lang="en-US" sz="2000" dirty="0" smtClean="0"/>
              <a:t> is beautifully written.</a:t>
            </a:r>
          </a:p>
          <a:p>
            <a:pPr marL="457200" indent="-457200">
              <a:spcAft>
                <a:spcPts val="18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000" dirty="0" smtClean="0"/>
              <a:t>In fact, the presentation was boring.</a:t>
            </a:r>
          </a:p>
          <a:p>
            <a:pPr marL="457200" indent="-457200">
              <a:spcAft>
                <a:spcPts val="18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000" dirty="0" smtClean="0"/>
              <a:t>Qualitative studies on the art market reveal the differences between prices in art galleries and the prices at auctions. </a:t>
            </a:r>
          </a:p>
          <a:p>
            <a:pPr marL="457200" indent="-457200">
              <a:spcAft>
                <a:spcPts val="1800"/>
              </a:spcAft>
              <a:buClr>
                <a:srgbClr val="009900"/>
              </a:buClr>
              <a:buFont typeface="+mj-lt"/>
              <a:buAutoNum type="arabicPeriod"/>
            </a:pPr>
            <a:r>
              <a:rPr lang="en-US" sz="2000" dirty="0" smtClean="0"/>
              <a:t>The press coverage of the Fukushima disaster was a disgrace.</a:t>
            </a:r>
          </a:p>
          <a:p>
            <a:pPr marL="457200" indent="-457200">
              <a:buClr>
                <a:srgbClr val="009900"/>
              </a:buClr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7229637" y="2276876"/>
            <a:ext cx="1101724" cy="367240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FACT</a:t>
            </a:r>
            <a:endParaRPr lang="de-DE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7216511" y="2996956"/>
            <a:ext cx="1101724" cy="367240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FACT</a:t>
            </a:r>
            <a:endParaRPr lang="de-DE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7236301" y="4725148"/>
            <a:ext cx="1101724" cy="367240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FACT</a:t>
            </a:r>
            <a:endParaRPr lang="de-DE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7216511" y="3478387"/>
            <a:ext cx="1407756" cy="447681"/>
          </a:xfrm>
          <a:prstGeom prst="roundRect">
            <a:avLst/>
          </a:prstGeom>
          <a:solidFill>
            <a:srgbClr val="F8F56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OPINION</a:t>
            </a:r>
            <a:endParaRPr lang="de-DE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216511" y="4054451"/>
            <a:ext cx="1407756" cy="447681"/>
          </a:xfrm>
          <a:prstGeom prst="roundRect">
            <a:avLst/>
          </a:prstGeom>
          <a:solidFill>
            <a:srgbClr val="F14B1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OPINION</a:t>
            </a:r>
            <a:endParaRPr lang="de-DE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br>
              <a:rPr lang="en-US" sz="3200" dirty="0" smtClean="0"/>
            </a:br>
            <a:r>
              <a:rPr lang="en-US" sz="2400" dirty="0" smtClean="0"/>
              <a:t>2.1. Facts and opinions</a:t>
            </a:r>
            <a:endParaRPr lang="de-DE" sz="2400" dirty="0"/>
          </a:p>
        </p:txBody>
      </p:sp>
      <p:sp>
        <p:nvSpPr>
          <p:cNvPr id="13" name="Abgerundetes Rechteck 12"/>
          <p:cNvSpPr/>
          <p:nvPr/>
        </p:nvSpPr>
        <p:spPr>
          <a:xfrm>
            <a:off x="7229633" y="5789631"/>
            <a:ext cx="1407756" cy="447681"/>
          </a:xfrm>
          <a:prstGeom prst="roundRect">
            <a:avLst/>
          </a:prstGeom>
          <a:solidFill>
            <a:srgbClr val="F8F567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OPINION</a:t>
            </a:r>
            <a:endParaRPr lang="de-DE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0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14</a:t>
            </a:fld>
            <a:endParaRPr lang="de-DE">
              <a:latin typeface="Calibri" pitchFamily="34" charset="0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449829" y="4293096"/>
            <a:ext cx="1800201" cy="1470242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  <a:latin typeface="Calibri" pitchFamily="34" charset="0"/>
              </a:rPr>
              <a:t>E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.g. by modifying assertions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 rot="10800000">
            <a:off x="2411760" y="4632173"/>
            <a:ext cx="611355" cy="792088"/>
          </a:xfrm>
          <a:prstGeom prst="rightArrow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2789447" y="1740842"/>
            <a:ext cx="3438737" cy="1544142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Authors of academic texts want to convince their readers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3244287" y="4293096"/>
            <a:ext cx="2695865" cy="1470242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How can authors express their own stance?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 rot="5400000">
            <a:off x="4234722" y="3410642"/>
            <a:ext cx="611355" cy="792088"/>
          </a:xfrm>
          <a:prstGeom prst="rightArrow">
            <a:avLst/>
          </a:prstGeom>
          <a:solidFill>
            <a:srgbClr val="92D050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6156176" y="4581128"/>
            <a:ext cx="611355" cy="792088"/>
          </a:xfrm>
          <a:prstGeom prst="rightArrow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23" name="Abgerundetes Rechteck 22"/>
          <p:cNvSpPr/>
          <p:nvPr/>
        </p:nvSpPr>
        <p:spPr>
          <a:xfrm>
            <a:off x="6956647" y="4293096"/>
            <a:ext cx="1863825" cy="1470242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  <a:latin typeface="Calibri" pitchFamily="34" charset="0"/>
              </a:rPr>
              <a:t>E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.g. by presenting facts </a:t>
            </a:r>
            <a:r>
              <a:rPr lang="en-US" sz="2400" u="sng" dirty="0" smtClean="0">
                <a:solidFill>
                  <a:sysClr val="windowText" lastClr="000000"/>
                </a:solidFill>
                <a:latin typeface="Calibri" pitchFamily="34" charset="0"/>
              </a:rPr>
              <a:t>and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 opinions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24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22564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94619"/>
            <a:ext cx="8362950" cy="4530725"/>
          </a:xfrm>
        </p:spPr>
        <p:txBody>
          <a:bodyPr/>
          <a:lstStyle/>
          <a:p>
            <a:pPr marL="0" indent="0">
              <a:spcAft>
                <a:spcPts val="4800"/>
              </a:spcAft>
              <a:buNone/>
            </a:pPr>
            <a:r>
              <a:rPr lang="en-US" sz="2800" dirty="0" smtClean="0">
                <a:latin typeface="Calibri" pitchFamily="34" charset="0"/>
              </a:rPr>
              <a:t>Authors often modify the assertions they make:</a:t>
            </a:r>
          </a:p>
          <a:p>
            <a:pPr lvl="1">
              <a:spcAft>
                <a:spcPts val="4800"/>
              </a:spcAft>
            </a:pPr>
            <a:r>
              <a:rPr lang="en-US" sz="2800" dirty="0" smtClean="0">
                <a:latin typeface="Calibri" pitchFamily="34" charset="0"/>
              </a:rPr>
              <a:t>They tone down uncertain or risky claims: </a:t>
            </a:r>
            <a:r>
              <a:rPr lang="en-US" sz="3600" b="1" dirty="0" smtClean="0">
                <a:latin typeface="Calibri" pitchFamily="34" charset="0"/>
              </a:rPr>
              <a:t>h</a:t>
            </a:r>
            <a:r>
              <a:rPr lang="en-US" sz="2800" b="1" dirty="0" smtClean="0">
                <a:latin typeface="Calibri" pitchFamily="34" charset="0"/>
              </a:rPr>
              <a:t>e</a:t>
            </a:r>
            <a:r>
              <a:rPr lang="en-US" sz="2400" b="1" dirty="0" smtClean="0">
                <a:latin typeface="Calibri" pitchFamily="34" charset="0"/>
              </a:rPr>
              <a:t>dg</a:t>
            </a:r>
            <a:r>
              <a:rPr lang="en-US" sz="2800" b="1" dirty="0" smtClean="0">
                <a:latin typeface="Calibri" pitchFamily="34" charset="0"/>
              </a:rPr>
              <a:t>e</a:t>
            </a:r>
            <a:r>
              <a:rPr lang="en-US" sz="3600" b="1" dirty="0" smtClean="0">
                <a:latin typeface="Calibri" pitchFamily="34" charset="0"/>
              </a:rPr>
              <a:t>s</a:t>
            </a:r>
            <a:r>
              <a:rPr lang="en-US" sz="2800" dirty="0" smtClean="0">
                <a:latin typeface="Calibri" pitchFamily="34" charset="0"/>
              </a:rPr>
              <a:t> (</a:t>
            </a:r>
            <a:r>
              <a:rPr lang="en-US" sz="2800" i="1" dirty="0" smtClean="0">
                <a:latin typeface="Calibri" pitchFamily="34" charset="0"/>
              </a:rPr>
              <a:t>might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i="1" dirty="0" smtClean="0">
                <a:latin typeface="Calibri" pitchFamily="34" charset="0"/>
              </a:rPr>
              <a:t>probably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i="1" dirty="0" smtClean="0">
                <a:latin typeface="Calibri" pitchFamily="34" charset="0"/>
              </a:rPr>
              <a:t>seem</a:t>
            </a:r>
            <a:r>
              <a:rPr lang="en-US" sz="2800" dirty="0" smtClean="0">
                <a:latin typeface="Calibri" pitchFamily="34" charset="0"/>
              </a:rPr>
              <a:t>, …)</a:t>
            </a:r>
          </a:p>
          <a:p>
            <a:pPr lvl="1">
              <a:spcAft>
                <a:spcPts val="0"/>
              </a:spcAft>
            </a:pPr>
            <a:r>
              <a:rPr lang="en-US" sz="2800" dirty="0" smtClean="0">
                <a:latin typeface="Calibri" pitchFamily="34" charset="0"/>
              </a:rPr>
              <a:t>They </a:t>
            </a:r>
            <a:r>
              <a:rPr lang="en-US" sz="2800" dirty="0" err="1" smtClean="0">
                <a:latin typeface="Calibri" pitchFamily="34" charset="0"/>
              </a:rPr>
              <a:t>emphasise</a:t>
            </a:r>
            <a:r>
              <a:rPr lang="en-US" sz="2800" dirty="0" smtClean="0">
                <a:latin typeface="Calibri" pitchFamily="34" charset="0"/>
              </a:rPr>
              <a:t> what they believe to be correct:                                                   </a:t>
            </a:r>
            <a:r>
              <a:rPr lang="en-US" sz="2400" b="1" dirty="0" smtClean="0">
                <a:latin typeface="Calibri" pitchFamily="34" charset="0"/>
              </a:rPr>
              <a:t>b</a:t>
            </a:r>
            <a:r>
              <a:rPr lang="en-US" sz="2800" b="1" dirty="0" smtClean="0">
                <a:latin typeface="Calibri" pitchFamily="34" charset="0"/>
              </a:rPr>
              <a:t>o</a:t>
            </a:r>
            <a:r>
              <a:rPr lang="en-US" b="1" dirty="0" smtClean="0">
                <a:latin typeface="Calibri" pitchFamily="34" charset="0"/>
              </a:rPr>
              <a:t>o</a:t>
            </a:r>
            <a:r>
              <a:rPr lang="en-US" sz="3600" b="1" dirty="0" smtClean="0">
                <a:latin typeface="Calibri" pitchFamily="34" charset="0"/>
              </a:rPr>
              <a:t>st</a:t>
            </a:r>
            <a:r>
              <a:rPr lang="en-US" b="1" dirty="0" smtClean="0">
                <a:latin typeface="Calibri" pitchFamily="34" charset="0"/>
              </a:rPr>
              <a:t>e</a:t>
            </a:r>
            <a:r>
              <a:rPr lang="en-US" sz="2800" b="1" dirty="0" smtClean="0">
                <a:latin typeface="Calibri" pitchFamily="34" charset="0"/>
              </a:rPr>
              <a:t>r</a:t>
            </a:r>
            <a:r>
              <a:rPr lang="en-US" sz="2400" b="1" dirty="0" smtClean="0">
                <a:latin typeface="Calibri" pitchFamily="34" charset="0"/>
              </a:rPr>
              <a:t>s</a:t>
            </a:r>
            <a:r>
              <a:rPr lang="en-US" sz="2800" dirty="0" smtClean="0">
                <a:latin typeface="Calibri" pitchFamily="34" charset="0"/>
              </a:rPr>
              <a:t> (</a:t>
            </a:r>
            <a:r>
              <a:rPr lang="en-US" sz="2800" i="1" dirty="0" smtClean="0">
                <a:latin typeface="Calibri" pitchFamily="34" charset="0"/>
              </a:rPr>
              <a:t>clearly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i="1" dirty="0" smtClean="0">
                <a:latin typeface="Calibri" pitchFamily="34" charset="0"/>
              </a:rPr>
              <a:t>obviously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i="1" dirty="0" smtClean="0">
                <a:latin typeface="Calibri" pitchFamily="34" charset="0"/>
              </a:rPr>
              <a:t>of course</a:t>
            </a:r>
            <a:r>
              <a:rPr lang="en-US" sz="2800" dirty="0" smtClean="0">
                <a:latin typeface="Calibri" pitchFamily="34" charset="0"/>
              </a:rPr>
              <a:t>, …)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15</a:t>
            </a:fld>
            <a:endParaRPr lang="de-DE">
              <a:latin typeface="Calibri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br>
              <a:rPr lang="en-US" sz="3200" dirty="0" smtClean="0"/>
            </a:br>
            <a:r>
              <a:rPr lang="en-US" sz="2400" dirty="0" smtClean="0"/>
              <a:t>2.2. Modifying assertions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94015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Activity 2: Hedges and boosters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16</a:t>
            </a:fld>
            <a:endParaRPr lang="de-DE">
              <a:latin typeface="Calibri" pitchFamily="34" charset="0"/>
            </a:endParaRPr>
          </a:p>
        </p:txBody>
      </p:sp>
      <p:pic>
        <p:nvPicPr>
          <p:cNvPr id="5" name="Grafik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5" t="11909" r="22839" b="31279"/>
          <a:stretch/>
        </p:blipFill>
        <p:spPr bwMode="auto">
          <a:xfrm>
            <a:off x="467544" y="2502187"/>
            <a:ext cx="1008112" cy="15028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hteck 5"/>
          <p:cNvSpPr/>
          <p:nvPr/>
        </p:nvSpPr>
        <p:spPr>
          <a:xfrm>
            <a:off x="1619672" y="2348880"/>
            <a:ext cx="5976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Fill in the gaps. Use only hedges for the first text and only boosters for the second text. Then compare both texts and the meanings they convey.</a:t>
            </a:r>
            <a:endParaRPr lang="de-DE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br>
              <a:rPr lang="en-US" sz="3200" dirty="0" smtClean="0"/>
            </a:br>
            <a:r>
              <a:rPr lang="en-US" sz="2400" dirty="0" smtClean="0"/>
              <a:t>2.2. Modifying assertions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834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7" name="Gefaltete Ecke 6"/>
          <p:cNvSpPr/>
          <p:nvPr/>
        </p:nvSpPr>
        <p:spPr>
          <a:xfrm>
            <a:off x="669124" y="1916832"/>
            <a:ext cx="4032448" cy="4896544"/>
          </a:xfrm>
          <a:prstGeom prst="foldedCorner">
            <a:avLst>
              <a:gd name="adj" fmla="val 13767"/>
            </a:avLst>
          </a:prstGeom>
          <a:solidFill>
            <a:schemeClr val="bg1">
              <a:lumMod val="95000"/>
              <a:alpha val="7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An apple a day keeps the doctor away</a:t>
            </a:r>
            <a:endParaRPr lang="de-DE" sz="14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New studies </a:t>
            </a:r>
            <a:r>
              <a:rPr lang="en-US" sz="1400" dirty="0">
                <a:ln>
                  <a:noFill/>
                </a:ln>
                <a:solidFill>
                  <a:srgbClr val="0070C0"/>
                </a:solidFill>
                <a:effectLst/>
                <a:latin typeface="Segoe Script"/>
                <a:ea typeface="MS Mincho"/>
                <a:cs typeface="Calibri"/>
              </a:rPr>
              <a:t>suggest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 that eating one apple per day </a:t>
            </a:r>
            <a:r>
              <a:rPr lang="en-US" sz="1600" dirty="0" smtClean="0">
                <a:solidFill>
                  <a:srgbClr val="000000"/>
                </a:solidFill>
                <a:latin typeface="Book Antiqua"/>
                <a:ea typeface="MS Mincho"/>
                <a:cs typeface="Calibri"/>
              </a:rPr>
              <a:t>______ </a:t>
            </a:r>
            <a:r>
              <a:rPr lang="en-US" sz="160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keep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you healthy. It </a:t>
            </a:r>
            <a:r>
              <a:rPr lang="en-US" sz="1600" dirty="0" smtClean="0">
                <a:solidFill>
                  <a:srgbClr val="000000"/>
                </a:solidFill>
                <a:latin typeface="Book Antiqua"/>
                <a:ea typeface="MS Mincho"/>
                <a:cs typeface="Calibri"/>
              </a:rPr>
              <a:t>____________ the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other fruits cannot compete with apples. </a:t>
            </a:r>
            <a:endParaRPr lang="de-DE" sz="14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Research </a:t>
            </a:r>
            <a:r>
              <a:rPr lang="en-US" sz="160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________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_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Lucida Handwriting" pitchFamily="66" charset="0"/>
                <a:ea typeface="MS Mincho"/>
                <a:cs typeface="Calibri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that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apples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______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reduce the risk of cancer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and ________________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Lucida Handwriting" pitchFamily="66" charset="0"/>
                <a:ea typeface="MS Mincho"/>
                <a:cs typeface="Calibri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prevent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heart disease. </a:t>
            </a:r>
            <a:endParaRPr lang="de-DE" sz="1400" dirty="0">
              <a:effectLst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It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is ______________ that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sports and vegetables </a:t>
            </a:r>
            <a:r>
              <a:rPr lang="en-US" sz="1600" dirty="0" smtClean="0">
                <a:solidFill>
                  <a:srgbClr val="000000"/>
                </a:solidFill>
                <a:latin typeface="Book Antiqua"/>
                <a:ea typeface="MS Mincho"/>
                <a:cs typeface="Calibri"/>
              </a:rPr>
              <a:t>are __________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irrelevant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to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healthy living. </a:t>
            </a:r>
            <a:endParaRPr lang="de-DE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Gefaltete Ecke 8"/>
          <p:cNvSpPr/>
          <p:nvPr/>
        </p:nvSpPr>
        <p:spPr>
          <a:xfrm>
            <a:off x="4860032" y="1916832"/>
            <a:ext cx="4104456" cy="4896544"/>
          </a:xfrm>
          <a:prstGeom prst="foldedCorner">
            <a:avLst>
              <a:gd name="adj" fmla="val 1376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600" b="1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An apple a day keeps the doctor away</a:t>
            </a:r>
            <a:endParaRPr lang="de-DE" sz="16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New studies </a:t>
            </a:r>
            <a:r>
              <a:rPr lang="en-US" sz="1600" dirty="0">
                <a:ln>
                  <a:noFill/>
                </a:ln>
                <a:solidFill>
                  <a:srgbClr val="0070C0"/>
                </a:solidFill>
                <a:effectLst/>
                <a:latin typeface="Segoe Script"/>
                <a:ea typeface="MS Mincho"/>
                <a:cs typeface="Calibri"/>
              </a:rPr>
              <a:t>clearly </a:t>
            </a:r>
            <a:r>
              <a:rPr lang="en-US" sz="1600" dirty="0">
                <a:ln>
                  <a:noFill/>
                </a:ln>
                <a:solidFill>
                  <a:srgbClr val="4F81BD"/>
                </a:solidFill>
                <a:effectLst/>
                <a:latin typeface="Segoe Script"/>
                <a:ea typeface="MS Mincho"/>
                <a:cs typeface="Calibri"/>
              </a:rPr>
              <a:t>show</a:t>
            </a:r>
            <a:r>
              <a:rPr lang="en-US" sz="1600" dirty="0">
                <a:ln>
                  <a:noFill/>
                </a:ln>
                <a:solidFill>
                  <a:srgbClr val="4F81BD"/>
                </a:solidFill>
                <a:effectLst/>
                <a:latin typeface="Book Antiqua"/>
                <a:ea typeface="MS Mincho"/>
                <a:cs typeface="Calibri"/>
              </a:rPr>
              <a:t>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that         eating one apple per </a:t>
            </a:r>
            <a:r>
              <a:rPr lang="en-US" sz="160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day ____________ keep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you healthy. </a:t>
            </a:r>
            <a:r>
              <a:rPr lang="en-US" sz="160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It ________________ the </a:t>
            </a: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other fruits cannot compete with apples. </a:t>
            </a:r>
            <a:endParaRPr lang="de-DE" sz="16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600" dirty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Research </a:t>
            </a:r>
            <a:r>
              <a:rPr lang="en-US" sz="160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_________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that apples __________ reduce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the risk of cancer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and ________________ prevent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heart disease. </a:t>
            </a:r>
            <a:endParaRPr lang="de-DE" sz="1600" dirty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It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is ______________________ that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sports and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vegetables are ____________ irrelevant to </a:t>
            </a:r>
            <a:r>
              <a:rPr lang="en-US" sz="1600" dirty="0">
                <a:solidFill>
                  <a:srgbClr val="000000"/>
                </a:solidFill>
                <a:effectLst/>
                <a:latin typeface="Book Antiqua"/>
                <a:ea typeface="MS Mincho"/>
                <a:cs typeface="Calibri"/>
              </a:rPr>
              <a:t>healthy living. </a:t>
            </a:r>
            <a:r>
              <a:rPr lang="en-US" sz="16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de-DE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91680" y="2773378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latin typeface="Segoe Script" pitchFamily="34" charset="0"/>
                <a:ea typeface="MS Mincho"/>
                <a:cs typeface="Calibri"/>
              </a:rPr>
              <a:t>can</a:t>
            </a:r>
            <a:endParaRPr lang="de-DE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37363" y="311193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  <a:ea typeface="MS Mincho"/>
              </a:rPr>
              <a:t>seems like</a:t>
            </a:r>
            <a:endParaRPr lang="de-DE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19672" y="395454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suggests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995936" y="397602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may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27584" y="469610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are likely to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421439" y="5200164"/>
            <a:ext cx="14223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speculated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217296" y="55602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rather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596336" y="2802414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really does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894047" y="3162454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is a fact that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832140" y="4026550"/>
            <a:ext cx="9721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proves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802337" y="4026550"/>
            <a:ext cx="1234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obviously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932040" y="4746630"/>
            <a:ext cx="185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most certainly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426073" y="5221650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without any doubt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660232" y="561072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Segoe Script" pitchFamily="34" charset="0"/>
              </a:rPr>
              <a:t>absolutely</a:t>
            </a:r>
            <a:endParaRPr lang="en-US" sz="1600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24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br>
              <a:rPr lang="en-US" sz="3200" dirty="0" smtClean="0"/>
            </a:br>
            <a:r>
              <a:rPr lang="en-US" sz="2400" dirty="0" smtClean="0"/>
              <a:t>2.2. Modifying assertions</a:t>
            </a:r>
            <a:endParaRPr lang="de-DE" sz="2400" dirty="0"/>
          </a:p>
        </p:txBody>
      </p:sp>
      <p:sp>
        <p:nvSpPr>
          <p:cNvPr id="25" name="Textfeld 24"/>
          <p:cNvSpPr txBox="1"/>
          <p:nvPr/>
        </p:nvSpPr>
        <p:spPr>
          <a:xfrm>
            <a:off x="611560" y="1484784"/>
            <a:ext cx="5580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Activity </a:t>
            </a:r>
            <a:r>
              <a:rPr lang="en-US" sz="2400" b="1" dirty="0" smtClean="0">
                <a:latin typeface="Calibri" pitchFamily="34" charset="0"/>
              </a:rPr>
              <a:t>3: </a:t>
            </a:r>
            <a:r>
              <a:rPr lang="en-US" sz="2400" b="1" dirty="0">
                <a:latin typeface="Calibri" pitchFamily="34" charset="0"/>
              </a:rPr>
              <a:t>Hedges and Boosters</a:t>
            </a:r>
          </a:p>
          <a:p>
            <a:endParaRPr lang="de-DE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24" name="Abgerundetes Rechteck 23"/>
          <p:cNvSpPr/>
          <p:nvPr/>
        </p:nvSpPr>
        <p:spPr>
          <a:xfrm>
            <a:off x="363967" y="1628800"/>
            <a:ext cx="8672529" cy="1584176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 academic texts, authors… 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…present their own and other researchers’ findings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…comment on these findings and compare/contrast them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…present the conclusions they draw from this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Pfeil nach rechts 25"/>
          <p:cNvSpPr/>
          <p:nvPr/>
        </p:nvSpPr>
        <p:spPr>
          <a:xfrm rot="5400000">
            <a:off x="4306730" y="3231334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5681185" cy="1139825"/>
          </a:xfrm>
        </p:spPr>
        <p:txBody>
          <a:bodyPr/>
          <a:lstStyle/>
          <a:p>
            <a:r>
              <a:rPr lang="en-US" sz="3200" dirty="0" smtClean="0"/>
              <a:t>Developing critical reading competences</a:t>
            </a:r>
            <a:endParaRPr lang="en-US" sz="3200" dirty="0"/>
          </a:p>
        </p:txBody>
      </p:sp>
      <p:sp>
        <p:nvSpPr>
          <p:cNvPr id="10" name="Pfeil nach rechts 9"/>
          <p:cNvSpPr/>
          <p:nvPr/>
        </p:nvSpPr>
        <p:spPr>
          <a:xfrm rot="5400000">
            <a:off x="7214215" y="3230455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14" name="Pfeil nach rechts 13"/>
          <p:cNvSpPr/>
          <p:nvPr/>
        </p:nvSpPr>
        <p:spPr>
          <a:xfrm rot="5400000">
            <a:off x="1349998" y="3230455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215791" y="4023670"/>
            <a:ext cx="2820705" cy="2736304"/>
          </a:xfrm>
          <a:prstGeom prst="roundRect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How do authors express the degrees of truth and certainty they assign to what has been written in academic texts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?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63603" y="4023670"/>
            <a:ext cx="2796358" cy="2736304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How is knowledge presented in academic texts?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275856" y="4023670"/>
            <a:ext cx="2803876" cy="2736304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How do  authors express their own stance in academic texts?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5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685337" cy="1139825"/>
          </a:xfrm>
        </p:spPr>
        <p:txBody>
          <a:bodyPr/>
          <a:lstStyle/>
          <a:p>
            <a:r>
              <a:rPr lang="en-US" sz="3200" dirty="0" smtClean="0"/>
              <a:t>3. Expressing degree of truth and certainty</a:t>
            </a:r>
            <a:endParaRPr lang="en-US" sz="3200" dirty="0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563899" y="2132856"/>
            <a:ext cx="2135893" cy="190080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The author presents something as being </a:t>
            </a:r>
            <a:r>
              <a:rPr lang="en-US" sz="2400" u="sng" dirty="0" smtClean="0">
                <a:latin typeface="Calibri" pitchFamily="34" charset="0"/>
              </a:rPr>
              <a:t>true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" name="Inhaltsplatzhalter 14"/>
          <p:cNvSpPr>
            <a:spLocks noGrp="1"/>
          </p:cNvSpPr>
          <p:nvPr>
            <p:ph sz="half" idx="2"/>
          </p:nvPr>
        </p:nvSpPr>
        <p:spPr>
          <a:xfrm>
            <a:off x="6588224" y="2107549"/>
            <a:ext cx="2207428" cy="1828799"/>
          </a:xfrm>
        </p:spPr>
        <p:txBody>
          <a:bodyPr/>
          <a:lstStyle/>
          <a:p>
            <a:pPr marL="0" indent="0" algn="r">
              <a:buNone/>
            </a:pPr>
            <a:r>
              <a:rPr lang="en-US" sz="2400" dirty="0" smtClean="0">
                <a:latin typeface="Calibri" pitchFamily="34" charset="0"/>
              </a:rPr>
              <a:t>The author presents something as </a:t>
            </a:r>
            <a:r>
              <a:rPr lang="en-US" sz="2400" u="sng" dirty="0" smtClean="0">
                <a:latin typeface="Calibri" pitchFamily="34" charset="0"/>
              </a:rPr>
              <a:t>not</a:t>
            </a:r>
            <a:r>
              <a:rPr lang="en-US" sz="2400" dirty="0" smtClean="0">
                <a:latin typeface="Calibri" pitchFamily="34" charset="0"/>
              </a:rPr>
              <a:t> being </a:t>
            </a:r>
            <a:r>
              <a:rPr lang="en-US" sz="2400" u="sng" dirty="0" smtClean="0">
                <a:latin typeface="Calibri" pitchFamily="34" charset="0"/>
              </a:rPr>
              <a:t>true</a:t>
            </a:r>
            <a:r>
              <a:rPr lang="en-U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552674" y="4509120"/>
            <a:ext cx="2291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The author is </a:t>
            </a:r>
            <a:r>
              <a:rPr lang="en-US" sz="2400" u="sng" dirty="0" smtClean="0">
                <a:latin typeface="Calibri" pitchFamily="34" charset="0"/>
              </a:rPr>
              <a:t>very certain</a:t>
            </a:r>
            <a:r>
              <a:rPr lang="en-US" sz="2400" dirty="0" smtClean="0">
                <a:latin typeface="Calibri" pitchFamily="34" charset="0"/>
              </a:rPr>
              <a:t> that something is / is not the case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6605450" y="4509120"/>
            <a:ext cx="22870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None/>
            </a:pPr>
            <a:r>
              <a:rPr lang="en-US" sz="2400" dirty="0" smtClean="0">
                <a:latin typeface="Calibri" pitchFamily="34" charset="0"/>
              </a:rPr>
              <a:t>The author is </a:t>
            </a:r>
            <a:r>
              <a:rPr lang="en-US" sz="2400" u="sng" dirty="0" smtClean="0">
                <a:latin typeface="Calibri" pitchFamily="34" charset="0"/>
              </a:rPr>
              <a:t>very uncertain </a:t>
            </a:r>
            <a:r>
              <a:rPr lang="en-US" sz="2400" dirty="0" smtClean="0">
                <a:latin typeface="Calibri" pitchFamily="34" charset="0"/>
              </a:rPr>
              <a:t>whether something is / is not the case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8" name="Pfeil nach links und rechts 17"/>
          <p:cNvSpPr/>
          <p:nvPr/>
        </p:nvSpPr>
        <p:spPr>
          <a:xfrm>
            <a:off x="2898589" y="2375885"/>
            <a:ext cx="3761643" cy="936104"/>
          </a:xfrm>
          <a:prstGeom prst="leftRightArrow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08864" y="1584329"/>
            <a:ext cx="4205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Dimension of truth: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0" name="Pfeil nach links und rechts 19"/>
          <p:cNvSpPr/>
          <p:nvPr/>
        </p:nvSpPr>
        <p:spPr>
          <a:xfrm>
            <a:off x="2898589" y="4869160"/>
            <a:ext cx="3761643" cy="936104"/>
          </a:xfrm>
          <a:prstGeom prst="leftRightArrow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3528" y="3931387"/>
            <a:ext cx="4408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Dimension of certainty: 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29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build="p"/>
      <p:bldP spid="16" grpId="0"/>
      <p:bldP spid="17" grpId="0"/>
      <p:bldP spid="18" grpId="0" animBg="1"/>
      <p:bldP spid="19" grpId="0"/>
      <p:bldP spid="20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8" t="16231" r="15456" b="7836"/>
          <a:stretch/>
        </p:blipFill>
        <p:spPr bwMode="auto">
          <a:xfrm>
            <a:off x="251520" y="-154493"/>
            <a:ext cx="8728284" cy="696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9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362950" cy="4680520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sz="2300" dirty="0" smtClean="0">
                <a:latin typeface="Calibri" pitchFamily="34" charset="0"/>
              </a:rPr>
              <a:t>How can authors express the </a:t>
            </a:r>
            <a:r>
              <a:rPr lang="en-US" sz="2300" u="sng" dirty="0" smtClean="0">
                <a:latin typeface="Calibri" pitchFamily="34" charset="0"/>
              </a:rPr>
              <a:t>degree of truth</a:t>
            </a:r>
            <a:r>
              <a:rPr lang="en-US" sz="2300" dirty="0" smtClean="0">
                <a:latin typeface="Calibri" pitchFamily="34" charset="0"/>
              </a:rPr>
              <a:t> that they assign to what they are writing or what has been written?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alibri" pitchFamily="34" charset="0"/>
              </a:rPr>
              <a:t>with the help of certain verbs, such as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(to) </a:t>
            </a:r>
            <a:r>
              <a:rPr lang="en-US" sz="1800" dirty="0">
                <a:latin typeface="Calibri" pitchFamily="34" charset="0"/>
              </a:rPr>
              <a:t>demonstrate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(to) claim 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(to) refute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…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alibri" pitchFamily="34" charset="0"/>
              </a:rPr>
              <a:t>with the help of certain nouns, such as 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hypothesis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dirty="0" smtClean="0">
                <a:latin typeface="Calibri" pitchFamily="34" charset="0"/>
              </a:rPr>
              <a:t>uggestion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claim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…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alibri" pitchFamily="34" charset="0"/>
              </a:rPr>
              <a:t>with the help of certain adjectives, such as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convincing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untenable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...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alibri" pitchFamily="34" charset="0"/>
              </a:rPr>
              <a:t>...</a:t>
            </a:r>
            <a:r>
              <a:rPr lang="en-US" sz="2200" dirty="0" smtClean="0">
                <a:latin typeface="Calibri" pitchFamily="34" charset="0"/>
              </a:rPr>
              <a:t>	</a:t>
            </a:r>
            <a:endParaRPr lang="en-US" sz="2200" dirty="0">
              <a:latin typeface="Calibri" pitchFamily="34" charset="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800" dirty="0" smtClean="0">
              <a:latin typeface="Calibri" pitchFamily="34" charset="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 smtClean="0">
              <a:latin typeface="Calibri" pitchFamily="34" charset="0"/>
            </a:endParaRPr>
          </a:p>
          <a:p>
            <a:endParaRPr lang="de-DE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20</a:t>
            </a:fld>
            <a:endParaRPr lang="de-DE">
              <a:latin typeface="Calibri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770983" cy="1139825"/>
          </a:xfrm>
        </p:spPr>
        <p:txBody>
          <a:bodyPr/>
          <a:lstStyle/>
          <a:p>
            <a:r>
              <a:rPr lang="en-US" sz="3200" dirty="0" smtClean="0"/>
              <a:t>3. Expressing degree of truth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736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362950" cy="4286101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sz="2300" dirty="0" smtClean="0">
                <a:latin typeface="Calibri" pitchFamily="34" charset="0"/>
              </a:rPr>
              <a:t>How can authors express the </a:t>
            </a:r>
            <a:r>
              <a:rPr lang="en-US" sz="2300" u="sng" dirty="0" smtClean="0">
                <a:latin typeface="Calibri" pitchFamily="34" charset="0"/>
              </a:rPr>
              <a:t>degree of certainty</a:t>
            </a:r>
            <a:r>
              <a:rPr lang="en-US" sz="2300" dirty="0" smtClean="0">
                <a:latin typeface="Calibri" pitchFamily="34" charset="0"/>
              </a:rPr>
              <a:t> with which something is stated?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alibri" pitchFamily="34" charset="0"/>
              </a:rPr>
              <a:t>with the help of certain adverbs, such as 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surely 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apparently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dirty="0" smtClean="0">
                <a:latin typeface="Calibri" pitchFamily="34" charset="0"/>
              </a:rPr>
              <a:t>robably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…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>
                <a:latin typeface="Calibri" pitchFamily="34" charset="0"/>
              </a:rPr>
              <a:t>with the help of </a:t>
            </a:r>
            <a:r>
              <a:rPr lang="en-US" sz="2300" dirty="0" smtClean="0">
                <a:latin typeface="Calibri" pitchFamily="34" charset="0"/>
              </a:rPr>
              <a:t>certain verbs, such as</a:t>
            </a:r>
            <a:endParaRPr lang="en-US" sz="2300" dirty="0">
              <a:latin typeface="Calibri" pitchFamily="34" charset="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>
                <a:latin typeface="Calibri" pitchFamily="34" charset="0"/>
              </a:rPr>
              <a:t>(to) </a:t>
            </a:r>
            <a:r>
              <a:rPr lang="en-US" sz="1800" dirty="0" smtClean="0">
                <a:latin typeface="Calibri" pitchFamily="34" charset="0"/>
              </a:rPr>
              <a:t>believe</a:t>
            </a:r>
            <a:endParaRPr lang="en-US" sz="1800" dirty="0">
              <a:latin typeface="Calibri" pitchFamily="34" charset="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>
                <a:latin typeface="Calibri" pitchFamily="34" charset="0"/>
              </a:rPr>
              <a:t>(to) </a:t>
            </a:r>
            <a:r>
              <a:rPr lang="en-US" sz="1800" dirty="0" smtClean="0">
                <a:latin typeface="Calibri" pitchFamily="34" charset="0"/>
              </a:rPr>
              <a:t>suppose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(to) suggest</a:t>
            </a:r>
            <a:endParaRPr lang="en-US" sz="1800" dirty="0">
              <a:latin typeface="Calibri" pitchFamily="34" charset="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>
                <a:latin typeface="Calibri" pitchFamily="34" charset="0"/>
              </a:rPr>
              <a:t>…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alibri" pitchFamily="34" charset="0"/>
              </a:rPr>
              <a:t>with the help of auxiliary verbs, such as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might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(e.g. it might / might not </a:t>
            </a:r>
            <a:r>
              <a:rPr lang="en-US" sz="1800" dirty="0">
                <a:latin typeface="Calibri" pitchFamily="34" charset="0"/>
              </a:rPr>
              <a:t>be the case </a:t>
            </a:r>
            <a:r>
              <a:rPr lang="en-US" sz="1800" dirty="0" smtClean="0">
                <a:latin typeface="Calibri" pitchFamily="34" charset="0"/>
              </a:rPr>
              <a:t>that)</a:t>
            </a:r>
            <a:endParaRPr lang="en-US" sz="1800" dirty="0">
              <a:latin typeface="Calibri" pitchFamily="34" charset="0"/>
            </a:endParaRP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can (e.g. it can be concluded)</a:t>
            </a:r>
          </a:p>
          <a:p>
            <a:pPr lvl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alibri" pitchFamily="34" charset="0"/>
              </a:rPr>
              <a:t>…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300" dirty="0" smtClean="0">
                <a:latin typeface="Calibri" pitchFamily="34" charset="0"/>
              </a:rPr>
              <a:t>…</a:t>
            </a:r>
          </a:p>
          <a:p>
            <a:endParaRPr lang="de-DE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21</a:t>
            </a:fld>
            <a:endParaRPr lang="de-DE">
              <a:latin typeface="Calibri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770984" cy="1139825"/>
          </a:xfrm>
        </p:spPr>
        <p:txBody>
          <a:bodyPr/>
          <a:lstStyle/>
          <a:p>
            <a:r>
              <a:rPr lang="en-US" sz="3200" dirty="0" smtClean="0"/>
              <a:t>3. Expressing degree of certainty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810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1604" y="1714488"/>
            <a:ext cx="7176860" cy="172386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alibri" pitchFamily="34" charset="0"/>
              </a:rPr>
              <a:t>Activity 3: Degree of certainty</a:t>
            </a:r>
          </a:p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Try to put the following expressions in a descending order according to the </a:t>
            </a:r>
            <a:r>
              <a:rPr lang="en-US" sz="2400" u="sng" dirty="0" smtClean="0">
                <a:latin typeface="Calibri" pitchFamily="34" charset="0"/>
              </a:rPr>
              <a:t>degree of certainty</a:t>
            </a:r>
            <a:r>
              <a:rPr lang="en-US" sz="2400" dirty="0" smtClean="0">
                <a:latin typeface="Calibri" pitchFamily="34" charset="0"/>
              </a:rPr>
              <a:t> they indicate. </a:t>
            </a:r>
          </a:p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(4: high degree of certainty – 1: low degree of certainty)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22</a:t>
            </a:fld>
            <a:endParaRPr lang="de-DE">
              <a:latin typeface="Calibri" pitchFamily="34" charset="0"/>
            </a:endParaRP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9" t="7584" r="20753" b="26483"/>
          <a:stretch/>
        </p:blipFill>
        <p:spPr>
          <a:xfrm>
            <a:off x="500034" y="1571612"/>
            <a:ext cx="982688" cy="1447800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1223298" y="4005352"/>
            <a:ext cx="7525166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X </a:t>
            </a:r>
            <a:r>
              <a:rPr lang="en-US" sz="2400" dirty="0" smtClean="0">
                <a:solidFill>
                  <a:srgbClr val="66CCFF"/>
                </a:solidFill>
                <a:latin typeface="Calibri" pitchFamily="34" charset="0"/>
                <a:cs typeface="Arial" pitchFamily="34" charset="0"/>
              </a:rPr>
              <a:t>is believed to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behave in a way that …</a:t>
            </a:r>
            <a:endParaRPr lang="en-US" sz="2400" dirty="0" smtClean="0">
              <a:solidFill>
                <a:srgbClr val="66CCFF"/>
              </a:solidFill>
              <a:latin typeface="Calibri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An analysis of the data </a:t>
            </a:r>
            <a:r>
              <a:rPr lang="en-US" sz="2400" dirty="0" smtClean="0">
                <a:solidFill>
                  <a:srgbClr val="66CCFF"/>
                </a:solidFill>
                <a:latin typeface="Calibri" pitchFamily="34" charset="0"/>
                <a:cs typeface="Arial" pitchFamily="34" charset="0"/>
              </a:rPr>
              <a:t>clearly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shows</a:t>
            </a:r>
            <a:r>
              <a:rPr lang="en-US" sz="2400" dirty="0" smtClean="0">
                <a:solidFill>
                  <a:srgbClr val="66CCFF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that …</a:t>
            </a:r>
          </a:p>
          <a:p>
            <a:pPr>
              <a:spcAft>
                <a:spcPts val="1800"/>
              </a:spcAft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On the basis of the data given, it </a:t>
            </a:r>
            <a:r>
              <a:rPr lang="en-US" sz="2400" dirty="0" smtClean="0">
                <a:solidFill>
                  <a:srgbClr val="66CCFF"/>
                </a:solidFill>
                <a:latin typeface="Calibri" pitchFamily="34" charset="0"/>
                <a:cs typeface="Arial" pitchFamily="34" charset="0"/>
              </a:rPr>
              <a:t>can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be concluded that …</a:t>
            </a:r>
          </a:p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66CCFF"/>
                </a:solidFill>
                <a:latin typeface="Calibri" pitchFamily="34" charset="0"/>
                <a:cs typeface="Arial" pitchFamily="34" charset="0"/>
              </a:rPr>
              <a:t>Perhaps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 the reason for this is that …</a:t>
            </a:r>
            <a:endParaRPr lang="en-US" sz="2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685337" cy="1139825"/>
          </a:xfrm>
        </p:spPr>
        <p:txBody>
          <a:bodyPr/>
          <a:lstStyle/>
          <a:p>
            <a:r>
              <a:rPr lang="en-US" sz="3200" dirty="0" smtClean="0"/>
              <a:t>3. Expressing degree of certainty</a:t>
            </a:r>
            <a:endParaRPr lang="en-US" sz="3200" dirty="0"/>
          </a:p>
        </p:txBody>
      </p:sp>
      <p:sp>
        <p:nvSpPr>
          <p:cNvPr id="2" name="Abgerundetes Rechteck 1"/>
          <p:cNvSpPr/>
          <p:nvPr/>
        </p:nvSpPr>
        <p:spPr>
          <a:xfrm>
            <a:off x="876569" y="4067690"/>
            <a:ext cx="330962" cy="333445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>
              <a:solidFill>
                <a:srgbClr val="397F61"/>
              </a:solidFill>
              <a:latin typeface="Calibri" pitchFamily="34" charset="0"/>
            </a:endParaRPr>
          </a:p>
        </p:txBody>
      </p:sp>
      <p:sp>
        <p:nvSpPr>
          <p:cNvPr id="28" name="Abgerundetes Rechteck 27"/>
          <p:cNvSpPr/>
          <p:nvPr/>
        </p:nvSpPr>
        <p:spPr>
          <a:xfrm>
            <a:off x="876569" y="4679730"/>
            <a:ext cx="346730" cy="333446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rgbClr val="397F61"/>
                </a:solidFill>
                <a:latin typeface="Calibri" pitchFamily="34" charset="0"/>
              </a:rPr>
              <a:t>4</a:t>
            </a:r>
            <a:endParaRPr lang="de-DE" sz="2000" b="1" dirty="0">
              <a:solidFill>
                <a:srgbClr val="397F61"/>
              </a:solidFill>
              <a:latin typeface="Calibri" pitchFamily="34" charset="0"/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876568" y="5229200"/>
            <a:ext cx="346730" cy="333445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rgbClr val="397F61"/>
                </a:solidFill>
                <a:latin typeface="Calibri" pitchFamily="34" charset="0"/>
              </a:rPr>
              <a:t>3</a:t>
            </a:r>
            <a:endParaRPr lang="de-DE" sz="2000" b="1" dirty="0">
              <a:solidFill>
                <a:srgbClr val="397F61"/>
              </a:solidFill>
              <a:latin typeface="Calibri" pitchFamily="34" charset="0"/>
            </a:endParaRPr>
          </a:p>
        </p:txBody>
      </p:sp>
      <p:sp>
        <p:nvSpPr>
          <p:cNvPr id="30" name="Abgerundetes Rechteck 29"/>
          <p:cNvSpPr/>
          <p:nvPr/>
        </p:nvSpPr>
        <p:spPr>
          <a:xfrm>
            <a:off x="899590" y="5936263"/>
            <a:ext cx="323707" cy="331247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rgbClr val="397F61"/>
                </a:solidFill>
                <a:latin typeface="Calibri" pitchFamily="34" charset="0"/>
              </a:rPr>
              <a:t>1</a:t>
            </a:r>
            <a:endParaRPr lang="de-DE" sz="2000" b="1" dirty="0">
              <a:solidFill>
                <a:srgbClr val="397F61"/>
              </a:solidFill>
              <a:latin typeface="Calibri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99589" y="4034544"/>
            <a:ext cx="307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397F61"/>
                </a:solidFill>
                <a:latin typeface="Calibri" pitchFamily="34" charset="0"/>
              </a:rPr>
              <a:t>2</a:t>
            </a:r>
            <a:endParaRPr lang="de-DE" sz="2000" b="1" dirty="0">
              <a:solidFill>
                <a:srgbClr val="397F6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/>
      <p:bldP spid="2" grpId="0" animBg="1"/>
      <p:bldP spid="28" grpId="0" animBg="1"/>
      <p:bldP spid="29" grpId="0" animBg="1"/>
      <p:bldP spid="30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23</a:t>
            </a:fld>
            <a:endParaRPr lang="de-DE">
              <a:latin typeface="Calibri" pitchFamily="34" charset="0"/>
            </a:endParaRPr>
          </a:p>
        </p:txBody>
      </p:sp>
      <p:sp>
        <p:nvSpPr>
          <p:cNvPr id="5" name="Wolkenförmige Legende 4"/>
          <p:cNvSpPr/>
          <p:nvPr/>
        </p:nvSpPr>
        <p:spPr>
          <a:xfrm>
            <a:off x="2627784" y="2132856"/>
            <a:ext cx="4896544" cy="2808312"/>
          </a:xfrm>
          <a:prstGeom prst="cloudCallout">
            <a:avLst>
              <a:gd name="adj1" fmla="val -52886"/>
              <a:gd name="adj2" fmla="val 69789"/>
            </a:avLst>
          </a:prstGeom>
          <a:solidFill>
            <a:srgbClr val="92D050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How can we critically evaluate the author’s line of argument and the text as a whole?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770984" cy="1139825"/>
          </a:xfrm>
        </p:spPr>
        <p:txBody>
          <a:bodyPr/>
          <a:lstStyle/>
          <a:p>
            <a:r>
              <a:rPr lang="en-US" sz="3200" dirty="0" smtClean="0"/>
              <a:t>4. How to critically evaluate an academic text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16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362950" cy="252028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Calibri" pitchFamily="34" charset="0"/>
              </a:rPr>
              <a:t>What makes a line of argument convincing?</a:t>
            </a:r>
          </a:p>
          <a:p>
            <a:endParaRPr lang="en-GB" sz="2800" dirty="0">
              <a:latin typeface="Calibri" pitchFamily="34" charset="0"/>
            </a:endParaRPr>
          </a:p>
          <a:p>
            <a:endParaRPr lang="en-GB" sz="2800" dirty="0" smtClean="0">
              <a:latin typeface="Calibri" pitchFamily="34" charset="0"/>
            </a:endParaRPr>
          </a:p>
          <a:p>
            <a:pPr marL="0" lvl="1" indent="0">
              <a:buClr>
                <a:srgbClr val="BAE860"/>
              </a:buClr>
              <a:buNone/>
            </a:pPr>
            <a:r>
              <a:rPr lang="en-GB" sz="2800" dirty="0" smtClean="0">
                <a:latin typeface="Calibri" pitchFamily="34" charset="0"/>
                <a:sym typeface="Wingdings" pitchFamily="2" charset="2"/>
              </a:rPr>
              <a:t>		  </a:t>
            </a:r>
            <a:r>
              <a:rPr lang="de-DE" sz="2800" dirty="0" smtClean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 </a:t>
            </a:r>
            <a:endParaRPr lang="de-DE" sz="28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GB" sz="2800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GB" sz="2800" b="1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24</a:t>
            </a:fld>
            <a:endParaRPr lang="de-DE">
              <a:latin typeface="Calibri" pitchFamily="34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971600" y="2996952"/>
            <a:ext cx="3240360" cy="1080120"/>
          </a:xfrm>
          <a:prstGeom prst="roundRect">
            <a:avLst/>
          </a:prstGeom>
          <a:solidFill>
            <a:srgbClr val="99CCFF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conclusions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112568" y="2996952"/>
            <a:ext cx="3240360" cy="1080120"/>
          </a:xfrm>
          <a:prstGeom prst="roundRect">
            <a:avLst/>
          </a:prstGeom>
          <a:solidFill>
            <a:srgbClr val="99CCFF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</a:rPr>
              <a:t>evidence</a:t>
            </a:r>
            <a:endParaRPr lang="en-US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4438836" y="3212976"/>
            <a:ext cx="493204" cy="565964"/>
          </a:xfrm>
          <a:prstGeom prst="mathPlus">
            <a:avLst/>
          </a:prstGeom>
          <a:solidFill>
            <a:srgbClr val="99CCFF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95536" y="344959"/>
            <a:ext cx="5770984" cy="1139825"/>
          </a:xfrm>
        </p:spPr>
        <p:txBody>
          <a:bodyPr/>
          <a:lstStyle/>
          <a:p>
            <a:r>
              <a:rPr lang="en-US" sz="3200" dirty="0" smtClean="0"/>
              <a:t>4. How to critically evaluate …</a:t>
            </a:r>
            <a:r>
              <a:rPr lang="en-US" sz="2400" dirty="0" smtClean="0"/>
              <a:t> 4.1. … the author’s line of argument</a:t>
            </a:r>
            <a:endParaRPr lang="en-US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973726" y="4432977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itchFamily="34" charset="0"/>
              </a:rPr>
              <a:t>The conclusions are adequate when they are </a:t>
            </a:r>
            <a:r>
              <a:rPr lang="en-GB" sz="2400" b="1" dirty="0">
                <a:latin typeface="Calibri" pitchFamily="34" charset="0"/>
              </a:rPr>
              <a:t>logical</a:t>
            </a:r>
            <a:r>
              <a:rPr lang="en-GB" sz="2400" dirty="0">
                <a:latin typeface="Calibri" pitchFamily="34" charset="0"/>
              </a:rPr>
              <a:t> and </a:t>
            </a:r>
            <a:r>
              <a:rPr lang="en-GB" sz="2400" b="1" dirty="0">
                <a:latin typeface="Calibri" pitchFamily="34" charset="0"/>
              </a:rPr>
              <a:t>appropriate</a:t>
            </a:r>
            <a:r>
              <a:rPr lang="en-GB" sz="2400" dirty="0">
                <a:latin typeface="Calibri" pitchFamily="34" charset="0"/>
              </a:rPr>
              <a:t>.</a:t>
            </a:r>
          </a:p>
          <a:p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127012" y="4451609"/>
            <a:ext cx="3563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itchFamily="34" charset="0"/>
              </a:rPr>
              <a:t>The </a:t>
            </a:r>
            <a:r>
              <a:rPr lang="en-GB" sz="2400" dirty="0" smtClean="0">
                <a:latin typeface="Calibri" pitchFamily="34" charset="0"/>
              </a:rPr>
              <a:t>evidence is </a:t>
            </a:r>
            <a:r>
              <a:rPr lang="en-GB" sz="2400" dirty="0">
                <a:latin typeface="Calibri" pitchFamily="34" charset="0"/>
              </a:rPr>
              <a:t>adequate when it is </a:t>
            </a:r>
            <a:r>
              <a:rPr lang="en-GB" sz="2400" b="1" dirty="0">
                <a:latin typeface="Calibri" pitchFamily="34" charset="0"/>
              </a:rPr>
              <a:t>sufficient </a:t>
            </a:r>
            <a:r>
              <a:rPr lang="en-GB" sz="2400" dirty="0">
                <a:latin typeface="Calibri" pitchFamily="34" charset="0"/>
              </a:rPr>
              <a:t>and </a:t>
            </a:r>
            <a:r>
              <a:rPr lang="en-GB" sz="2400" b="1" dirty="0">
                <a:latin typeface="Calibri" pitchFamily="34" charset="0"/>
              </a:rPr>
              <a:t>appropriate.</a:t>
            </a:r>
          </a:p>
          <a:p>
            <a:endParaRPr lang="de-D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89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6587"/>
            <a:ext cx="8362950" cy="4530725"/>
          </a:xfrm>
          <a:noFill/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GB" sz="2400" dirty="0" smtClean="0">
                <a:latin typeface="Calibri" pitchFamily="34" charset="0"/>
              </a:rPr>
              <a:t>Can you answer the following questions with “yes”?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400" dirty="0" smtClean="0">
                <a:latin typeface="Calibri" pitchFamily="34" charset="0"/>
              </a:rPr>
              <a:t>Does the author make use of </a:t>
            </a:r>
            <a:r>
              <a:rPr lang="en-GB" sz="2800" b="1" dirty="0" smtClean="0">
                <a:latin typeface="Calibri" pitchFamily="34" charset="0"/>
              </a:rPr>
              <a:t>indicators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that connect the conclusions with the evidence?</a:t>
            </a:r>
            <a:endParaRPr lang="en-GB" sz="2800" dirty="0" smtClean="0">
              <a:latin typeface="Calibri" pitchFamily="34" charset="0"/>
            </a:endParaRPr>
          </a:p>
          <a:p>
            <a:pPr marL="360000" indent="0">
              <a:spcAft>
                <a:spcPts val="1800"/>
              </a:spcAft>
              <a:buNone/>
            </a:pPr>
            <a:r>
              <a:rPr lang="en-GB" sz="2400" dirty="0" smtClean="0">
                <a:latin typeface="Calibri" pitchFamily="34" charset="0"/>
              </a:rPr>
              <a:t>(</a:t>
            </a:r>
            <a:r>
              <a:rPr lang="en-GB" sz="2400" i="1" dirty="0" smtClean="0">
                <a:latin typeface="Calibri" pitchFamily="34" charset="0"/>
              </a:rPr>
              <a:t>therefore, because, since, it follows that, it can be concluded that, …</a:t>
            </a:r>
            <a:r>
              <a:rPr lang="en-GB" sz="2400" dirty="0" smtClean="0">
                <a:latin typeface="Calibri" pitchFamily="34" charset="0"/>
              </a:rPr>
              <a:t>)</a:t>
            </a:r>
          </a:p>
          <a:p>
            <a:pPr marL="342000" indent="-342000">
              <a:spcAft>
                <a:spcPts val="600"/>
              </a:spcAft>
              <a:buFont typeface="Wingdings" pitchFamily="2" charset="2"/>
              <a:buChar char="§"/>
            </a:pPr>
            <a:r>
              <a:rPr lang="en-GB" sz="2400" dirty="0" smtClean="0">
                <a:latin typeface="Calibri" pitchFamily="34" charset="0"/>
              </a:rPr>
              <a:t>Does the author use </a:t>
            </a:r>
            <a:r>
              <a:rPr lang="en-GB" sz="2800" b="1" dirty="0" smtClean="0">
                <a:latin typeface="Calibri" pitchFamily="34" charset="0"/>
              </a:rPr>
              <a:t>restriction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800" b="1" dirty="0" smtClean="0">
                <a:latin typeface="Calibri" pitchFamily="34" charset="0"/>
              </a:rPr>
              <a:t>markers</a:t>
            </a:r>
            <a:r>
              <a:rPr lang="en-GB" sz="2800" dirty="0" smtClean="0">
                <a:latin typeface="Calibri" pitchFamily="34" charset="0"/>
              </a:rPr>
              <a:t> </a:t>
            </a:r>
            <a:r>
              <a:rPr lang="en-GB" sz="2400" dirty="0" smtClean="0">
                <a:latin typeface="Calibri" pitchFamily="34" charset="0"/>
              </a:rPr>
              <a:t>that imply that the results are limited to certain conditions?</a:t>
            </a:r>
          </a:p>
          <a:p>
            <a:pPr marL="0" lvl="0" indent="0">
              <a:buNone/>
            </a:pPr>
            <a:r>
              <a:rPr lang="en-GB" sz="1800" dirty="0" smtClean="0">
                <a:solidFill>
                  <a:srgbClr val="000000"/>
                </a:solidFill>
                <a:latin typeface="Calibri" pitchFamily="34" charset="0"/>
              </a:rPr>
              <a:t>     </a:t>
            </a:r>
            <a:r>
              <a:rPr lang="en-GB" sz="2400" dirty="0" smtClean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GB" sz="2400" i="1" dirty="0" smtClean="0">
                <a:solidFill>
                  <a:srgbClr val="000000"/>
                </a:solidFill>
                <a:latin typeface="Calibri" pitchFamily="34" charset="0"/>
              </a:rPr>
              <a:t>in conditions where, in so far as, when X is the case, if …</a:t>
            </a:r>
            <a:r>
              <a:rPr lang="en-GB" sz="24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  <a:endParaRPr lang="en-GB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25</a:t>
            </a:fld>
            <a:endParaRPr lang="de-DE">
              <a:latin typeface="Calibri" pitchFamily="34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95536" y="344959"/>
            <a:ext cx="5770984" cy="1139825"/>
          </a:xfrm>
        </p:spPr>
        <p:txBody>
          <a:bodyPr/>
          <a:lstStyle/>
          <a:p>
            <a:r>
              <a:rPr lang="en-US" sz="3200" dirty="0" smtClean="0"/>
              <a:t>4. How to critically evaluate …</a:t>
            </a:r>
            <a:br>
              <a:rPr lang="en-US" sz="3200" dirty="0" smtClean="0"/>
            </a:br>
            <a:r>
              <a:rPr lang="en-US" sz="2400" dirty="0" smtClean="0"/>
              <a:t>4.1. … the author’s line of argument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525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libri" pitchFamily="34" charset="0"/>
              </a:rPr>
              <a:t>	</a:t>
            </a:r>
            <a:r>
              <a:rPr lang="en-US" sz="2400" b="1" dirty="0" smtClean="0">
                <a:latin typeface="Calibri" pitchFamily="34" charset="0"/>
              </a:rPr>
              <a:t>Activity 4: Indicators and restriction markers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>
                <a:latin typeface="Calibri" pitchFamily="34" charset="0"/>
              </a:rPr>
              <a:t>	Have a look at the excerpt from an academic text on 	your worksheet (page 6f.) and mark all the indicators 	(Group A) / all the restriction markers (Group B) it	contains. </a:t>
            </a:r>
          </a:p>
          <a:p>
            <a:pPr marL="0" indent="0">
              <a:spcAft>
                <a:spcPts val="3600"/>
              </a:spcAft>
              <a:buNone/>
            </a:pPr>
            <a:r>
              <a:rPr lang="en-US" sz="2400" dirty="0" smtClean="0">
                <a:latin typeface="Calibri" pitchFamily="34" charset="0"/>
              </a:rPr>
              <a:t>	Then, compare your results with a </a:t>
            </a:r>
            <a:r>
              <a:rPr lang="en-US" sz="2400" dirty="0" err="1" smtClean="0">
                <a:latin typeface="Calibri" pitchFamily="34" charset="0"/>
              </a:rPr>
              <a:t>neighbour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		</a:t>
            </a:r>
            <a:endParaRPr lang="en-US" sz="2400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400050" lvl="1" indent="0">
              <a:buNone/>
            </a:pPr>
            <a:r>
              <a:rPr lang="en-US" dirty="0" smtClean="0">
                <a:latin typeface="Calibri" pitchFamily="34" charset="0"/>
              </a:rPr>
              <a:t>	    </a:t>
            </a:r>
          </a:p>
          <a:p>
            <a:pPr marL="400050" lvl="1" indent="0">
              <a:buNone/>
            </a:pPr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26</a:t>
            </a:fld>
            <a:endParaRPr lang="de-DE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100647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95536" y="344959"/>
            <a:ext cx="5770984" cy="1139825"/>
          </a:xfrm>
        </p:spPr>
        <p:txBody>
          <a:bodyPr/>
          <a:lstStyle/>
          <a:p>
            <a:r>
              <a:rPr lang="en-US" sz="3200" dirty="0" smtClean="0"/>
              <a:t>4. How to critically evaluate …</a:t>
            </a:r>
            <a:br>
              <a:rPr lang="en-US" sz="3200" dirty="0" smtClean="0"/>
            </a:br>
            <a:r>
              <a:rPr lang="en-US" sz="2400" dirty="0" smtClean="0"/>
              <a:t>4.1. … the author’s line of argument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841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362950" cy="4680520"/>
          </a:xfrm>
        </p:spPr>
        <p:txBody>
          <a:bodyPr numCol="2"/>
          <a:lstStyle/>
          <a:p>
            <a:pPr marL="0" indent="0">
              <a:buNone/>
            </a:pPr>
            <a:r>
              <a:rPr lang="en-US" sz="2400" b="1" dirty="0" smtClean="0">
                <a:latin typeface="Calibri" pitchFamily="34" charset="0"/>
              </a:rPr>
              <a:t>Activity 4: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 b="1" dirty="0" smtClean="0">
                <a:latin typeface="Calibri" pitchFamily="34" charset="0"/>
              </a:rPr>
              <a:t>A) Indicators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(this is) due to (the fact / two possible reasons)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(this is) because of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as a result (of)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since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because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therefore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these combined effects lead to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the (first) reason is that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the (other) explanation is that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Reference to data:                The comparison of Fig. 3 and 4 shows that…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	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400050" lvl="1" indent="0">
              <a:buNone/>
            </a:pPr>
            <a:r>
              <a:rPr lang="en-US" dirty="0" smtClean="0">
                <a:latin typeface="Calibri" pitchFamily="34" charset="0"/>
              </a:rPr>
              <a:t>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27</a:t>
            </a:fld>
            <a:endParaRPr lang="de-DE">
              <a:latin typeface="Calibri" pitchFamily="34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95536" y="344959"/>
            <a:ext cx="5770984" cy="1139825"/>
          </a:xfrm>
        </p:spPr>
        <p:txBody>
          <a:bodyPr/>
          <a:lstStyle/>
          <a:p>
            <a:r>
              <a:rPr lang="en-US" sz="3200" dirty="0" smtClean="0"/>
              <a:t>4. How to critically evaluate …</a:t>
            </a:r>
            <a:br>
              <a:rPr lang="en-US" sz="3200" dirty="0" smtClean="0"/>
            </a:br>
            <a:r>
              <a:rPr lang="en-US" sz="2400" dirty="0" smtClean="0"/>
              <a:t>4.1. … the author’s line of argument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95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362950" cy="4680520"/>
          </a:xfrm>
        </p:spPr>
        <p:txBody>
          <a:bodyPr numCol="1"/>
          <a:lstStyle/>
          <a:p>
            <a:pPr marL="0" indent="0">
              <a:buNone/>
            </a:pPr>
            <a:r>
              <a:rPr lang="en-US" sz="2400" b="1" dirty="0" smtClean="0">
                <a:latin typeface="Calibri" pitchFamily="34" charset="0"/>
              </a:rPr>
              <a:t>Activity 4: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US" sz="2400" b="1" dirty="0" smtClean="0">
                <a:latin typeface="Calibri" pitchFamily="34" charset="0"/>
              </a:rPr>
              <a:t>B) Restriction markers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if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(even) when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o</a:t>
            </a:r>
            <a:r>
              <a:rPr lang="en-US" sz="2400" dirty="0" smtClean="0">
                <a:latin typeface="Calibri" pitchFamily="34" charset="0"/>
              </a:rPr>
              <a:t>nly X, not 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e</a:t>
            </a:r>
            <a:r>
              <a:rPr lang="en-US" sz="2400" dirty="0" smtClean="0">
                <a:latin typeface="Calibri" pitchFamily="34" charset="0"/>
              </a:rPr>
              <a:t>specially 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</a:rPr>
              <a:t>at 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in </a:t>
            </a:r>
            <a:r>
              <a:rPr lang="en-US" sz="2400" dirty="0">
                <a:latin typeface="Calibri" pitchFamily="34" charset="0"/>
              </a:rPr>
              <a:t>X / in X that are Y / in X with property </a:t>
            </a:r>
            <a:r>
              <a:rPr lang="en-US" sz="2400" dirty="0" smtClean="0">
                <a:latin typeface="Calibri" pitchFamily="34" charset="0"/>
              </a:rPr>
              <a:t>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below </a:t>
            </a:r>
            <a:r>
              <a:rPr lang="en-US" sz="2400" dirty="0">
                <a:latin typeface="Calibri" pitchFamily="34" charset="0"/>
              </a:rPr>
              <a:t>X vs. above </a:t>
            </a:r>
            <a:r>
              <a:rPr lang="en-US" sz="2400" dirty="0" smtClean="0">
                <a:latin typeface="Calibri" pitchFamily="34" charset="0"/>
              </a:rPr>
              <a:t>X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	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  <a:p>
            <a:pPr marL="400050" lvl="1" indent="0">
              <a:buNone/>
            </a:pPr>
            <a:r>
              <a:rPr lang="en-US" dirty="0" smtClean="0">
                <a:latin typeface="Calibri" pitchFamily="34" charset="0"/>
              </a:rPr>
              <a:t>	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28</a:t>
            </a:fld>
            <a:endParaRPr lang="de-DE">
              <a:latin typeface="Calibri" pitchFamily="34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95536" y="344959"/>
            <a:ext cx="5770984" cy="1139825"/>
          </a:xfrm>
        </p:spPr>
        <p:txBody>
          <a:bodyPr/>
          <a:lstStyle/>
          <a:p>
            <a:r>
              <a:rPr lang="en-US" sz="3200" dirty="0" smtClean="0"/>
              <a:t>4. How to critically evaluate …</a:t>
            </a:r>
            <a:br>
              <a:rPr lang="en-US" sz="3200" dirty="0" smtClean="0"/>
            </a:br>
            <a:r>
              <a:rPr lang="en-US" sz="2400" dirty="0" smtClean="0"/>
              <a:t>4.1. … the author’s line of argument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24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629329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After critical reading, try to take a position:</a:t>
            </a:r>
          </a:p>
          <a:p>
            <a:pPr marL="0" indent="0"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en-US" sz="1200" dirty="0" smtClean="0">
              <a:latin typeface="Calibri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Calibri" pitchFamily="34" charset="0"/>
              </a:rPr>
              <a:t>Is the text convincing? Partially convincing? Not convincing?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en-US" smtClean="0">
                <a:latin typeface="Calibri" pitchFamily="34" charset="0"/>
              </a:rPr>
              <a:pPr>
                <a:defRPr/>
              </a:pPr>
              <a:t>29</a:t>
            </a:fld>
            <a:endParaRPr lang="en-US">
              <a:latin typeface="Calibri" pitchFamily="34" charset="0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712067514"/>
              </p:ext>
            </p:extLst>
          </p:nvPr>
        </p:nvGraphicFramePr>
        <p:xfrm>
          <a:off x="1619672" y="2204864"/>
          <a:ext cx="5616624" cy="33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95536" y="344959"/>
            <a:ext cx="5770984" cy="1139825"/>
          </a:xfrm>
        </p:spPr>
        <p:txBody>
          <a:bodyPr/>
          <a:lstStyle/>
          <a:p>
            <a:r>
              <a:rPr lang="en-US" sz="3200" dirty="0" smtClean="0"/>
              <a:t>4. How to critically evaluate …</a:t>
            </a:r>
            <a:br>
              <a:rPr lang="en-US" sz="3200" dirty="0" smtClean="0"/>
            </a:br>
            <a:r>
              <a:rPr lang="en-US" sz="2400" dirty="0" smtClean="0"/>
              <a:t>4.2. … an academic text as a whole</a:t>
            </a:r>
            <a:endParaRPr lang="en-US" sz="3200" dirty="0"/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457200" y="1556792"/>
            <a:ext cx="836295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BAE860"/>
              </a:buClr>
              <a:buSzPct val="75000"/>
              <a:buFont typeface="Wingdings" pitchFamily="2" charset="2"/>
              <a:buChar char="p"/>
              <a:defRPr sz="3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5FB8B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00A800"/>
              </a:buClr>
              <a:buSzPct val="6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BAE86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rgbClr val="5FB8B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30000"/>
              </a:spcAft>
              <a:buClr>
                <a:srgbClr val="5FB8B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30000"/>
              </a:spcAft>
              <a:buClr>
                <a:srgbClr val="5FB8B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30000"/>
              </a:spcAft>
              <a:buClr>
                <a:srgbClr val="5FB8B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30000"/>
              </a:spcAft>
              <a:buClr>
                <a:srgbClr val="5FB8B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de-DE" sz="2400" kern="0" dirty="0" smtClean="0">
                <a:latin typeface="Calibri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kern="0" dirty="0" smtClean="0">
                <a:latin typeface="Calibri" pitchFamily="34" charset="0"/>
              </a:rPr>
              <a:t>	</a:t>
            </a:r>
          </a:p>
          <a:p>
            <a:pPr marL="0" indent="0">
              <a:buFont typeface="Wingdings" pitchFamily="2" charset="2"/>
              <a:buNone/>
            </a:pPr>
            <a:endParaRPr lang="en-US" kern="0" dirty="0" smtClean="0">
              <a:latin typeface="Calibri" pitchFamily="34" charset="0"/>
            </a:endParaRPr>
          </a:p>
          <a:p>
            <a:pPr marL="400050" lvl="1" indent="0">
              <a:buFont typeface="Wingdings" pitchFamily="2" charset="2"/>
              <a:buNone/>
            </a:pPr>
            <a:r>
              <a:rPr lang="en-US" kern="0" dirty="0" smtClean="0">
                <a:latin typeface="Calibri" pitchFamily="34" charset="0"/>
              </a:rPr>
              <a:t>	    </a:t>
            </a:r>
          </a:p>
          <a:p>
            <a:pPr marL="400050" lvl="1" indent="0">
              <a:buFont typeface="Wingdings" pitchFamily="2" charset="2"/>
              <a:buNone/>
            </a:pPr>
            <a:r>
              <a:rPr lang="en-US" kern="0" dirty="0" smtClean="0">
                <a:latin typeface="Calibri" pitchFamily="34" charset="0"/>
              </a:rPr>
              <a:t>		</a:t>
            </a:r>
            <a:r>
              <a:rPr lang="en-US" sz="2400" kern="0" dirty="0" smtClean="0">
                <a:latin typeface="Calibri" pitchFamily="34" charset="0"/>
              </a:rPr>
              <a:t> </a:t>
            </a:r>
            <a:endParaRPr lang="de-DE" sz="24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42992" cy="1139825"/>
          </a:xfrm>
        </p:spPr>
        <p:txBody>
          <a:bodyPr/>
          <a:lstStyle/>
          <a:p>
            <a:r>
              <a:rPr lang="en-US" sz="3200" dirty="0"/>
              <a:t>Developing critical reading competences</a:t>
            </a:r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3</a:t>
            </a:fld>
            <a:endParaRPr lang="de-DE">
              <a:latin typeface="Calibri" pitchFamily="34" charset="0"/>
            </a:endParaRPr>
          </a:p>
        </p:txBody>
      </p:sp>
      <p:sp>
        <p:nvSpPr>
          <p:cNvPr id="6" name="Wolkenförmige Legende 5"/>
          <p:cNvSpPr/>
          <p:nvPr/>
        </p:nvSpPr>
        <p:spPr>
          <a:xfrm>
            <a:off x="2627784" y="2132856"/>
            <a:ext cx="4896544" cy="2808312"/>
          </a:xfrm>
          <a:prstGeom prst="cloudCallout">
            <a:avLst>
              <a:gd name="adj1" fmla="val -52886"/>
              <a:gd name="adj2" fmla="val 69789"/>
            </a:avLst>
          </a:prstGeom>
          <a:solidFill>
            <a:srgbClr val="92D050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How should we interpret academic texts?</a:t>
            </a: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1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514116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sz="2400" dirty="0">
                <a:latin typeface="Calibri" pitchFamily="34" charset="0"/>
              </a:rPr>
              <a:t>Can you answer the following questions </a:t>
            </a:r>
            <a:r>
              <a:rPr lang="en-GB" sz="2400">
                <a:latin typeface="Calibri" pitchFamily="34" charset="0"/>
              </a:rPr>
              <a:t>with </a:t>
            </a:r>
            <a:r>
              <a:rPr lang="en-GB" sz="2400" smtClean="0">
                <a:latin typeface="Calibri" pitchFamily="34" charset="0"/>
              </a:rPr>
              <a:t>“yes</a:t>
            </a:r>
            <a:r>
              <a:rPr lang="en-GB" sz="2400" dirty="0">
                <a:latin typeface="Calibri" pitchFamily="34" charset="0"/>
              </a:rPr>
              <a:t>”?</a:t>
            </a:r>
          </a:p>
          <a:p>
            <a:pPr lvl="1"/>
            <a:r>
              <a:rPr lang="en-US" sz="2300" dirty="0" smtClean="0">
                <a:latin typeface="Calibri" pitchFamily="34" charset="0"/>
              </a:rPr>
              <a:t>Does the author clearly define the </a:t>
            </a:r>
            <a:r>
              <a:rPr lang="en-US" sz="2300" dirty="0">
                <a:latin typeface="Calibri" pitchFamily="34" charset="0"/>
              </a:rPr>
              <a:t>theoretical </a:t>
            </a:r>
            <a:r>
              <a:rPr lang="en-US" sz="2300" dirty="0" smtClean="0">
                <a:latin typeface="Calibri" pitchFamily="34" charset="0"/>
              </a:rPr>
              <a:t>concepts?</a:t>
            </a:r>
            <a:endParaRPr lang="en-US" sz="2300" dirty="0">
              <a:latin typeface="Calibri" pitchFamily="34" charset="0"/>
            </a:endParaRPr>
          </a:p>
          <a:p>
            <a:pPr lvl="1"/>
            <a:r>
              <a:rPr lang="en-US" sz="2300" dirty="0">
                <a:latin typeface="Calibri" pitchFamily="34" charset="0"/>
              </a:rPr>
              <a:t>Does the author make reference to the current state of research</a:t>
            </a:r>
            <a:r>
              <a:rPr lang="en-US" sz="2300" dirty="0" smtClean="0">
                <a:latin typeface="Calibri" pitchFamily="34" charset="0"/>
              </a:rPr>
              <a:t>?</a:t>
            </a:r>
          </a:p>
          <a:p>
            <a:pPr lvl="1"/>
            <a:r>
              <a:rPr lang="en-US" sz="2300" dirty="0" smtClean="0">
                <a:latin typeface="Calibri" pitchFamily="34" charset="0"/>
              </a:rPr>
              <a:t>Does the author present his/her arguments in a convincing way?</a:t>
            </a:r>
            <a:endParaRPr lang="en-US" sz="2300" dirty="0">
              <a:latin typeface="Calibri" pitchFamily="34" charset="0"/>
            </a:endParaRPr>
          </a:p>
          <a:p>
            <a:pPr lvl="1"/>
            <a:r>
              <a:rPr lang="en-US" sz="2300" dirty="0" smtClean="0">
                <a:latin typeface="Calibri" pitchFamily="34" charset="0"/>
              </a:rPr>
              <a:t>In case of an empirical study: Does </a:t>
            </a:r>
            <a:r>
              <a:rPr lang="en-US" sz="2300" dirty="0">
                <a:latin typeface="Calibri" pitchFamily="34" charset="0"/>
              </a:rPr>
              <a:t>the author </a:t>
            </a:r>
            <a:r>
              <a:rPr lang="en-US" sz="2300" dirty="0" smtClean="0">
                <a:latin typeface="Calibri" pitchFamily="34" charset="0"/>
              </a:rPr>
              <a:t>give a detailed description of the </a:t>
            </a:r>
            <a:r>
              <a:rPr lang="en-US" sz="2300" dirty="0">
                <a:latin typeface="Calibri" pitchFamily="34" charset="0"/>
              </a:rPr>
              <a:t>methodological route he/she followed</a:t>
            </a:r>
            <a:r>
              <a:rPr lang="en-US" sz="2300" dirty="0" smtClean="0">
                <a:latin typeface="Calibri" pitchFamily="34" charset="0"/>
              </a:rPr>
              <a:t>? Does he/she justify the choice of this approach?</a:t>
            </a:r>
            <a:endParaRPr lang="en-US" sz="2300" dirty="0">
              <a:latin typeface="Calibri" pitchFamily="34" charset="0"/>
            </a:endParaRPr>
          </a:p>
          <a:p>
            <a:pPr lvl="1">
              <a:spcAft>
                <a:spcPts val="0"/>
              </a:spcAft>
            </a:pPr>
            <a:r>
              <a:rPr lang="en-US" sz="2300" dirty="0" smtClean="0">
                <a:latin typeface="Calibri" pitchFamily="34" charset="0"/>
              </a:rPr>
              <a:t>Does the author address potential shortcomings of the research findings?</a:t>
            </a:r>
            <a:r>
              <a:rPr lang="en-US" sz="23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</a:rPr>
              <a:t>Does the author mention questions that remain open?</a:t>
            </a:r>
            <a:endParaRPr lang="en-US" sz="23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/>
            <a:r>
              <a:rPr lang="en-US" sz="2300" dirty="0" smtClean="0">
                <a:latin typeface="Calibri" pitchFamily="34" charset="0"/>
              </a:rPr>
              <a:t>…</a:t>
            </a:r>
            <a:endParaRPr lang="en-US" sz="2300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30</a:t>
            </a:fld>
            <a:endParaRPr lang="de-DE">
              <a:latin typeface="Calibri" pitchFamily="34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95536" y="344959"/>
            <a:ext cx="5770984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9pPr>
          </a:lstStyle>
          <a:p>
            <a:r>
              <a:rPr lang="en-US" sz="3200" kern="0" dirty="0" smtClean="0"/>
              <a:t>4. How to critically evaluate …</a:t>
            </a:r>
            <a:br>
              <a:rPr lang="en-US" sz="3200" kern="0" dirty="0" smtClean="0"/>
            </a:br>
            <a:r>
              <a:rPr lang="en-US" sz="2400" kern="0" dirty="0" smtClean="0"/>
              <a:t>4.2. … an academic text as a whole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9429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Note: </a:t>
            </a:r>
          </a:p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There are different kinds of academic texts, e.g.</a:t>
            </a:r>
          </a:p>
          <a:p>
            <a:pPr lvl="1">
              <a:buClr>
                <a:srgbClr val="5FB81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Introductions to a field of study</a:t>
            </a:r>
          </a:p>
          <a:p>
            <a:pPr lvl="1">
              <a:buClr>
                <a:srgbClr val="5FB81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Research reports</a:t>
            </a:r>
          </a:p>
          <a:p>
            <a:pPr lvl="1">
              <a:buClr>
                <a:srgbClr val="5FB81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State of the art articles (overview) </a:t>
            </a:r>
          </a:p>
          <a:p>
            <a:pPr lvl="1">
              <a:buClr>
                <a:srgbClr val="5FB81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Review articles</a:t>
            </a:r>
          </a:p>
          <a:p>
            <a:pPr lvl="1">
              <a:buClr>
                <a:srgbClr val="5FB811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…</a:t>
            </a:r>
          </a:p>
          <a:p>
            <a:pPr lvl="1">
              <a:buClr>
                <a:srgbClr val="5FB811"/>
              </a:buClr>
              <a:buFont typeface="Wingdings" pitchFamily="2" charset="2"/>
              <a:buChar char="§"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31</a:t>
            </a:fld>
            <a:endParaRPr lang="de-DE">
              <a:latin typeface="Calibri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58857" y="5429458"/>
            <a:ext cx="6865471" cy="1095886"/>
          </a:xfrm>
          <a:prstGeom prst="rect">
            <a:avLst/>
          </a:prstGeom>
          <a:solidFill>
            <a:srgbClr val="66CCFF"/>
          </a:solidFill>
          <a:ln w="6350">
            <a:solidFill>
              <a:schemeClr val="tx1">
                <a:lumMod val="50000"/>
                <a:lumOff val="50000"/>
                <a:alpha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different kinds of academic texts require different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criteria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 their evaluation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de-DE" sz="1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95536" y="344959"/>
            <a:ext cx="5770984" cy="1139825"/>
          </a:xfrm>
        </p:spPr>
        <p:txBody>
          <a:bodyPr/>
          <a:lstStyle/>
          <a:p>
            <a:r>
              <a:rPr lang="en-US" sz="3200" dirty="0" smtClean="0"/>
              <a:t>4. How to critically evaluate …</a:t>
            </a:r>
            <a:br>
              <a:rPr lang="en-US" sz="3200" dirty="0" smtClean="0"/>
            </a:br>
            <a:r>
              <a:rPr lang="en-US" sz="2400" dirty="0" smtClean="0"/>
              <a:t>4.2. … an academic text as a whole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215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5. Summary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22611"/>
            <a:ext cx="807524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alibri" pitchFamily="34" charset="0"/>
              </a:rPr>
              <a:t>Now you know: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latin typeface="Calibri" pitchFamily="34" charset="0"/>
              </a:rPr>
              <a:t>how knowledge is presented in academic texts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how </a:t>
            </a:r>
            <a:r>
              <a:rPr lang="en-US" sz="2400" dirty="0">
                <a:latin typeface="Calibri" pitchFamily="34" charset="0"/>
              </a:rPr>
              <a:t>authors express their own stance in academic texts </a:t>
            </a:r>
          </a:p>
          <a:p>
            <a:pPr lvl="1">
              <a:spcAft>
                <a:spcPts val="1200"/>
              </a:spcAft>
            </a:pPr>
            <a:r>
              <a:rPr lang="en-US" sz="2400" dirty="0">
                <a:latin typeface="Calibri" pitchFamily="34" charset="0"/>
              </a:rPr>
              <a:t>how authors express the degree of truth they assign to statements made in </a:t>
            </a:r>
            <a:r>
              <a:rPr lang="en-US" sz="2400" dirty="0" smtClean="0">
                <a:latin typeface="Calibri" pitchFamily="34" charset="0"/>
              </a:rPr>
              <a:t>academic texts, </a:t>
            </a:r>
            <a:r>
              <a:rPr lang="en-US" sz="2400" dirty="0">
                <a:latin typeface="Calibri" pitchFamily="34" charset="0"/>
              </a:rPr>
              <a:t>and how they express different degrees of certainty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>
                <a:latin typeface="Calibri" pitchFamily="34" charset="0"/>
              </a:rPr>
              <a:t>how to critically evaluate academic texts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32</a:t>
            </a:fld>
            <a:endParaRPr lang="de-DE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020272" y="2289646"/>
            <a:ext cx="729688" cy="92333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0" cap="none" spc="0" normalizeH="0" baseline="0" noProof="0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Calibri" pitchFamily="34" charset="0"/>
                <a:sym typeface="Wingdings"/>
              </a:rPr>
              <a:t></a:t>
            </a:r>
            <a:endParaRPr kumimoji="0" lang="de-DE" sz="5400" b="1" i="0" u="none" strike="noStrike" kern="0" cap="none" spc="0" normalizeH="0" baseline="0" noProof="0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9BBB5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Calibri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8172400" y="2793702"/>
            <a:ext cx="729688" cy="92333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0" cap="none" spc="0" normalizeH="0" baseline="0" noProof="0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Calibri" pitchFamily="34" charset="0"/>
                <a:sym typeface="Wingdings"/>
              </a:rPr>
              <a:t></a:t>
            </a:r>
            <a:endParaRPr kumimoji="0" lang="de-DE" sz="5400" b="1" i="0" u="none" strike="noStrike" kern="0" cap="none" spc="0" normalizeH="0" baseline="0" noProof="0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9BBB5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Calibr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868144" y="4089846"/>
            <a:ext cx="729688" cy="92333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0" cap="none" spc="0" normalizeH="0" baseline="0" noProof="0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Calibri" pitchFamily="34" charset="0"/>
                <a:sym typeface="Wingdings"/>
              </a:rPr>
              <a:t></a:t>
            </a:r>
            <a:endParaRPr kumimoji="0" lang="de-DE" sz="5400" b="1" i="0" u="none" strike="noStrike" kern="0" cap="none" spc="0" normalizeH="0" baseline="0" noProof="0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9BBB5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6290584" y="4519085"/>
            <a:ext cx="729688" cy="92333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0" cap="none" spc="0" normalizeH="0" baseline="0" noProof="0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Calibri" pitchFamily="34" charset="0"/>
                <a:sym typeface="Wingdings"/>
              </a:rPr>
              <a:t></a:t>
            </a:r>
            <a:endParaRPr kumimoji="0" lang="de-DE" sz="5400" b="1" i="0" u="none" strike="noStrike" kern="0" cap="none" spc="0" normalizeH="0" baseline="0" noProof="0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9BBB59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4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750" y="857250"/>
            <a:ext cx="8572500" cy="1571625"/>
          </a:xfrm>
        </p:spPr>
        <p:txBody>
          <a:bodyPr/>
          <a:lstStyle/>
          <a:p>
            <a:pPr eaLnBrk="1" hangingPunct="1"/>
            <a:r>
              <a:rPr lang="en-US" sz="4400" dirty="0" smtClean="0"/>
              <a:t>Reading Academic </a:t>
            </a:r>
            <a:r>
              <a:rPr lang="en-US" sz="4400" dirty="0"/>
              <a:t>T</a:t>
            </a:r>
            <a:r>
              <a:rPr lang="en-US" sz="4400" dirty="0" smtClean="0"/>
              <a:t>exts in English</a:t>
            </a:r>
            <a:endParaRPr lang="en-US" sz="3200" dirty="0" smtClean="0"/>
          </a:p>
        </p:txBody>
      </p:sp>
      <p:sp>
        <p:nvSpPr>
          <p:cNvPr id="3075" name="AutoShape 5"/>
          <p:cNvSpPr>
            <a:spLocks noChangeArrowheads="1"/>
          </p:cNvSpPr>
          <p:nvPr/>
        </p:nvSpPr>
        <p:spPr bwMode="auto">
          <a:xfrm>
            <a:off x="3545630" y="3320907"/>
            <a:ext cx="2232249" cy="504056"/>
          </a:xfrm>
          <a:prstGeom prst="cube">
            <a:avLst>
              <a:gd name="adj" fmla="val 15171"/>
            </a:avLst>
          </a:prstGeom>
          <a:solidFill>
            <a:srgbClr val="58B48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b="1" dirty="0" smtClean="0">
                <a:latin typeface="Calibri" pitchFamily="34" charset="0"/>
              </a:rPr>
              <a:t>Extension Unit 1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79512" y="4077072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kern="0" dirty="0" smtClean="0">
                <a:latin typeface="+mn-lt"/>
                <a:ea typeface="+mj-ea"/>
                <a:cs typeface="+mj-cs"/>
              </a:rPr>
              <a:t>Developing Critical </a:t>
            </a:r>
          </a:p>
          <a:p>
            <a:pPr algn="ctr">
              <a:defRPr/>
            </a:pPr>
            <a:r>
              <a:rPr lang="en-US" sz="2800" kern="0" dirty="0" smtClean="0">
                <a:latin typeface="+mn-lt"/>
                <a:ea typeface="+mj-ea"/>
                <a:cs typeface="+mj-cs"/>
              </a:rPr>
              <a:t>Reading Competences</a:t>
            </a:r>
            <a:endParaRPr lang="de-DE" sz="1400" dirty="0">
              <a:latin typeface="+mn-lt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660232" y="627796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© </a:t>
            </a:r>
            <a:r>
              <a:rPr lang="de-DE" dirty="0" err="1" smtClean="0"/>
              <a:t>MuMiS</a:t>
            </a:r>
            <a:r>
              <a:rPr lang="de-DE" dirty="0" smtClean="0"/>
              <a:t> 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84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Outline:</a:t>
            </a:r>
            <a:br>
              <a:rPr lang="de-DE" sz="3200" dirty="0" smtClean="0"/>
            </a:br>
            <a:r>
              <a:rPr lang="en-US" sz="2400" dirty="0" smtClean="0"/>
              <a:t>Developing Critical Reading Competences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48678" cy="4571994"/>
          </a:xfrm>
        </p:spPr>
        <p:txBody>
          <a:bodyPr/>
          <a:lstStyle/>
          <a:p>
            <a:pPr marL="742950" indent="-742950">
              <a:buClr>
                <a:srgbClr val="92D050"/>
              </a:buClr>
              <a:buFont typeface="Georgia" pitchFamily="18" charset="0"/>
              <a:buAutoNum type="arabicPeriod"/>
              <a:defRPr/>
            </a:pPr>
            <a:r>
              <a:rPr lang="en-US" sz="2800" dirty="0">
                <a:latin typeface="Calibri" pitchFamily="34" charset="0"/>
              </a:rPr>
              <a:t>Presentation</a:t>
            </a:r>
            <a:r>
              <a:rPr lang="en-US" sz="28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of knowledge in academic texts</a:t>
            </a:r>
          </a:p>
          <a:p>
            <a:pPr marL="742950" indent="-742950">
              <a:buClr>
                <a:srgbClr val="92D050"/>
              </a:buClr>
              <a:buFont typeface="Georgia" pitchFamily="18" charset="0"/>
              <a:buAutoNum type="arabicPeriod"/>
              <a:defRPr/>
            </a:pPr>
            <a:r>
              <a:rPr lang="en-US" sz="2800" dirty="0" smtClean="0">
                <a:latin typeface="Calibri" pitchFamily="34" charset="0"/>
              </a:rPr>
              <a:t>The </a:t>
            </a:r>
            <a:r>
              <a:rPr lang="en-US" sz="2800" dirty="0">
                <a:latin typeface="Calibri" pitchFamily="34" charset="0"/>
              </a:rPr>
              <a:t>author’s stance in academic texts</a:t>
            </a:r>
          </a:p>
          <a:p>
            <a:pPr marL="914400" lvl="1" indent="-514350">
              <a:buClr>
                <a:srgbClr val="92D050"/>
              </a:buClr>
              <a:buFont typeface="+mj-lt"/>
              <a:buAutoNum type="arabicPeriod"/>
              <a:defRPr/>
            </a:pPr>
            <a:r>
              <a:rPr lang="en-US" sz="2400" dirty="0">
                <a:latin typeface="Calibri" pitchFamily="34" charset="0"/>
              </a:rPr>
              <a:t>Facts and opinions</a:t>
            </a:r>
          </a:p>
          <a:p>
            <a:pPr marL="914400" lvl="1" indent="-514350">
              <a:buClr>
                <a:srgbClr val="92D050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Modifying assertions</a:t>
            </a:r>
            <a:endParaRPr lang="en-US" sz="2400" dirty="0">
              <a:latin typeface="Calibri" pitchFamily="34" charset="0"/>
            </a:endParaRPr>
          </a:p>
          <a:p>
            <a:pPr marL="742950" indent="-742950">
              <a:buClr>
                <a:srgbClr val="92D050"/>
              </a:buClr>
              <a:buFont typeface="Georgia" pitchFamily="18" charset="0"/>
              <a:buAutoNum type="arabicPeriod"/>
              <a:defRPr/>
            </a:pPr>
            <a:r>
              <a:rPr lang="en-US" sz="2800" dirty="0">
                <a:latin typeface="Calibri" pitchFamily="34" charset="0"/>
              </a:rPr>
              <a:t>Expressing degree of truth and certainty</a:t>
            </a:r>
          </a:p>
          <a:p>
            <a:pPr marL="742950" indent="-742950">
              <a:buClr>
                <a:srgbClr val="92D050"/>
              </a:buClr>
              <a:buFont typeface="Georgia" pitchFamily="18" charset="0"/>
              <a:buAutoNum type="arabicPeriod"/>
              <a:defRPr/>
            </a:pPr>
            <a:r>
              <a:rPr lang="en-US" sz="2800" dirty="0" smtClean="0">
                <a:latin typeface="Calibri" pitchFamily="34" charset="0"/>
              </a:rPr>
              <a:t>How to critically evaluate…</a:t>
            </a:r>
          </a:p>
          <a:p>
            <a:pPr marL="1143000" lvl="1" indent="-742950">
              <a:buClr>
                <a:srgbClr val="92D050"/>
              </a:buClr>
              <a:buFont typeface="Georgia" pitchFamily="18" charset="0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…an author’s line of argument</a:t>
            </a:r>
          </a:p>
          <a:p>
            <a:pPr marL="1143000" lvl="1" indent="-742950">
              <a:buClr>
                <a:srgbClr val="92D050"/>
              </a:buClr>
              <a:buFont typeface="Georgia" pitchFamily="18" charset="0"/>
              <a:buAutoNum type="arabicPeriod"/>
              <a:defRPr/>
            </a:pPr>
            <a:r>
              <a:rPr lang="en-US" sz="2400" dirty="0" smtClean="0">
                <a:latin typeface="Calibri" pitchFamily="34" charset="0"/>
              </a:rPr>
              <a:t>…an academic text as a whole</a:t>
            </a:r>
          </a:p>
          <a:p>
            <a:pPr marL="742950" indent="-742950">
              <a:buClr>
                <a:srgbClr val="92D050"/>
              </a:buClr>
              <a:buFont typeface="Georgia" pitchFamily="18" charset="0"/>
              <a:buAutoNum type="arabicPeriod"/>
              <a:defRPr/>
            </a:pPr>
            <a:r>
              <a:rPr lang="en-US" sz="2800" dirty="0" smtClean="0">
                <a:latin typeface="Calibri" pitchFamily="34" charset="0"/>
              </a:rPr>
              <a:t>Summary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43FDA-981D-4657-BEA0-B0E24B783602}" type="slidenum">
              <a:rPr lang="de-DE" smtClean="0">
                <a:latin typeface="Calibri" pitchFamily="34" charset="0"/>
              </a:rPr>
              <a:pPr>
                <a:defRPr/>
              </a:pPr>
              <a:t>4</a:t>
            </a:fld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bgerundetes Rechteck 23"/>
          <p:cNvSpPr/>
          <p:nvPr/>
        </p:nvSpPr>
        <p:spPr>
          <a:xfrm>
            <a:off x="363967" y="1628800"/>
            <a:ext cx="8672529" cy="1584176"/>
          </a:xfrm>
          <a:prstGeom prst="roundRect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In academic texts, authors… 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…present their own and other researchers’ findings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…comment on these findings and compare/contrast them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…present the conclusions they draw from this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" name="Pfeil nach rechts 25"/>
          <p:cNvSpPr/>
          <p:nvPr/>
        </p:nvSpPr>
        <p:spPr>
          <a:xfrm rot="5400000">
            <a:off x="4306730" y="3231334"/>
            <a:ext cx="611355" cy="792088"/>
          </a:xfrm>
          <a:prstGeom prst="rightArrow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5681185" cy="1139825"/>
          </a:xfrm>
        </p:spPr>
        <p:txBody>
          <a:bodyPr/>
          <a:lstStyle/>
          <a:p>
            <a:r>
              <a:rPr lang="en-US" sz="3200" dirty="0" smtClean="0"/>
              <a:t>Introduction: Developing critical reading competences</a:t>
            </a:r>
            <a:endParaRPr lang="en-US" sz="3200" dirty="0"/>
          </a:p>
        </p:txBody>
      </p:sp>
      <p:sp>
        <p:nvSpPr>
          <p:cNvPr id="10" name="Pfeil nach rechts 9"/>
          <p:cNvSpPr/>
          <p:nvPr/>
        </p:nvSpPr>
        <p:spPr>
          <a:xfrm rot="5400000">
            <a:off x="7214215" y="3230455"/>
            <a:ext cx="611355" cy="792088"/>
          </a:xfrm>
          <a:prstGeom prst="rightArrow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14" name="Pfeil nach rechts 13"/>
          <p:cNvSpPr/>
          <p:nvPr/>
        </p:nvSpPr>
        <p:spPr>
          <a:xfrm rot="5400000">
            <a:off x="1349998" y="3230455"/>
            <a:ext cx="611355" cy="792088"/>
          </a:xfrm>
          <a:prstGeom prst="rightArrow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215791" y="4023670"/>
            <a:ext cx="2820705" cy="2736304"/>
          </a:xfrm>
          <a:prstGeom prst="roundRect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How do authors express the degrees of truth and certainty they assign to what has been written in academic texts?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63603" y="4023670"/>
            <a:ext cx="2796358" cy="2736304"/>
          </a:xfrm>
          <a:prstGeom prst="roundRect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How is knowledge presented in academic texts?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275856" y="4023670"/>
            <a:ext cx="2803876" cy="2736304"/>
          </a:xfrm>
          <a:prstGeom prst="roundRect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How do  authors express their own stance in academic texts?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12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10" grpId="0" animBg="1"/>
      <p:bldP spid="14" grpId="0" animBg="1"/>
      <p:bldP spid="13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bgerundetes Rechteck 23"/>
          <p:cNvSpPr/>
          <p:nvPr/>
        </p:nvSpPr>
        <p:spPr>
          <a:xfrm>
            <a:off x="363967" y="1628800"/>
            <a:ext cx="8672529" cy="1584176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 academic texts, authors… 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…present their own and other researchers’ findings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…comment on these findings and compare/contrast them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…present the conclusions they draw from this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Pfeil nach rechts 25"/>
          <p:cNvSpPr/>
          <p:nvPr/>
        </p:nvSpPr>
        <p:spPr>
          <a:xfrm rot="5400000">
            <a:off x="4306730" y="3231334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60350"/>
            <a:ext cx="5681185" cy="1139825"/>
          </a:xfrm>
        </p:spPr>
        <p:txBody>
          <a:bodyPr/>
          <a:lstStyle/>
          <a:p>
            <a:r>
              <a:rPr lang="en-US" sz="3200" dirty="0"/>
              <a:t>Developing critical reading competences</a:t>
            </a:r>
          </a:p>
        </p:txBody>
      </p:sp>
      <p:sp>
        <p:nvSpPr>
          <p:cNvPr id="10" name="Pfeil nach rechts 9"/>
          <p:cNvSpPr/>
          <p:nvPr/>
        </p:nvSpPr>
        <p:spPr>
          <a:xfrm rot="5400000">
            <a:off x="7214215" y="3230455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Pfeil nach rechts 13"/>
          <p:cNvSpPr/>
          <p:nvPr/>
        </p:nvSpPr>
        <p:spPr>
          <a:xfrm rot="5400000">
            <a:off x="1349998" y="3230455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215715" y="4023670"/>
            <a:ext cx="2820705" cy="2736304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How do authors express the degrees of truth and certainty they assign to what has been written in academic texts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63603" y="4023670"/>
            <a:ext cx="2796358" cy="2736304"/>
          </a:xfrm>
          <a:prstGeom prst="roundRect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How is knowledge presented in academic texts?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275856" y="4023670"/>
            <a:ext cx="2803876" cy="2736304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How do  authors express their own stance in academic texts?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43FDA-981D-4657-BEA0-B0E24B783602}" type="slidenum">
              <a:rPr lang="de-DE" smtClean="0">
                <a:latin typeface="Calibri" pitchFamily="34" charset="0"/>
              </a:rPr>
              <a:pPr>
                <a:defRPr/>
              </a:pPr>
              <a:t>7</a:t>
            </a:fld>
            <a:endParaRPr lang="de-DE" dirty="0">
              <a:latin typeface="Calibri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23528" y="3140968"/>
            <a:ext cx="3313460" cy="2185012"/>
          </a:xfrm>
          <a:prstGeom prst="ellipse">
            <a:avLst/>
          </a:prstGeom>
          <a:solidFill>
            <a:srgbClr val="58B48D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lvl="1" algn="ctr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Reconstruction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Integration of new findings into the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state of research</a:t>
            </a:r>
          </a:p>
          <a:p>
            <a:pPr algn="ctr"/>
            <a:endParaRPr lang="de-DE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987824" y="4581128"/>
            <a:ext cx="3312368" cy="2215480"/>
          </a:xfrm>
          <a:prstGeom prst="ellipse">
            <a:avLst/>
          </a:prstGeom>
          <a:solidFill>
            <a:srgbClr val="58B48D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lvl="1" algn="ctr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Resolution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of the dissonance: acceptance / rejection</a:t>
            </a:r>
          </a:p>
          <a:p>
            <a:pPr algn="ctr"/>
            <a:endParaRPr lang="de-DE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580112" y="3029136"/>
            <a:ext cx="3312368" cy="2215480"/>
          </a:xfrm>
          <a:prstGeom prst="ellipse">
            <a:avLst/>
          </a:prstGeom>
          <a:solidFill>
            <a:srgbClr val="58B48D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lvl="1" algn="ctr"/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lvl="1" algn="ctr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Dissonance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Introduction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questions arising / new information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endParaRPr lang="de-DE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2843808" y="1515328"/>
            <a:ext cx="3312368" cy="2215480"/>
          </a:xfrm>
          <a:prstGeom prst="ellipse">
            <a:avLst/>
          </a:prstGeom>
          <a:solidFill>
            <a:srgbClr val="58B48D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lvl="1" algn="ctr"/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Presentation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of the current state of research</a:t>
            </a:r>
          </a:p>
          <a:p>
            <a:pPr algn="ctr"/>
            <a:endParaRPr lang="de-DE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" name="Nach unten gekrümmter Pfeil 6"/>
          <p:cNvSpPr/>
          <p:nvPr/>
        </p:nvSpPr>
        <p:spPr>
          <a:xfrm rot="2610386">
            <a:off x="6158786" y="2084421"/>
            <a:ext cx="1221470" cy="570428"/>
          </a:xfrm>
          <a:prstGeom prst="curvedDownArrow">
            <a:avLst/>
          </a:prstGeom>
          <a:solidFill>
            <a:srgbClr val="58B48D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5" name="Nach unten gekrümmter Pfeil 14"/>
          <p:cNvSpPr/>
          <p:nvPr/>
        </p:nvSpPr>
        <p:spPr>
          <a:xfrm rot="8445199">
            <a:off x="6342872" y="5648032"/>
            <a:ext cx="1221470" cy="570428"/>
          </a:xfrm>
          <a:prstGeom prst="curvedDownArrow">
            <a:avLst/>
          </a:prstGeom>
          <a:solidFill>
            <a:srgbClr val="58B48D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6" name="Nach unten gekrümmter Pfeil 15"/>
          <p:cNvSpPr/>
          <p:nvPr/>
        </p:nvSpPr>
        <p:spPr>
          <a:xfrm rot="13585973">
            <a:off x="1780531" y="5679856"/>
            <a:ext cx="1221470" cy="570428"/>
          </a:xfrm>
          <a:prstGeom prst="curvedDownArrow">
            <a:avLst/>
          </a:prstGeom>
          <a:solidFill>
            <a:srgbClr val="58B48D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Nach unten gekrümmter Pfeil 16"/>
          <p:cNvSpPr/>
          <p:nvPr/>
        </p:nvSpPr>
        <p:spPr>
          <a:xfrm rot="19535419">
            <a:off x="1568029" y="2142632"/>
            <a:ext cx="1221470" cy="570428"/>
          </a:xfrm>
          <a:prstGeom prst="curvedDownArrow">
            <a:avLst/>
          </a:prstGeom>
          <a:solidFill>
            <a:srgbClr val="58B48D">
              <a:alpha val="20000"/>
            </a:srgbClr>
          </a:solidFill>
          <a:ln w="63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 bwMode="auto">
          <a:xfrm>
            <a:off x="539552" y="272951"/>
            <a:ext cx="5590653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A800"/>
                </a:solidFill>
                <a:latin typeface="Georgia" pitchFamily="18" charset="0"/>
              </a:defRPr>
            </a:lvl9pPr>
          </a:lstStyle>
          <a:p>
            <a:r>
              <a:rPr lang="en-US" sz="3200" kern="0" dirty="0" smtClean="0"/>
              <a:t>1. Presentation of knowledge in academic texts</a:t>
            </a:r>
            <a:endParaRPr lang="en-US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52436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7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bgerundetes Rechteck 23"/>
          <p:cNvSpPr/>
          <p:nvPr/>
        </p:nvSpPr>
        <p:spPr>
          <a:xfrm>
            <a:off x="363967" y="1628800"/>
            <a:ext cx="8672529" cy="1584176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 academic texts, authors… 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…present their own and other researchers’ findings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…comment on these findings and compare/contrast them</a:t>
            </a:r>
          </a:p>
          <a:p>
            <a:pPr marL="720000" lvl="2" indent="-457200">
              <a:buAutoNum type="alphaLcParenR"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…present the conclusions they draw from this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" name="Pfeil nach rechts 25"/>
          <p:cNvSpPr/>
          <p:nvPr/>
        </p:nvSpPr>
        <p:spPr>
          <a:xfrm rot="5400000">
            <a:off x="4306730" y="3231334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19368" y="0"/>
            <a:ext cx="5681185" cy="1388019"/>
          </a:xfrm>
        </p:spPr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3200" dirty="0" smtClean="0"/>
              <a:t>1</a:t>
            </a:r>
            <a:r>
              <a:rPr lang="en-US" sz="2400" dirty="0" smtClean="0"/>
              <a:t>. </a:t>
            </a:r>
            <a:r>
              <a:rPr lang="en-US" sz="3200" dirty="0" smtClean="0"/>
              <a:t>Presentation of knowledge in academic texts</a:t>
            </a:r>
            <a:endParaRPr lang="en-US" sz="3200" dirty="0"/>
          </a:p>
        </p:txBody>
      </p:sp>
      <p:sp>
        <p:nvSpPr>
          <p:cNvPr id="10" name="Pfeil nach rechts 9"/>
          <p:cNvSpPr/>
          <p:nvPr/>
        </p:nvSpPr>
        <p:spPr>
          <a:xfrm rot="5400000">
            <a:off x="7214215" y="3230455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14" name="Pfeil nach rechts 13"/>
          <p:cNvSpPr/>
          <p:nvPr/>
        </p:nvSpPr>
        <p:spPr>
          <a:xfrm rot="5400000">
            <a:off x="1349998" y="3230455"/>
            <a:ext cx="611355" cy="792088"/>
          </a:xfrm>
          <a:prstGeom prst="rightArrow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6215791" y="4023670"/>
            <a:ext cx="2820705" cy="2736304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How do authors express the degrees of truth and certainty they assign to what has been written in academic texts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63603" y="4023670"/>
            <a:ext cx="2796358" cy="2736304"/>
          </a:xfrm>
          <a:prstGeom prst="roundRect">
            <a:avLst/>
          </a:prstGeom>
          <a:solidFill>
            <a:srgbClr val="58B48D">
              <a:alpha val="15000"/>
            </a:srgb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How is knowledge presented in academic texts?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275856" y="4023670"/>
            <a:ext cx="2803876" cy="2736304"/>
          </a:xfrm>
          <a:prstGeom prst="roundRect">
            <a:avLst/>
          </a:prstGeom>
          <a:solidFill>
            <a:srgbClr val="58B48D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How do  authors express their own stance in academic texts?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40D8C-A0BB-4EBA-8C18-A274A0A37464}" type="slidenum">
              <a:rPr lang="de-DE" smtClean="0">
                <a:latin typeface="Calibri" pitchFamily="34" charset="0"/>
              </a:rPr>
              <a:pPr>
                <a:defRPr/>
              </a:pPr>
              <a:t>9</a:t>
            </a:fld>
            <a:endParaRPr lang="de-DE">
              <a:latin typeface="Calibri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2861455" y="1740842"/>
            <a:ext cx="3438737" cy="1544142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Authors of academic texts want to convince their readers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244287" y="4293096"/>
            <a:ext cx="2695865" cy="1470242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How can they express their own stance?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6" name="Pfeil nach rechts 15"/>
          <p:cNvSpPr/>
          <p:nvPr/>
        </p:nvSpPr>
        <p:spPr>
          <a:xfrm rot="5400000">
            <a:off x="4234722" y="3410642"/>
            <a:ext cx="611355" cy="792088"/>
          </a:xfrm>
          <a:prstGeom prst="rightArrow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7" name="Pfeil nach rechts 16"/>
          <p:cNvSpPr/>
          <p:nvPr/>
        </p:nvSpPr>
        <p:spPr>
          <a:xfrm>
            <a:off x="6156176" y="4581128"/>
            <a:ext cx="611355" cy="792088"/>
          </a:xfrm>
          <a:prstGeom prst="rightArrow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956647" y="4293096"/>
            <a:ext cx="1863825" cy="1470242"/>
          </a:xfrm>
          <a:prstGeom prst="round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ysClr val="windowText" lastClr="000000"/>
                </a:solidFill>
                <a:latin typeface="Calibri" pitchFamily="34" charset="0"/>
              </a:rPr>
              <a:t>E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.g. by presenting facts </a:t>
            </a:r>
            <a:r>
              <a:rPr lang="en-US" sz="2400" u="sng" dirty="0" smtClean="0">
                <a:solidFill>
                  <a:sysClr val="windowText" lastClr="000000"/>
                </a:solidFill>
                <a:latin typeface="Calibri" pitchFamily="34" charset="0"/>
              </a:rPr>
              <a:t>and</a:t>
            </a:r>
            <a:r>
              <a:rPr lang="en-US" sz="2400" dirty="0" smtClean="0">
                <a:solidFill>
                  <a:sysClr val="windowText" lastClr="000000"/>
                </a:solidFill>
                <a:latin typeface="Calibri" pitchFamily="34" charset="0"/>
              </a:rPr>
              <a:t> opinions</a:t>
            </a:r>
            <a:endParaRPr lang="en-US" sz="240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5811423" cy="1139825"/>
          </a:xfrm>
        </p:spPr>
        <p:txBody>
          <a:bodyPr/>
          <a:lstStyle/>
          <a:p>
            <a:r>
              <a:rPr lang="en-US" sz="3200" dirty="0" smtClean="0"/>
              <a:t>2. The author’s stance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12316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MuMiS-Vorlage">
  <a:themeElements>
    <a:clrScheme name="MuMiS-Vorlage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MuMiS-Vorlage">
      <a:majorFont>
        <a:latin typeface="Georgia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uMiS-Vorlag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MiS-Vorlag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MiS-Vorlag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MiS-Vorlag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MiS-Vorlag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MiS-Vorlag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MiS-Vorlag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MiS-Vorlag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MuMiS-Vorlage</Template>
  <TotalTime>0</TotalTime>
  <Words>1864</Words>
  <Application>Microsoft Office PowerPoint</Application>
  <PresentationFormat>Bildschirmpräsentation (4:3)</PresentationFormat>
  <Paragraphs>360</Paragraphs>
  <Slides>33</Slides>
  <Notes>30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5" baseType="lpstr">
      <vt:lpstr>MS Mincho</vt:lpstr>
      <vt:lpstr>Arial</vt:lpstr>
      <vt:lpstr>Book Antiqua</vt:lpstr>
      <vt:lpstr>Calibri</vt:lpstr>
      <vt:lpstr>CorpoS</vt:lpstr>
      <vt:lpstr>Georgia</vt:lpstr>
      <vt:lpstr>Lucida Handwriting</vt:lpstr>
      <vt:lpstr>Segoe Script</vt:lpstr>
      <vt:lpstr>Times New Roman</vt:lpstr>
      <vt:lpstr>Verdana</vt:lpstr>
      <vt:lpstr>Wingdings</vt:lpstr>
      <vt:lpstr>MuMiS-Vorlage</vt:lpstr>
      <vt:lpstr>Reading Academic Texts in English</vt:lpstr>
      <vt:lpstr>PowerPoint-Präsentation</vt:lpstr>
      <vt:lpstr>Developing critical reading competences</vt:lpstr>
      <vt:lpstr>Outline: Developing Critical Reading Competences</vt:lpstr>
      <vt:lpstr>Introduction: Developing critical reading competences</vt:lpstr>
      <vt:lpstr>Developing critical reading competences</vt:lpstr>
      <vt:lpstr>PowerPoint-Präsentation</vt:lpstr>
      <vt:lpstr>       1. Presentation of knowledge in academic texts</vt:lpstr>
      <vt:lpstr>2. The author’s stance</vt:lpstr>
      <vt:lpstr>2. The author’s stance 2.1. Facts and opinions</vt:lpstr>
      <vt:lpstr>2. The author’s stance 2.1. Facts and opinions</vt:lpstr>
      <vt:lpstr>2. The author’s stance 2.1. Facts and opinions</vt:lpstr>
      <vt:lpstr>2. The author’s stance 2.1. Facts and opinions</vt:lpstr>
      <vt:lpstr>2. The author’s stance</vt:lpstr>
      <vt:lpstr>2. The author’s stance 2.2. Modifying assertions</vt:lpstr>
      <vt:lpstr>2. The author’s stance 2.2. Modifying assertions</vt:lpstr>
      <vt:lpstr>2. The author’s stance 2.2. Modifying assertions</vt:lpstr>
      <vt:lpstr>Developing critical reading competences</vt:lpstr>
      <vt:lpstr>3. Expressing degree of truth and certainty</vt:lpstr>
      <vt:lpstr>3. Expressing degree of truth</vt:lpstr>
      <vt:lpstr>3. Expressing degree of certainty</vt:lpstr>
      <vt:lpstr>3. Expressing degree of certainty</vt:lpstr>
      <vt:lpstr>4. How to critically evaluate an academic text</vt:lpstr>
      <vt:lpstr>4. How to critically evaluate … 4.1. … the author’s line of argument</vt:lpstr>
      <vt:lpstr>4. How to critically evaluate … 4.1. … the author’s line of argument</vt:lpstr>
      <vt:lpstr>4. How to critically evaluate … 4.1. … the author’s line of argument</vt:lpstr>
      <vt:lpstr>4. How to critically evaluate … 4.1. … the author’s line of argument</vt:lpstr>
      <vt:lpstr>4. How to critically evaluate … 4.1. … the author’s line of argument</vt:lpstr>
      <vt:lpstr>4. How to critically evaluate … 4.2. … an academic text as a whole</vt:lpstr>
      <vt:lpstr>PowerPoint-Präsentation</vt:lpstr>
      <vt:lpstr>4. How to critically evaluate … 4.2. … an academic text as a whole</vt:lpstr>
      <vt:lpstr>5. Summary</vt:lpstr>
      <vt:lpstr>Reading Academic Texts in English</vt:lpstr>
    </vt:vector>
  </TitlesOfParts>
  <Company>Universität Siegen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a presentation in English</dc:title>
  <dc:creator>MuMiS</dc:creator>
  <cp:lastModifiedBy>Knapp</cp:lastModifiedBy>
  <cp:revision>1230</cp:revision>
  <dcterms:created xsi:type="dcterms:W3CDTF">2009-11-25T10:20:55Z</dcterms:created>
  <dcterms:modified xsi:type="dcterms:W3CDTF">2017-01-30T10:53:51Z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