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6424" autoAdjust="0"/>
  </p:normalViewPr>
  <p:slideViewPr>
    <p:cSldViewPr snapToGrid="0">
      <p:cViewPr varScale="1">
        <p:scale>
          <a:sx n="55" d="100"/>
          <a:sy n="55" d="100"/>
        </p:scale>
        <p:origin x="1498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542" y="4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15D64-724B-4521-873F-3E1EA874F9DF}" type="datetimeFigureOut">
              <a:rPr lang="de-DE" smtClean="0"/>
              <a:t>31.10.2023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72744-1E41-4199-8265-9C81DEC51C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9216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5A927-2486-49F6-8DEC-F96D173D9BD5}" type="datetimeFigureOut">
              <a:rPr lang="de-DE" smtClean="0"/>
              <a:t>31.10.2023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C3FEE-AD5D-4C26-B058-3626145304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8708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Texteingabefeld Überschrift"/>
          <p:cNvSpPr>
            <a:spLocks noGrp="1"/>
          </p:cNvSpPr>
          <p:nvPr>
            <p:ph type="ctrTitle"/>
          </p:nvPr>
        </p:nvSpPr>
        <p:spPr>
          <a:xfrm>
            <a:off x="758757" y="3891600"/>
            <a:ext cx="8103140" cy="603128"/>
          </a:xfrm>
          <a:prstGeom prst="rect">
            <a:avLst/>
          </a:prstGeom>
        </p:spPr>
        <p:txBody>
          <a:bodyPr anchor="t" anchorCtr="0"/>
          <a:lstStyle>
            <a:lvl1pPr algn="r">
              <a:defRPr sz="3000" b="1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 title="Texteingabefeld Unterüberschrift"/>
          <p:cNvSpPr>
            <a:spLocks noGrp="1"/>
          </p:cNvSpPr>
          <p:nvPr>
            <p:ph type="subTitle" idx="1"/>
          </p:nvPr>
        </p:nvSpPr>
        <p:spPr>
          <a:xfrm>
            <a:off x="758757" y="4494728"/>
            <a:ext cx="8103140" cy="1655762"/>
          </a:xfrm>
          <a:prstGeom prst="rect">
            <a:avLst/>
          </a:prstGeo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pic>
        <p:nvPicPr>
          <p:cNvPr id="4" name="Grafik 3" title="Logo der Universität Kassel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245" y="248185"/>
            <a:ext cx="2828544" cy="816864"/>
          </a:xfrm>
          <a:prstGeom prst="rect">
            <a:avLst/>
          </a:prstGeom>
        </p:spPr>
      </p:pic>
      <p:cxnSp>
        <p:nvCxnSpPr>
          <p:cNvPr id="6" name="Gewinkelte Verbindung 5" descr="Das ist ein Gestaltungselement." title="Linie"/>
          <p:cNvCxnSpPr/>
          <p:nvPr userDrawn="1"/>
        </p:nvCxnSpPr>
        <p:spPr>
          <a:xfrm rot="5400000" flipH="1" flipV="1">
            <a:off x="1206713" y="-658626"/>
            <a:ext cx="6876000" cy="8208000"/>
          </a:xfrm>
          <a:prstGeom prst="bentConnector3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229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title="Texteingabefeld"/>
          <p:cNvSpPr>
            <a:spLocks noGrp="1"/>
          </p:cNvSpPr>
          <p:nvPr>
            <p:ph idx="1"/>
          </p:nvPr>
        </p:nvSpPr>
        <p:spPr>
          <a:xfrm>
            <a:off x="539750" y="1839306"/>
            <a:ext cx="6516688" cy="3749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800"/>
            </a:lvl3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9750" y="1268413"/>
            <a:ext cx="6516688" cy="574978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1600" b="1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" name="Fußzeilenplatzhalter 1" descr="Das ist ein Texteingabefeld" title="Texteingabefeld für Präsentation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Auslandspraktikum im Lehramt| Siedenbiedel | </a:t>
            </a:r>
            <a:fld id="{DBAF711A-CB6D-4C08-AE70-57FA3CBE6CFF}" type="datetime1">
              <a:rPr lang="de-DE" smtClean="0"/>
              <a:pPr/>
              <a:t>31.10.2023</a:t>
            </a:fld>
            <a:r>
              <a:rPr lang="de-DE" dirty="0" smtClean="0"/>
              <a:t>|</a:t>
            </a:r>
            <a:endParaRPr lang="de-DE" dirty="0"/>
          </a:p>
        </p:txBody>
      </p:sp>
      <p:grpSp>
        <p:nvGrpSpPr>
          <p:cNvPr id="6" name="Gruppieren 5" descr="Das ist ein Gestaltungselement." title="Linie"/>
          <p:cNvGrpSpPr/>
          <p:nvPr userDrawn="1"/>
        </p:nvGrpSpPr>
        <p:grpSpPr>
          <a:xfrm>
            <a:off x="491247" y="0"/>
            <a:ext cx="8652753" cy="714982"/>
            <a:chOff x="491247" y="0"/>
            <a:chExt cx="8652753" cy="714982"/>
          </a:xfrm>
        </p:grpSpPr>
        <p:cxnSp>
          <p:nvCxnSpPr>
            <p:cNvPr id="5" name="Gerader Verbinder 4"/>
            <p:cNvCxnSpPr/>
            <p:nvPr userDrawn="1"/>
          </p:nvCxnSpPr>
          <p:spPr>
            <a:xfrm>
              <a:off x="496111" y="0"/>
              <a:ext cx="0" cy="70525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r Verbinder 8"/>
            <p:cNvCxnSpPr/>
            <p:nvPr userDrawn="1"/>
          </p:nvCxnSpPr>
          <p:spPr>
            <a:xfrm flipV="1">
              <a:off x="491247" y="705255"/>
              <a:ext cx="8652753" cy="972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Grafik 9" title="Logo der Universität Kassel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246" y="6072274"/>
            <a:ext cx="1699684" cy="490857"/>
          </a:xfrm>
          <a:prstGeom prst="rect">
            <a:avLst/>
          </a:prstGeom>
        </p:spPr>
      </p:pic>
      <p:sp>
        <p:nvSpPr>
          <p:cNvPr id="11" name="Rechteck 10"/>
          <p:cNvSpPr/>
          <p:nvPr userDrawn="1"/>
        </p:nvSpPr>
        <p:spPr>
          <a:xfrm>
            <a:off x="7958752" y="249799"/>
            <a:ext cx="745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</a:t>
            </a:r>
            <a:r>
              <a:rPr lang="de-DE" sz="8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Seite  </a:t>
            </a:r>
            <a:fld id="{5449781D-0448-42FD-A793-E618FAFBAD6B}" type="slidenum">
              <a:rPr lang="de-DE" sz="800" kern="1200" baseline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‹Nr.›</a:t>
            </a:fld>
            <a:endParaRPr lang="de-DE" sz="800" kern="1200" baseline="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8164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 title="Texteingabefeld "/>
          <p:cNvSpPr>
            <a:spLocks noGrp="1"/>
          </p:cNvSpPr>
          <p:nvPr>
            <p:ph idx="1"/>
          </p:nvPr>
        </p:nvSpPr>
        <p:spPr>
          <a:xfrm>
            <a:off x="539750" y="1839306"/>
            <a:ext cx="4824413" cy="3749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800"/>
            </a:lvl3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5" name="Title 1" title="Texteingabefeld Seitenüberschrift"/>
          <p:cNvSpPr>
            <a:spLocks noGrp="1"/>
          </p:cNvSpPr>
          <p:nvPr>
            <p:ph type="title"/>
          </p:nvPr>
        </p:nvSpPr>
        <p:spPr>
          <a:xfrm>
            <a:off x="539750" y="1268413"/>
            <a:ext cx="6516688" cy="574978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1600" b="1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7" name="Content Placeholder 2" title="Texteingabefeld Seitenüberschrift"/>
          <p:cNvSpPr>
            <a:spLocks noGrp="1"/>
          </p:cNvSpPr>
          <p:nvPr>
            <p:ph idx="12"/>
          </p:nvPr>
        </p:nvSpPr>
        <p:spPr>
          <a:xfrm>
            <a:off x="5543551" y="1839306"/>
            <a:ext cx="3205162" cy="3749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800"/>
            </a:lvl3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smtClean="0"/>
              <a:t>Titel der Präsentation  |  Abteilung oder Fachbereich  |  20.06.2015  |</a:t>
            </a:r>
            <a:endParaRPr lang="de-DE" dirty="0"/>
          </a:p>
        </p:txBody>
      </p:sp>
      <p:pic>
        <p:nvPicPr>
          <p:cNvPr id="9" name="Grafik 8" title="Logo der Universität Kassel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246" y="6072274"/>
            <a:ext cx="1699684" cy="490857"/>
          </a:xfrm>
          <a:prstGeom prst="rect">
            <a:avLst/>
          </a:prstGeom>
        </p:spPr>
      </p:pic>
      <p:grpSp>
        <p:nvGrpSpPr>
          <p:cNvPr id="12" name="Gruppieren 11" descr="Das ist ein Gestaltungselement." title="Linie"/>
          <p:cNvGrpSpPr/>
          <p:nvPr userDrawn="1"/>
        </p:nvGrpSpPr>
        <p:grpSpPr>
          <a:xfrm>
            <a:off x="491247" y="0"/>
            <a:ext cx="8652753" cy="714982"/>
            <a:chOff x="491247" y="0"/>
            <a:chExt cx="8652753" cy="714982"/>
          </a:xfrm>
        </p:grpSpPr>
        <p:cxnSp>
          <p:nvCxnSpPr>
            <p:cNvPr id="13" name="Gerader Verbinder 12"/>
            <p:cNvCxnSpPr/>
            <p:nvPr userDrawn="1"/>
          </p:nvCxnSpPr>
          <p:spPr>
            <a:xfrm>
              <a:off x="496111" y="0"/>
              <a:ext cx="0" cy="70525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r Verbinder 13"/>
            <p:cNvCxnSpPr/>
            <p:nvPr userDrawn="1"/>
          </p:nvCxnSpPr>
          <p:spPr>
            <a:xfrm flipV="1">
              <a:off x="491247" y="705255"/>
              <a:ext cx="8652753" cy="9727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hteck 10"/>
          <p:cNvSpPr/>
          <p:nvPr userDrawn="1"/>
        </p:nvSpPr>
        <p:spPr>
          <a:xfrm>
            <a:off x="7958752" y="249799"/>
            <a:ext cx="745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</a:t>
            </a:r>
            <a:r>
              <a:rPr lang="de-DE" sz="8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Seite  </a:t>
            </a:r>
            <a:fld id="{5449781D-0448-42FD-A793-E618FAFBAD6B}" type="slidenum">
              <a:rPr lang="de-DE" sz="800" kern="1200" baseline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‹Nr.›</a:t>
            </a:fld>
            <a:endParaRPr lang="de-DE" sz="800" kern="1200" baseline="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7482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6502" y="374698"/>
            <a:ext cx="6951982" cy="251807"/>
          </a:xfrm>
          <a:prstGeom prst="rect">
            <a:avLst/>
          </a:prstGeom>
          <a:noFill/>
        </p:spPr>
        <p:txBody>
          <a:bodyPr/>
          <a:lstStyle>
            <a:lvl1pPr algn="r">
              <a:defRPr sz="800" baseline="0">
                <a:latin typeface="Arial" panose="020B0604020202020204" pitchFamily="34" charset="0"/>
              </a:defRPr>
            </a:lvl1pPr>
          </a:lstStyle>
          <a:p>
            <a:r>
              <a:rPr lang="de-DE" dirty="0" smtClean="0"/>
              <a:t>Titel der Präsentation  |  Abteilung oder Fachbereich  |  20.06.2015  |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8199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340" userDrawn="1">
          <p15:clr>
            <a:srgbClr val="F26B43"/>
          </p15:clr>
        </p15:guide>
        <p15:guide id="3" pos="5511" userDrawn="1">
          <p15:clr>
            <a:srgbClr val="F26B43"/>
          </p15:clr>
        </p15:guide>
        <p15:guide id="4" orient="horz" pos="799" userDrawn="1">
          <p15:clr>
            <a:srgbClr val="F26B43"/>
          </p15:clr>
        </p15:guide>
        <p15:guide id="5" orient="horz" pos="3680" userDrawn="1">
          <p15:clr>
            <a:srgbClr val="F26B43"/>
          </p15:clr>
        </p15:guide>
        <p15:guide id="6" pos="1292" userDrawn="1">
          <p15:clr>
            <a:srgbClr val="F26B43"/>
          </p15:clr>
        </p15:guide>
        <p15:guide id="7" pos="1406" userDrawn="1">
          <p15:clr>
            <a:srgbClr val="F26B43"/>
          </p15:clr>
        </p15:guide>
        <p15:guide id="8" pos="2336" userDrawn="1">
          <p15:clr>
            <a:srgbClr val="F26B43"/>
          </p15:clr>
        </p15:guide>
        <p15:guide id="9" pos="2449" userDrawn="1">
          <p15:clr>
            <a:srgbClr val="F26B43"/>
          </p15:clr>
        </p15:guide>
        <p15:guide id="10" pos="3379" userDrawn="1">
          <p15:clr>
            <a:srgbClr val="F26B43"/>
          </p15:clr>
        </p15:guide>
        <p15:guide id="11" pos="3492" userDrawn="1">
          <p15:clr>
            <a:srgbClr val="F26B43"/>
          </p15:clr>
        </p15:guide>
        <p15:guide id="12" pos="4445" userDrawn="1">
          <p15:clr>
            <a:srgbClr val="F26B43"/>
          </p15:clr>
        </p15:guide>
        <p15:guide id="13" pos="455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iedenbiedel@uni-kassel.de" TargetMode="External"/><Relationship Id="rId2" Type="http://schemas.openxmlformats.org/officeDocument/2006/relationships/hyperlink" Target="https://www.kmk-pad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Auslandspraktikum im Lehramt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1600" b="1" dirty="0" smtClean="0"/>
              <a:t>Dr. Catrin Siedenbiedel </a:t>
            </a:r>
          </a:p>
          <a:p>
            <a:r>
              <a:rPr lang="de-DE" sz="1400" dirty="0" smtClean="0"/>
              <a:t>Referat für Schulpraktische Studien </a:t>
            </a:r>
          </a:p>
          <a:p>
            <a:r>
              <a:rPr lang="de-DE" sz="1400" dirty="0" smtClean="0"/>
              <a:t>Universität Kassel</a:t>
            </a:r>
            <a:endParaRPr lang="de-DE" sz="14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2676" y="4217681"/>
            <a:ext cx="2608645" cy="1956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607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539750" y="2485299"/>
            <a:ext cx="7608734" cy="3749234"/>
          </a:xfrm>
        </p:spPr>
        <p:txBody>
          <a:bodyPr/>
          <a:lstStyle/>
          <a:p>
            <a:r>
              <a:rPr lang="de-DE" dirty="0" smtClean="0"/>
              <a:t>L1	Praxissemester	LV mit Unterrichtsbezug (FD)</a:t>
            </a:r>
          </a:p>
          <a:p>
            <a:endParaRPr lang="de-DE" dirty="0" smtClean="0"/>
          </a:p>
          <a:p>
            <a:r>
              <a:rPr lang="de-DE" dirty="0" smtClean="0"/>
              <a:t>L2	Praxissemester	LV mit Unterrichtsbezug (FD)</a:t>
            </a:r>
          </a:p>
          <a:p>
            <a:endParaRPr lang="de-DE" dirty="0" smtClean="0"/>
          </a:p>
          <a:p>
            <a:r>
              <a:rPr lang="de-DE" dirty="0" smtClean="0"/>
              <a:t>L3 	SPS I	SPS II (1. FD)	SPS II (2. FD)</a:t>
            </a:r>
            <a:endParaRPr lang="de-DE" dirty="0"/>
          </a:p>
          <a:p>
            <a:endParaRPr lang="de-DE" dirty="0" smtClean="0"/>
          </a:p>
          <a:p>
            <a:r>
              <a:rPr lang="de-DE" dirty="0" smtClean="0"/>
              <a:t>L4	</a:t>
            </a:r>
            <a:r>
              <a:rPr lang="de-DE" dirty="0"/>
              <a:t>SPS I	SPS II (1. FD)	SPS II (2. FD)</a:t>
            </a:r>
          </a:p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39750" y="1268413"/>
            <a:ext cx="8604250" cy="574978"/>
          </a:xfrm>
        </p:spPr>
        <p:txBody>
          <a:bodyPr/>
          <a:lstStyle/>
          <a:p>
            <a:r>
              <a:rPr lang="de-DE" dirty="0" smtClean="0"/>
              <a:t>Unterschiedliche </a:t>
            </a:r>
            <a:r>
              <a:rPr lang="de-DE" dirty="0" err="1" smtClean="0"/>
              <a:t>Lehramtstudiengänge</a:t>
            </a:r>
            <a:r>
              <a:rPr lang="de-DE" dirty="0" smtClean="0"/>
              <a:t> – </a:t>
            </a:r>
            <a:br>
              <a:rPr lang="de-DE" dirty="0" smtClean="0"/>
            </a:br>
            <a:r>
              <a:rPr lang="de-DE" dirty="0"/>
              <a:t> </a:t>
            </a:r>
            <a:r>
              <a:rPr lang="de-DE" dirty="0" smtClean="0"/>
              <a:t>			unterschiedliche Praktikumsformen (nach derzeitiger MPO)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Auslandspraktikum im Lehramt| Siedenbiedel | </a:t>
            </a:r>
            <a:fld id="{DBAF711A-CB6D-4C08-AE70-57FA3CBE6CFF}" type="datetime1">
              <a:rPr lang="de-DE" smtClean="0"/>
              <a:pPr/>
              <a:t>31.10.2023</a:t>
            </a:fld>
            <a:r>
              <a:rPr lang="de-DE" smtClean="0"/>
              <a:t>|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01687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539750" y="1784507"/>
            <a:ext cx="8299451" cy="458300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Ist grundsätzlich in allen Fächern möglich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Ein Praktikumsteil kann im Ausland absolviert werden (</a:t>
            </a:r>
            <a:r>
              <a:rPr lang="de-DE" dirty="0" err="1" smtClean="0"/>
              <a:t>HLbG</a:t>
            </a:r>
            <a:r>
              <a:rPr lang="de-DE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Schule in der EU oder Deutsche Schule im Ausland (</a:t>
            </a:r>
            <a:r>
              <a:rPr lang="de-DE" dirty="0" err="1" smtClean="0"/>
              <a:t>HLbG</a:t>
            </a:r>
            <a:r>
              <a:rPr lang="de-DE" dirty="0" smtClean="0"/>
              <a:t>)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Vorbereitungs-/Begleitveranstaltung muss im Vorfeld absolviert werden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SPS I: 5 Wochen kompakt in den Semesterferien an der Schule (100h)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SPS II: 4 Wochen kompakt in den Semesterferien an der Schule (80h)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LV mit Unterrichtsbezug: 4 Wochen kompakt in den Semesterferien an der Schule (80h</a:t>
            </a:r>
            <a:r>
              <a:rPr lang="de-DE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Sie </a:t>
            </a:r>
            <a:r>
              <a:rPr lang="de-DE" dirty="0" smtClean="0"/>
              <a:t>benötigen an der Schule eine*n Mentor*in, das ist eine professionelle Lehrkraft der oder die mit Ihnen Unterricht plant und bespricht.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Sie müssen mindestens zwei schriftlich geplante Unterrichtsversuche durchführen.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Auslandspraktikum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Auslandspraktikum im Lehramt| Siedenbiedel | </a:t>
            </a:r>
            <a:fld id="{DBAF711A-CB6D-4C08-AE70-57FA3CBE6CFF}" type="datetime1">
              <a:rPr lang="de-DE" smtClean="0"/>
              <a:pPr/>
              <a:t>31.10.2023</a:t>
            </a:fld>
            <a:r>
              <a:rPr lang="de-DE" smtClean="0"/>
              <a:t>|</a:t>
            </a: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098" y="879762"/>
            <a:ext cx="2299855" cy="1724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5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Auslandspraktikum im Praxissemester </a:t>
            </a:r>
            <a:r>
              <a:rPr lang="de-DE" dirty="0" smtClean="0"/>
              <a:t>(MPO 2014)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Auslandspraktikum im Lehramt| Siedenbiedel | </a:t>
            </a:r>
            <a:fld id="{DBAF711A-CB6D-4C08-AE70-57FA3CBE6CFF}" type="datetime1">
              <a:rPr lang="de-DE" smtClean="0"/>
              <a:pPr/>
              <a:t>31.10.2023</a:t>
            </a:fld>
            <a:r>
              <a:rPr lang="de-DE" smtClean="0"/>
              <a:t>|</a:t>
            </a:r>
            <a:endParaRPr lang="de-DE" dirty="0"/>
          </a:p>
        </p:txBody>
      </p:sp>
      <p:pic>
        <p:nvPicPr>
          <p:cNvPr id="7" name="Inhaltsplatzhalt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750" y="1843391"/>
            <a:ext cx="5346655" cy="2152075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529851" y="4209392"/>
            <a:ext cx="675381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Praxissemester (Modellversuch):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Begleitveranstaltungen (4 SWS)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flankierende LV (insgesamt 8 SWS)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Schulpraxis (100h Blockphase, 150h Langphase)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Begleitung </a:t>
            </a:r>
            <a:r>
              <a:rPr lang="de-DE" dirty="0"/>
              <a:t>im Vorfeld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Digitale Begleitveranstaltungen / flankierende LV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Oder: nur die Langphase im Ausland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7738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Grundpraktikum: Vorbereitung in Deutschland, dann 5 Wochen kompakt im Ausland (100h)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Praxissemester: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L1: entweder das Mathe-Modul oder das Deutsch-Modul des Praxissemesters kann nach Absolvieren der entsprechenden Begleitveranstaltung kompakt im Ausland gemacht werden (50h)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L2/L3: eines der beiden Praxissemester-Module kann nach </a:t>
            </a:r>
            <a:r>
              <a:rPr lang="de-DE" dirty="0"/>
              <a:t>Absolvieren der entsprechenden Begleitveranstaltung kompakt im Ausland gemacht werden </a:t>
            </a:r>
            <a:r>
              <a:rPr lang="de-DE" dirty="0" smtClean="0"/>
              <a:t>(75h).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Auslandspraktikum (nach MPO 2023)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Auslandspraktikum im Lehramt| Siedenbiedel | </a:t>
            </a:r>
            <a:fld id="{DBAF711A-CB6D-4C08-AE70-57FA3CBE6CFF}" type="datetime1">
              <a:rPr lang="de-DE" smtClean="0"/>
              <a:pPr/>
              <a:t>31.10.2023</a:t>
            </a:fld>
            <a:r>
              <a:rPr lang="de-DE" smtClean="0"/>
              <a:t>|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5057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539750" y="1839306"/>
            <a:ext cx="6516688" cy="429825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Studierende suchen sich selbst eine Schule </a:t>
            </a:r>
          </a:p>
          <a:p>
            <a:r>
              <a:rPr lang="de-DE" dirty="0" smtClean="0"/>
              <a:t>Unterstützung: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Deutsche </a:t>
            </a:r>
            <a:r>
              <a:rPr lang="de-DE" dirty="0" smtClean="0"/>
              <a:t>Schulen im Ausland</a:t>
            </a:r>
          </a:p>
          <a:p>
            <a:r>
              <a:rPr lang="de-DE" dirty="0">
                <a:hlinkClick r:id="rId2"/>
              </a:rPr>
              <a:t>https://www.kmk-pad.org</a:t>
            </a:r>
            <a:r>
              <a:rPr lang="de-DE" dirty="0" smtClean="0">
                <a:hlinkClick r:id="rId2"/>
              </a:rPr>
              <a:t>/</a:t>
            </a:r>
            <a:r>
              <a:rPr lang="de-DE" dirty="0" smtClean="0"/>
              <a:t> </a:t>
            </a:r>
          </a:p>
          <a:p>
            <a:endParaRPr lang="de-DE" smtClean="0"/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Liste im Referat für SPS mit Schulen, an denen schon Studierende aus Kassel waren: </a:t>
            </a:r>
            <a:r>
              <a:rPr lang="de-DE" dirty="0" smtClean="0">
                <a:hlinkClick r:id="rId3"/>
              </a:rPr>
              <a:t>siedenbiedel@uni-kassel.de</a:t>
            </a:r>
            <a:r>
              <a:rPr lang="de-DE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CELA: Kontakte an Deutsche Schulen in Lateinamerika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Schule im Ausland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Auslandspraktikum im Lehramt| Siedenbiedel | </a:t>
            </a:r>
            <a:fld id="{DBAF711A-CB6D-4C08-AE70-57FA3CBE6CFF}" type="datetime1">
              <a:rPr lang="de-DE" smtClean="0"/>
              <a:pPr/>
              <a:t>31.10.2023</a:t>
            </a:fld>
            <a:r>
              <a:rPr lang="de-DE" smtClean="0"/>
              <a:t>|</a:t>
            </a: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385455"/>
            <a:ext cx="32512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246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_Kassel">
      <a:dk1>
        <a:sysClr val="windowText" lastClr="000000"/>
      </a:dk1>
      <a:lt1>
        <a:sysClr val="window" lastClr="FFFFFF"/>
      </a:lt1>
      <a:dk2>
        <a:srgbClr val="C7105C"/>
      </a:dk2>
      <a:lt2>
        <a:srgbClr val="DADADA"/>
      </a:lt2>
      <a:accent1>
        <a:srgbClr val="9A0C46"/>
      </a:accent1>
      <a:accent2>
        <a:srgbClr val="5095C8"/>
      </a:accent2>
      <a:accent3>
        <a:srgbClr val="4AAC96"/>
      </a:accent3>
      <a:accent4>
        <a:srgbClr val="EAC372"/>
      </a:accent4>
      <a:accent5>
        <a:srgbClr val="153824"/>
      </a:accent5>
      <a:accent6>
        <a:srgbClr val="C4D20F"/>
      </a:accent6>
      <a:hlink>
        <a:srgbClr val="C7105C"/>
      </a:hlink>
      <a:folHlink>
        <a:srgbClr val="9A0C4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B5247267-2B1B-4DBA-9E2D-B52468E22C96}" vid="{B2240CCE-B2E9-440E-9C5B-546C291710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Powerpointvorlage_UniKassel</Template>
  <TotalTime>0</TotalTime>
  <Words>400</Words>
  <Application>Microsoft Office PowerPoint</Application>
  <PresentationFormat>Bildschirmpräsentation (4:3)</PresentationFormat>
  <Paragraphs>50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Auslandspraktikum im Lehramt</vt:lpstr>
      <vt:lpstr>Unterschiedliche Lehramtstudiengänge –      unterschiedliche Praktikumsformen (nach derzeitiger MPO)</vt:lpstr>
      <vt:lpstr>Auslandspraktikum</vt:lpstr>
      <vt:lpstr>Auslandspraktikum im Praxissemester (MPO 2014)</vt:lpstr>
      <vt:lpstr>Auslandspraktikum (nach MPO 2023)</vt:lpstr>
      <vt:lpstr>Schule im Ausland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2016-06-20T06:50:54Z</dcterms:created>
  <dcterms:modified xsi:type="dcterms:W3CDTF">2023-10-31T18:06:20Z</dcterms:modified>
</cp:coreProperties>
</file>