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12" r:id="rId2"/>
    <p:sldId id="257" r:id="rId3"/>
    <p:sldId id="310" r:id="rId4"/>
    <p:sldId id="311" r:id="rId5"/>
    <p:sldId id="286" r:id="rId6"/>
    <p:sldId id="273" r:id="rId7"/>
    <p:sldId id="274" r:id="rId8"/>
    <p:sldId id="295" r:id="rId9"/>
    <p:sldId id="282" r:id="rId10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6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CCCF"/>
    <a:srgbClr val="9A0C46"/>
    <a:srgbClr val="EF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451" autoAdjust="0"/>
  </p:normalViewPr>
  <p:slideViewPr>
    <p:cSldViewPr snapToGrid="0">
      <p:cViewPr varScale="1">
        <p:scale>
          <a:sx n="99" d="100"/>
          <a:sy n="99" d="100"/>
        </p:scale>
        <p:origin x="18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542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15D64-724B-4521-873F-3E1EA874F9DF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2744-1E41-4199-8265-9C81DEC51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216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5A927-2486-49F6-8DEC-F96D173D9BD5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C3FEE-AD5D-4C26-B058-3626145304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708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3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77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50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93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0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C3FEE-AD5D-4C26-B058-36261453041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70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exteingabefeld Überschrift"/>
          <p:cNvSpPr>
            <a:spLocks noGrp="1"/>
          </p:cNvSpPr>
          <p:nvPr>
            <p:ph type="ctrTitle"/>
          </p:nvPr>
        </p:nvSpPr>
        <p:spPr>
          <a:xfrm>
            <a:off x="758757" y="3891600"/>
            <a:ext cx="8103140" cy="603128"/>
          </a:xfrm>
          <a:prstGeom prst="rect">
            <a:avLst/>
          </a:prstGeom>
        </p:spPr>
        <p:txBody>
          <a:bodyPr anchor="t" anchorCtr="0"/>
          <a:lstStyle>
            <a:lvl1pPr algn="r">
              <a:defRPr sz="30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 title="Texteingabefeld Unterüberschrift"/>
          <p:cNvSpPr>
            <a:spLocks noGrp="1"/>
          </p:cNvSpPr>
          <p:nvPr>
            <p:ph type="subTitle" idx="1"/>
          </p:nvPr>
        </p:nvSpPr>
        <p:spPr>
          <a:xfrm>
            <a:off x="758757" y="4494728"/>
            <a:ext cx="8103140" cy="165576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4" name="Grafik 3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45" y="248185"/>
            <a:ext cx="2828544" cy="816864"/>
          </a:xfrm>
          <a:prstGeom prst="rect">
            <a:avLst/>
          </a:prstGeom>
        </p:spPr>
      </p:pic>
      <p:cxnSp>
        <p:nvCxnSpPr>
          <p:cNvPr id="6" name="Gewinkelte Verbindung 5" descr="Das ist ein Gestaltungselement." title="Linie"/>
          <p:cNvCxnSpPr/>
          <p:nvPr userDrawn="1"/>
        </p:nvCxnSpPr>
        <p:spPr>
          <a:xfrm rot="5400000" flipH="1" flipV="1">
            <a:off x="1206713" y="-658626"/>
            <a:ext cx="6876000" cy="8208000"/>
          </a:xfrm>
          <a:prstGeom prst="bentConnector3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22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Texteingabefeld"/>
          <p:cNvSpPr>
            <a:spLocks noGrp="1"/>
          </p:cNvSpPr>
          <p:nvPr>
            <p:ph idx="1"/>
          </p:nvPr>
        </p:nvSpPr>
        <p:spPr>
          <a:xfrm>
            <a:off x="539750" y="1839306"/>
            <a:ext cx="6516688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" name="Fußzeilenplatzhalter 1" descr="Das ist ein Texteingabefeld" title="Texteingabefeld für Präsentation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grpSp>
        <p:nvGrpSpPr>
          <p:cNvPr id="6" name="Gruppieren 5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5" name="Gerader Verbinder 4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fik 9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46" y="6072274"/>
            <a:ext cx="1699684" cy="490857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7958752" y="249799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de-DE" sz="8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page</a:t>
            </a:r>
            <a:r>
              <a:rPr lang="de-DE" sz="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16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 title="Texteingabefeld "/>
          <p:cNvSpPr>
            <a:spLocks noGrp="1"/>
          </p:cNvSpPr>
          <p:nvPr>
            <p:ph idx="1"/>
          </p:nvPr>
        </p:nvSpPr>
        <p:spPr>
          <a:xfrm>
            <a:off x="539750" y="1839306"/>
            <a:ext cx="4824413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5" name="Title 1" title="Texteingabefeld Seitenüberschrift"/>
          <p:cNvSpPr>
            <a:spLocks noGrp="1"/>
          </p:cNvSpPr>
          <p:nvPr>
            <p:ph type="title"/>
          </p:nvPr>
        </p:nvSpPr>
        <p:spPr>
          <a:xfrm>
            <a:off x="539750" y="1268413"/>
            <a:ext cx="6516688" cy="57497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6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Content Placeholder 2" title="Texteingabefeld Seitenüberschrift"/>
          <p:cNvSpPr>
            <a:spLocks noGrp="1"/>
          </p:cNvSpPr>
          <p:nvPr>
            <p:ph idx="12"/>
          </p:nvPr>
        </p:nvSpPr>
        <p:spPr>
          <a:xfrm>
            <a:off x="5543551" y="1839306"/>
            <a:ext cx="3205162" cy="3749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800"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9" name="Grafik 8" title="Logo der Universität Kassel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246" y="6072274"/>
            <a:ext cx="1699684" cy="490857"/>
          </a:xfrm>
          <a:prstGeom prst="rect">
            <a:avLst/>
          </a:prstGeom>
        </p:spPr>
      </p:pic>
      <p:grpSp>
        <p:nvGrpSpPr>
          <p:cNvPr id="12" name="Gruppieren 11" descr="Das ist ein Gestaltungselement." title="Linie"/>
          <p:cNvGrpSpPr/>
          <p:nvPr userDrawn="1"/>
        </p:nvGrpSpPr>
        <p:grpSpPr>
          <a:xfrm>
            <a:off x="491247" y="0"/>
            <a:ext cx="8652753" cy="714982"/>
            <a:chOff x="491247" y="0"/>
            <a:chExt cx="8652753" cy="714982"/>
          </a:xfrm>
        </p:grpSpPr>
        <p:cxnSp>
          <p:nvCxnSpPr>
            <p:cNvPr id="13" name="Gerader Verbinder 12"/>
            <p:cNvCxnSpPr/>
            <p:nvPr userDrawn="1"/>
          </p:nvCxnSpPr>
          <p:spPr>
            <a:xfrm>
              <a:off x="496111" y="0"/>
              <a:ext cx="0" cy="70525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>
            <a:xfrm flipV="1">
              <a:off x="491247" y="705255"/>
              <a:ext cx="8652753" cy="9727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10"/>
          <p:cNvSpPr/>
          <p:nvPr userDrawn="1"/>
        </p:nvSpPr>
        <p:spPr>
          <a:xfrm>
            <a:off x="7958752" y="249799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 </a:t>
            </a:r>
            <a:r>
              <a:rPr lang="de-DE" sz="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Seite  </a:t>
            </a:r>
            <a:fld id="{5449781D-0448-42FD-A793-E618FAFBAD6B}" type="slidenum">
              <a:rPr lang="de-DE" sz="800" kern="1200" baseline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‹Nr.›</a:t>
            </a:fld>
            <a:endParaRPr lang="de-DE" sz="800" kern="120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ußzeilenplatzhalter 1" descr="Das ist ein Texteingabefeld" title="Texteingabefeld für Präsentation"/>
          <p:cNvSpPr txBox="1">
            <a:spLocks/>
          </p:cNvSpPr>
          <p:nvPr userDrawn="1"/>
        </p:nvSpPr>
        <p:spPr>
          <a:xfrm>
            <a:off x="1247106" y="367324"/>
            <a:ext cx="6951982" cy="251807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Informationsveranstaltung Studium &amp; Praktikum im Ausland | International Office   |  20.06.2015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48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platzhalter 5"/>
          <p:cNvSpPr>
            <a:spLocks noGrp="1"/>
          </p:cNvSpPr>
          <p:nvPr>
            <p:ph type="title" hasCustomPrompt="1"/>
          </p:nvPr>
        </p:nvSpPr>
        <p:spPr>
          <a:xfrm>
            <a:off x="1182569" y="219147"/>
            <a:ext cx="5915255" cy="8611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85" b="1"/>
            </a:lvl1pPr>
          </a:lstStyle>
          <a:p>
            <a:r>
              <a:rPr lang="de-DE" dirty="0" smtClean="0"/>
              <a:t>Titel durch Klicken bearbeiten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idx="11" hasCustomPrompt="1"/>
          </p:nvPr>
        </p:nvSpPr>
        <p:spPr>
          <a:xfrm>
            <a:off x="1182571" y="1340770"/>
            <a:ext cx="7596553" cy="4525963"/>
          </a:xfrm>
          <a:prstGeom prst="rect">
            <a:avLst/>
          </a:prstGeom>
        </p:spPr>
        <p:txBody>
          <a:bodyPr/>
          <a:lstStyle>
            <a:lvl1pPr marL="331185" indent="-331185">
              <a:lnSpc>
                <a:spcPct val="100000"/>
              </a:lnSpc>
              <a:spcAft>
                <a:spcPts val="1108"/>
              </a:spcAft>
              <a:buClr>
                <a:srgbClr val="C00000"/>
              </a:buClr>
              <a:buSzPct val="100000"/>
              <a:buFont typeface="Lucida Sans" pitchFamily="34" charset="0"/>
              <a:buChar char="•"/>
              <a:tabLst>
                <a:tab pos="331185" algn="l"/>
              </a:tabLst>
              <a:defRPr sz="2215"/>
            </a:lvl1pPr>
            <a:lvl2pPr marL="598169" indent="-265853">
              <a:lnSpc>
                <a:spcPct val="100000"/>
              </a:lnSpc>
              <a:spcAft>
                <a:spcPts val="554"/>
              </a:spcAft>
              <a:buClr>
                <a:srgbClr val="C5005A"/>
              </a:buClr>
              <a:buSzPct val="100000"/>
              <a:buFont typeface="Arial" pitchFamily="34" charset="0"/>
              <a:buChar char="–"/>
              <a:tabLst/>
              <a:defRPr sz="1846">
                <a:latin typeface="+mn-lt"/>
              </a:defRPr>
            </a:lvl2pPr>
            <a:lvl3pPr marL="580307" indent="162662">
              <a:buFont typeface="Lucida Sans" pitchFamily="34" charset="0"/>
              <a:buChar char="–"/>
              <a:tabLst/>
              <a:defRPr sz="1662" baseline="0">
                <a:latin typeface="+mn-lt"/>
              </a:defRPr>
            </a:lvl3pPr>
            <a:lvl4pPr marL="908561" indent="-167058">
              <a:buFont typeface="Lucida Sans Unicode" pitchFamily="34" charset="0"/>
              <a:buChar char="–"/>
              <a:defRPr sz="1662" i="0">
                <a:latin typeface="+mn-lt"/>
              </a:defRPr>
            </a:lvl4pPr>
            <a:lvl5pPr marL="1075619" indent="-164127">
              <a:buClr>
                <a:srgbClr val="C5005A"/>
              </a:buClr>
              <a:buFont typeface="Lucida Sans Unicode" pitchFamily="34" charset="0"/>
              <a:buChar char="–"/>
              <a:defRPr sz="1662">
                <a:latin typeface="+mn-lt"/>
              </a:defRPr>
            </a:lvl5pPr>
          </a:lstStyle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" name="Rechteck 7"/>
          <p:cNvSpPr/>
          <p:nvPr userDrawn="1"/>
        </p:nvSpPr>
        <p:spPr bwMode="auto">
          <a:xfrm>
            <a:off x="7230759" y="188643"/>
            <a:ext cx="1460440" cy="57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77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3019" y="6553244"/>
            <a:ext cx="413695" cy="183363"/>
          </a:xfrm>
          <a:prstGeom prst="rect">
            <a:avLst/>
          </a:prstGeom>
        </p:spPr>
        <p:txBody>
          <a:bodyPr/>
          <a:lstStyle>
            <a:lvl1pPr algn="l">
              <a:defRPr sz="831"/>
            </a:lvl1pPr>
          </a:lstStyle>
          <a:p>
            <a:fld id="{E2CB72F8-9B87-44F4-84C4-665517EADDE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6502" y="374698"/>
            <a:ext cx="6951982" cy="251807"/>
          </a:xfrm>
          <a:prstGeom prst="rect">
            <a:avLst/>
          </a:prstGeom>
          <a:noFill/>
        </p:spPr>
        <p:txBody>
          <a:bodyPr/>
          <a:lstStyle>
            <a:lvl1pPr algn="r">
              <a:defRPr sz="800" baseline="0"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81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40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3680" userDrawn="1">
          <p15:clr>
            <a:srgbClr val="F26B43"/>
          </p15:clr>
        </p15:guide>
        <p15:guide id="6" pos="1292" userDrawn="1">
          <p15:clr>
            <a:srgbClr val="F26B43"/>
          </p15:clr>
        </p15:guide>
        <p15:guide id="7" pos="1406" userDrawn="1">
          <p15:clr>
            <a:srgbClr val="F26B43"/>
          </p15:clr>
        </p15:guide>
        <p15:guide id="8" pos="2336" userDrawn="1">
          <p15:clr>
            <a:srgbClr val="F26B43"/>
          </p15:clr>
        </p15:guide>
        <p15:guide id="9" pos="2449" userDrawn="1">
          <p15:clr>
            <a:srgbClr val="F26B43"/>
          </p15:clr>
        </p15:guide>
        <p15:guide id="10" pos="3379" userDrawn="1">
          <p15:clr>
            <a:srgbClr val="F26B43"/>
          </p15:clr>
        </p15:guide>
        <p15:guide id="11" pos="3492" userDrawn="1">
          <p15:clr>
            <a:srgbClr val="F26B43"/>
          </p15:clr>
        </p15:guide>
        <p15:guide id="12" pos="4445" userDrawn="1">
          <p15:clr>
            <a:srgbClr val="F26B43"/>
          </p15:clr>
        </p15:guide>
        <p15:guide id="13" pos="45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-kassel.de/go/go-international" TargetMode="External"/><Relationship Id="rId5" Type="http://schemas.openxmlformats.org/officeDocument/2006/relationships/hyperlink" Target="mailto:International-office@uni-kassel.de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963" y="361817"/>
            <a:ext cx="4582958" cy="611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07505" y="364216"/>
            <a:ext cx="4464496" cy="6115141"/>
          </a:xfrm>
          <a:prstGeom prst="rect">
            <a:avLst/>
          </a:prstGeom>
          <a:solidFill>
            <a:srgbClr val="83A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62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25" y="4558973"/>
            <a:ext cx="3630296" cy="99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825864"/>
            <a:ext cx="2647950" cy="65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95537" y="1568627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95537" y="2200199"/>
            <a:ext cx="4176464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585" dirty="0" smtClean="0">
                <a:latin typeface="Arial" pitchFamily="34" charset="0"/>
                <a:cs typeface="Arial" pitchFamily="34" charset="0"/>
              </a:rPr>
              <a:t>Information, </a:t>
            </a:r>
            <a:r>
              <a:rPr lang="de-DE" sz="2585" dirty="0" err="1">
                <a:latin typeface="Arial" pitchFamily="34" charset="0"/>
                <a:cs typeface="Arial" pitchFamily="34" charset="0"/>
              </a:rPr>
              <a:t>A</a:t>
            </a:r>
            <a:r>
              <a:rPr lang="de-DE" sz="2585" dirty="0" err="1" smtClean="0">
                <a:latin typeface="Arial" pitchFamily="34" charset="0"/>
                <a:cs typeface="Arial" pitchFamily="34" charset="0"/>
              </a:rPr>
              <a:t>dvice</a:t>
            </a:r>
            <a:r>
              <a:rPr lang="de-DE" sz="258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585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58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585" dirty="0" err="1" smtClean="0">
                <a:latin typeface="Arial" pitchFamily="34" charset="0"/>
                <a:cs typeface="Arial" pitchFamily="34" charset="0"/>
              </a:rPr>
              <a:t>Funding</a:t>
            </a:r>
            <a:r>
              <a:rPr lang="de-DE" sz="258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585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585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258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7" y="3258042"/>
            <a:ext cx="4176464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62" dirty="0" smtClean="0">
                <a:latin typeface="Arial" pitchFamily="34" charset="0"/>
                <a:cs typeface="Arial" pitchFamily="34" charset="0"/>
              </a:rPr>
              <a:t>University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1662" dirty="0" smtClean="0">
                <a:latin typeface="Arial" pitchFamily="34" charset="0"/>
                <a:cs typeface="Arial" pitchFamily="34" charset="0"/>
              </a:rPr>
              <a:t> Kassel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students</a:t>
            </a:r>
            <a:endParaRPr lang="de-DE" sz="1662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Teachers</a:t>
            </a:r>
            <a:r>
              <a:rPr lang="de-DE" sz="166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166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university</a:t>
            </a:r>
            <a:r>
              <a:rPr lang="de-DE" sz="1662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staff</a:t>
            </a:r>
            <a:endParaRPr lang="de-DE" sz="1662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662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students</a:t>
            </a:r>
            <a:endParaRPr lang="de-DE" sz="1662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662" dirty="0" smtClean="0">
                <a:latin typeface="Arial" pitchFamily="34" charset="0"/>
                <a:cs typeface="Arial" pitchFamily="34" charset="0"/>
              </a:rPr>
              <a:t>International </a:t>
            </a:r>
            <a:r>
              <a:rPr lang="de-DE" sz="1662" dirty="0" err="1" smtClean="0">
                <a:latin typeface="Arial" pitchFamily="34" charset="0"/>
                <a:cs typeface="Arial" pitchFamily="34" charset="0"/>
              </a:rPr>
              <a:t>researchers</a:t>
            </a:r>
            <a:endParaRPr lang="de-DE" sz="1662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t="13698" b="-4471"/>
          <a:stretch/>
        </p:blipFill>
        <p:spPr>
          <a:xfrm>
            <a:off x="4826066" y="1314570"/>
            <a:ext cx="3322418" cy="4844863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05758" y="2191577"/>
            <a:ext cx="3716366" cy="3749234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800" dirty="0" err="1"/>
              <a:t>t</a:t>
            </a:r>
            <a:r>
              <a:rPr lang="de-DE" sz="1800" dirty="0" err="1" smtClean="0"/>
              <a:t>ry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</a:t>
            </a:r>
            <a:r>
              <a:rPr lang="de-DE" sz="1800" dirty="0" err="1" smtClean="0"/>
              <a:t>things</a:t>
            </a:r>
            <a:endParaRPr lang="de-DE" sz="18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800" dirty="0" err="1" smtClean="0"/>
              <a:t>practice</a:t>
            </a:r>
            <a:r>
              <a:rPr lang="de-DE" sz="1800" dirty="0" smtClean="0"/>
              <a:t> </a:t>
            </a:r>
            <a:r>
              <a:rPr lang="de-DE" sz="1800" dirty="0" err="1" smtClean="0"/>
              <a:t>languages</a:t>
            </a:r>
            <a:endParaRPr lang="de-DE" sz="18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800" dirty="0" err="1"/>
              <a:t>d</a:t>
            </a:r>
            <a:r>
              <a:rPr lang="de-DE" sz="1800" dirty="0" err="1" smtClean="0"/>
              <a:t>iscover</a:t>
            </a:r>
            <a:r>
              <a:rPr lang="de-DE" sz="1800" dirty="0" smtClean="0"/>
              <a:t> </a:t>
            </a:r>
            <a:r>
              <a:rPr lang="de-DE" sz="1800" dirty="0" err="1" smtClean="0"/>
              <a:t>places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cultures</a:t>
            </a:r>
            <a:r>
              <a:rPr lang="de-DE" sz="1800" dirty="0" smtClean="0"/>
              <a:t>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800" dirty="0" err="1" smtClean="0"/>
              <a:t>make</a:t>
            </a:r>
            <a:r>
              <a:rPr lang="de-DE" sz="1800" dirty="0" smtClean="0"/>
              <a:t> </a:t>
            </a:r>
            <a:r>
              <a:rPr lang="de-DE" sz="1800" dirty="0" err="1" smtClean="0"/>
              <a:t>friends</a:t>
            </a:r>
            <a:r>
              <a:rPr lang="de-DE" sz="1800" dirty="0" smtClean="0"/>
              <a:t> </a:t>
            </a:r>
            <a:r>
              <a:rPr lang="de-DE" sz="1800" dirty="0" err="1" smtClean="0"/>
              <a:t>around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world</a:t>
            </a:r>
            <a:endParaRPr lang="de-DE" sz="1800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de-DE" sz="1800" dirty="0" err="1"/>
              <a:t>b</a:t>
            </a:r>
            <a:r>
              <a:rPr lang="de-DE" sz="1800" dirty="0" err="1" smtClean="0"/>
              <a:t>oost</a:t>
            </a:r>
            <a:r>
              <a:rPr lang="de-DE" sz="1800" dirty="0" smtClean="0"/>
              <a:t> </a:t>
            </a:r>
            <a:r>
              <a:rPr lang="de-DE" sz="1800" dirty="0" err="1" smtClean="0"/>
              <a:t>your</a:t>
            </a:r>
            <a:r>
              <a:rPr lang="de-DE" sz="1800" dirty="0" smtClean="0"/>
              <a:t> </a:t>
            </a:r>
            <a:r>
              <a:rPr lang="de-DE" sz="1800" dirty="0" err="1" smtClean="0"/>
              <a:t>career</a:t>
            </a:r>
            <a:r>
              <a:rPr lang="de-DE" sz="1800" dirty="0" smtClean="0"/>
              <a:t> 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5758" y="1314570"/>
            <a:ext cx="6516688" cy="574978"/>
          </a:xfrm>
        </p:spPr>
        <p:txBody>
          <a:bodyPr/>
          <a:lstStyle/>
          <a:p>
            <a:r>
              <a:rPr lang="de-DE" sz="3600" dirty="0" smtClean="0"/>
              <a:t>Go </a:t>
            </a:r>
            <a:r>
              <a:rPr lang="de-DE" sz="3600" dirty="0" err="1" smtClean="0"/>
              <a:t>abroad</a:t>
            </a:r>
            <a:r>
              <a:rPr lang="de-DE" sz="3600" dirty="0" smtClean="0"/>
              <a:t>!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1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5758" y="1314570"/>
            <a:ext cx="6516688" cy="574978"/>
          </a:xfrm>
        </p:spPr>
        <p:txBody>
          <a:bodyPr/>
          <a:lstStyle/>
          <a:p>
            <a:r>
              <a:rPr lang="de-DE" sz="3600" dirty="0" smtClean="0"/>
              <a:t>Not </a:t>
            </a:r>
            <a:r>
              <a:rPr lang="de-DE" sz="3600" dirty="0" err="1" smtClean="0"/>
              <a:t>sure</a:t>
            </a:r>
            <a:r>
              <a:rPr lang="de-DE" sz="3600" dirty="0" smtClean="0"/>
              <a:t> </a:t>
            </a:r>
            <a:r>
              <a:rPr lang="de-DE" sz="3600" dirty="0" err="1" smtClean="0"/>
              <a:t>yet</a:t>
            </a:r>
            <a:r>
              <a:rPr lang="de-DE" sz="3600" dirty="0" smtClean="0"/>
              <a:t>?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814985" y="3424326"/>
            <a:ext cx="2303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„I will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a </a:t>
            </a:r>
            <a:r>
              <a:rPr lang="de-DE" dirty="0" err="1" smtClean="0"/>
              <a:t>semester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I </a:t>
            </a:r>
            <a:r>
              <a:rPr lang="de-DE" dirty="0" err="1" smtClean="0"/>
              <a:t>go</a:t>
            </a:r>
            <a:r>
              <a:rPr lang="de-DE" dirty="0" smtClean="0"/>
              <a:t> </a:t>
            </a:r>
            <a:r>
              <a:rPr lang="de-DE" dirty="0" err="1" smtClean="0"/>
              <a:t>abroad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11" name="Pfeil nach rechts 10"/>
          <p:cNvSpPr/>
          <p:nvPr/>
        </p:nvSpPr>
        <p:spPr>
          <a:xfrm>
            <a:off x="3611968" y="3816672"/>
            <a:ext cx="748886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854635" y="3147327"/>
            <a:ext cx="3757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S</a:t>
            </a:r>
            <a:r>
              <a:rPr lang="de-DE" dirty="0" smtClean="0"/>
              <a:t>tudy </a:t>
            </a:r>
            <a:r>
              <a:rPr lang="de-DE" dirty="0" err="1" smtClean="0"/>
              <a:t>credits</a:t>
            </a:r>
            <a:r>
              <a:rPr lang="de-DE" dirty="0" smtClean="0"/>
              <a:t> </a:t>
            </a:r>
            <a:r>
              <a:rPr lang="de-DE" dirty="0" err="1" smtClean="0"/>
              <a:t>earned</a:t>
            </a:r>
            <a:r>
              <a:rPr lang="de-DE" dirty="0"/>
              <a:t> </a:t>
            </a:r>
            <a:r>
              <a:rPr lang="de-DE" dirty="0" err="1" smtClean="0"/>
              <a:t>abroad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acknowledged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Universität Kassel.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Short-term </a:t>
            </a:r>
            <a:r>
              <a:rPr lang="de-DE" dirty="0" err="1" smtClean="0"/>
              <a:t>stays</a:t>
            </a:r>
            <a:r>
              <a:rPr lang="de-DE" dirty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suitable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semester</a:t>
            </a:r>
            <a:r>
              <a:rPr lang="de-DE" dirty="0" smtClean="0"/>
              <a:t> break.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2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5758" y="1314570"/>
            <a:ext cx="6516688" cy="574978"/>
          </a:xfrm>
        </p:spPr>
        <p:txBody>
          <a:bodyPr/>
          <a:lstStyle/>
          <a:p>
            <a:r>
              <a:rPr lang="de-DE" sz="3600" dirty="0" smtClean="0"/>
              <a:t>Not </a:t>
            </a:r>
            <a:r>
              <a:rPr lang="de-DE" sz="3600" dirty="0" err="1"/>
              <a:t>s</a:t>
            </a:r>
            <a:r>
              <a:rPr lang="de-DE" sz="3600" dirty="0" err="1" smtClean="0"/>
              <a:t>ure</a:t>
            </a:r>
            <a:r>
              <a:rPr lang="de-DE" sz="3600" dirty="0" smtClean="0"/>
              <a:t> </a:t>
            </a:r>
            <a:r>
              <a:rPr lang="de-DE" sz="3600" dirty="0" err="1" smtClean="0"/>
              <a:t>yet</a:t>
            </a:r>
            <a:r>
              <a:rPr lang="de-DE" sz="3600" dirty="0" smtClean="0"/>
              <a:t>?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14984" y="3101674"/>
            <a:ext cx="242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„I will 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. </a:t>
            </a:r>
            <a:r>
              <a:rPr lang="de-DE" dirty="0" err="1" smtClean="0"/>
              <a:t>Scholarships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high-flyers“.</a:t>
            </a:r>
            <a:endParaRPr lang="de-DE" dirty="0"/>
          </a:p>
        </p:txBody>
      </p:sp>
      <p:sp>
        <p:nvSpPr>
          <p:cNvPr id="12" name="Pfeil nach rechts 11"/>
          <p:cNvSpPr/>
          <p:nvPr/>
        </p:nvSpPr>
        <p:spPr>
          <a:xfrm>
            <a:off x="3669335" y="3608854"/>
            <a:ext cx="748886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4969369" y="2409177"/>
            <a:ext cx="3757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lots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scholarship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criteria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grades.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smtClean="0"/>
              <a:t>In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organized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International Office,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 </a:t>
            </a:r>
            <a:r>
              <a:rPr lang="de-DE" dirty="0" err="1" smtClean="0"/>
              <a:t>regularly</a:t>
            </a:r>
            <a:r>
              <a:rPr lang="de-DE" dirty="0" smtClean="0"/>
              <a:t> </a:t>
            </a:r>
            <a:r>
              <a:rPr lang="de-DE" dirty="0" err="1" smtClean="0"/>
              <a:t>exceed</a:t>
            </a:r>
            <a:r>
              <a:rPr lang="de-DE" dirty="0" smtClean="0"/>
              <a:t> 90 </a:t>
            </a:r>
            <a:r>
              <a:rPr lang="de-DE" dirty="0" err="1" smtClean="0"/>
              <a:t>percent</a:t>
            </a:r>
            <a:r>
              <a:rPr lang="de-DE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guarantee</a:t>
            </a:r>
            <a:r>
              <a:rPr lang="de-DE" dirty="0" smtClean="0"/>
              <a:t> a </a:t>
            </a:r>
            <a:r>
              <a:rPr lang="de-DE" dirty="0" err="1" smtClean="0"/>
              <a:t>scholarship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26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68124" y="2527069"/>
            <a:ext cx="7280359" cy="3441452"/>
          </a:xfrm>
        </p:spPr>
        <p:txBody>
          <a:bodyPr/>
          <a:lstStyle/>
          <a:p>
            <a:endParaRPr lang="de-DE" b="1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557" y="1007365"/>
            <a:ext cx="8811491" cy="574978"/>
          </a:xfrm>
        </p:spPr>
        <p:txBody>
          <a:bodyPr/>
          <a:lstStyle/>
          <a:p>
            <a:pPr algn="ctr"/>
            <a:r>
              <a:rPr lang="de-DE" sz="3200" dirty="0" err="1" smtClean="0"/>
              <a:t>From</a:t>
            </a:r>
            <a:r>
              <a:rPr lang="de-DE" sz="3200" dirty="0" smtClean="0"/>
              <a:t> Kassel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Everywhere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 Exchange </a:t>
            </a:r>
            <a:r>
              <a:rPr lang="de-DE" sz="3200" dirty="0" err="1" smtClean="0"/>
              <a:t>Possibilities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Go Abroad Info Session| International Office   | International Office   |  08.09.2020  |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37" y="2527069"/>
            <a:ext cx="4231756" cy="268763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056899" y="3878463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https://unikassel.moveon4.de/publisher/5/eng#</a:t>
            </a:r>
          </a:p>
        </p:txBody>
      </p:sp>
    </p:spTree>
    <p:extLst>
      <p:ext uri="{BB962C8B-B14F-4D97-AF65-F5344CB8AC3E}">
        <p14:creationId xmlns:p14="http://schemas.microsoft.com/office/powerpoint/2010/main" val="10850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750" y="2485298"/>
            <a:ext cx="7608734" cy="21698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/>
              <a:t>s</a:t>
            </a:r>
            <a:r>
              <a:rPr lang="de-DE" sz="1800" dirty="0" err="1" smtClean="0"/>
              <a:t>emester</a:t>
            </a:r>
            <a:r>
              <a:rPr lang="de-DE" sz="1800" dirty="0" smtClean="0"/>
              <a:t> </a:t>
            </a:r>
            <a:r>
              <a:rPr lang="de-DE" sz="1800" dirty="0" err="1" smtClean="0"/>
              <a:t>abroad</a:t>
            </a:r>
            <a:r>
              <a:rPr lang="de-DE" sz="1800" dirty="0" smtClean="0"/>
              <a:t> </a:t>
            </a:r>
            <a:r>
              <a:rPr lang="de-DE" sz="1800" dirty="0" err="1" smtClean="0"/>
              <a:t>without</a:t>
            </a:r>
            <a:r>
              <a:rPr lang="de-DE" sz="1800" dirty="0" smtClean="0"/>
              <a:t> </a:t>
            </a:r>
            <a:r>
              <a:rPr lang="de-DE" sz="1800" dirty="0" err="1" smtClean="0"/>
              <a:t>programme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/>
              <a:t>internships</a:t>
            </a:r>
            <a:endParaRPr lang="de-DE" sz="1800" dirty="0" smtClean="0"/>
          </a:p>
          <a:p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/>
              <a:t>DAAD </a:t>
            </a:r>
            <a:r>
              <a:rPr lang="de-DE" sz="1800" dirty="0" err="1" smtClean="0"/>
              <a:t>sholarship</a:t>
            </a:r>
            <a:r>
              <a:rPr lang="de-DE" sz="1800" dirty="0" smtClean="0"/>
              <a:t> </a:t>
            </a:r>
            <a:r>
              <a:rPr lang="de-DE" sz="1800" dirty="0" err="1" smtClean="0"/>
              <a:t>database</a:t>
            </a:r>
            <a:endParaRPr lang="de-DE" sz="1800" dirty="0" smtClean="0"/>
          </a:p>
          <a:p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50783" y="1240897"/>
            <a:ext cx="6516688" cy="574978"/>
          </a:xfrm>
        </p:spPr>
        <p:txBody>
          <a:bodyPr>
            <a:normAutofit fontScale="90000"/>
          </a:bodyPr>
          <a:lstStyle/>
          <a:p>
            <a:r>
              <a:rPr lang="de-DE" sz="3600" dirty="0" err="1" smtClean="0"/>
              <a:t>Self-organized</a:t>
            </a:r>
            <a:r>
              <a:rPr lang="de-DE" sz="3600" dirty="0" smtClean="0"/>
              <a:t> </a:t>
            </a:r>
            <a:r>
              <a:rPr lang="de-DE" sz="3600" dirty="0" err="1" smtClean="0"/>
              <a:t>Stays</a:t>
            </a:r>
            <a:r>
              <a:rPr lang="de-DE" sz="3600" dirty="0"/>
              <a:t> </a:t>
            </a:r>
            <a:r>
              <a:rPr lang="de-DE" sz="3600" dirty="0" err="1" smtClean="0"/>
              <a:t>Abroad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7983" r="8299"/>
          <a:stretch/>
        </p:blipFill>
        <p:spPr>
          <a:xfrm>
            <a:off x="4721629" y="2241846"/>
            <a:ext cx="3925619" cy="33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 err="1" smtClean="0"/>
              <a:t>Financing</a:t>
            </a:r>
            <a:r>
              <a:rPr lang="de-DE" sz="3100" dirty="0" smtClean="0"/>
              <a:t> </a:t>
            </a:r>
            <a:r>
              <a:rPr lang="de-DE" sz="3100" dirty="0" err="1" smtClean="0"/>
              <a:t>Opportunities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MP90042264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22134"/>
          <a:stretch>
            <a:fillRect/>
          </a:stretch>
        </p:blipFill>
        <p:spPr bwMode="auto">
          <a:xfrm>
            <a:off x="938761" y="2219292"/>
            <a:ext cx="2669876" cy="310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551680" y="2336799"/>
            <a:ext cx="386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Erasmus+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PROMOS (DAAD)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SHOSTA (Uni Kassel)</a:t>
            </a:r>
          </a:p>
          <a:p>
            <a:pPr>
              <a:buClr>
                <a:schemeClr val="accent1"/>
              </a:buClr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Auslands-Bafög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err="1"/>
              <a:t>s</a:t>
            </a:r>
            <a:r>
              <a:rPr lang="de-DE" dirty="0" err="1" smtClean="0"/>
              <a:t>tudent</a:t>
            </a:r>
            <a:r>
              <a:rPr lang="de-DE" dirty="0" smtClean="0"/>
              <a:t> </a:t>
            </a:r>
            <a:r>
              <a:rPr lang="de-DE" dirty="0" err="1" smtClean="0"/>
              <a:t>loans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funds</a:t>
            </a:r>
            <a:endParaRPr lang="de-DE" dirty="0" smtClean="0"/>
          </a:p>
          <a:p>
            <a:pPr>
              <a:buClr>
                <a:schemeClr val="accent1"/>
              </a:buClr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DAAD </a:t>
            </a:r>
            <a:r>
              <a:rPr lang="de-DE" dirty="0" err="1" smtClean="0"/>
              <a:t>scholarships</a:t>
            </a:r>
            <a:endParaRPr lang="de-DE" sz="2400" dirty="0"/>
          </a:p>
        </p:txBody>
      </p:sp>
      <p:sp>
        <p:nvSpPr>
          <p:cNvPr id="2" name="Textfeld 1"/>
          <p:cNvSpPr txBox="1"/>
          <p:nvPr/>
        </p:nvSpPr>
        <p:spPr>
          <a:xfrm>
            <a:off x="938761" y="5702960"/>
            <a:ext cx="484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e</a:t>
            </a:r>
            <a:r>
              <a:rPr lang="de-DE" dirty="0" smtClean="0">
                <a:solidFill>
                  <a:schemeClr val="tx2"/>
                </a:solidFill>
              </a:rPr>
              <a:t>.g. 2025€ </a:t>
            </a:r>
            <a:r>
              <a:rPr lang="de-DE" dirty="0" err="1" smtClean="0">
                <a:solidFill>
                  <a:schemeClr val="tx2"/>
                </a:solidFill>
              </a:rPr>
              <a:t>for</a:t>
            </a:r>
            <a:r>
              <a:rPr lang="de-DE" dirty="0" smtClean="0">
                <a:solidFill>
                  <a:schemeClr val="tx2"/>
                </a:solidFill>
              </a:rPr>
              <a:t> an Erasmus+ </a:t>
            </a:r>
            <a:r>
              <a:rPr lang="de-DE" dirty="0" err="1" smtClean="0">
                <a:solidFill>
                  <a:schemeClr val="tx2"/>
                </a:solidFill>
              </a:rPr>
              <a:t>stay</a:t>
            </a:r>
            <a:r>
              <a:rPr lang="de-DE" dirty="0" smtClean="0">
                <a:solidFill>
                  <a:schemeClr val="tx2"/>
                </a:solidFill>
              </a:rPr>
              <a:t> in </a:t>
            </a:r>
            <a:r>
              <a:rPr lang="de-DE" dirty="0" err="1" smtClean="0">
                <a:solidFill>
                  <a:schemeClr val="tx2"/>
                </a:solidFill>
              </a:rPr>
              <a:t>Finland</a:t>
            </a:r>
            <a:r>
              <a:rPr lang="de-DE" dirty="0" smtClean="0">
                <a:solidFill>
                  <a:schemeClr val="tx2"/>
                </a:solidFill>
              </a:rPr>
              <a:t>! 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1268412"/>
            <a:ext cx="7608734" cy="809769"/>
          </a:xfrm>
        </p:spPr>
        <p:txBody>
          <a:bodyPr>
            <a:normAutofit fontScale="90000"/>
          </a:bodyPr>
          <a:lstStyle/>
          <a:p>
            <a:r>
              <a:rPr lang="de-DE" sz="3100" dirty="0" smtClean="0"/>
              <a:t>Info </a:t>
            </a:r>
            <a:r>
              <a:rPr lang="de-DE" sz="3100" dirty="0" err="1"/>
              <a:t>a</a:t>
            </a:r>
            <a:r>
              <a:rPr lang="de-DE" sz="3100" dirty="0" err="1" smtClean="0"/>
              <a:t>nd</a:t>
            </a:r>
            <a:r>
              <a:rPr lang="de-DE" sz="3100" dirty="0" smtClean="0"/>
              <a:t> </a:t>
            </a:r>
            <a:r>
              <a:rPr lang="de-DE" sz="3100" dirty="0" err="1" smtClean="0"/>
              <a:t>Advice</a:t>
            </a:r>
            <a:r>
              <a:rPr lang="de-DE" sz="3100" dirty="0" smtClean="0"/>
              <a:t> – personal </a:t>
            </a:r>
            <a:r>
              <a:rPr lang="de-DE" sz="3100" dirty="0" err="1" smtClean="0"/>
              <a:t>and</a:t>
            </a:r>
            <a:r>
              <a:rPr lang="de-DE" sz="3100" dirty="0" smtClean="0"/>
              <a:t> online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Go Abroad Info Session| International Office   | International Office   |  08.09.2020  | 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1"/>
          <p:cNvSpPr>
            <a:spLocks noGrp="1"/>
          </p:cNvSpPr>
          <p:nvPr>
            <p:ph idx="1"/>
          </p:nvPr>
        </p:nvSpPr>
        <p:spPr>
          <a:xfrm>
            <a:off x="539750" y="1843391"/>
            <a:ext cx="7608734" cy="3749234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800" dirty="0" err="1"/>
              <a:t>i</a:t>
            </a:r>
            <a:r>
              <a:rPr lang="de-DE" sz="1800" dirty="0" err="1" smtClean="0"/>
              <a:t>nformation</a:t>
            </a:r>
            <a:r>
              <a:rPr lang="de-DE" sz="1800" dirty="0" smtClean="0"/>
              <a:t> on </a:t>
            </a:r>
            <a:r>
              <a:rPr lang="de-DE" sz="1800" dirty="0" err="1" smtClean="0"/>
              <a:t>our</a:t>
            </a:r>
            <a:r>
              <a:rPr lang="de-DE" sz="1800" dirty="0" smtClean="0"/>
              <a:t> </a:t>
            </a:r>
            <a:r>
              <a:rPr lang="de-DE" sz="1800" dirty="0" err="1" smtClean="0"/>
              <a:t>website</a:t>
            </a:r>
            <a:endParaRPr lang="de-DE" sz="18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800" dirty="0" err="1"/>
              <a:t>e</a:t>
            </a:r>
            <a:r>
              <a:rPr lang="de-DE" sz="1800" dirty="0" err="1" smtClean="0"/>
              <a:t>xperience</a:t>
            </a:r>
            <a:r>
              <a:rPr lang="de-DE" sz="1800" dirty="0" smtClean="0"/>
              <a:t> </a:t>
            </a:r>
            <a:r>
              <a:rPr lang="de-DE" sz="1800" dirty="0" err="1" smtClean="0"/>
              <a:t>reports</a:t>
            </a:r>
            <a:r>
              <a:rPr lang="de-DE" sz="1800" dirty="0" smtClean="0"/>
              <a:t> &amp; </a:t>
            </a:r>
            <a:r>
              <a:rPr lang="de-DE" sz="1800" dirty="0" err="1" smtClean="0"/>
              <a:t>presentations</a:t>
            </a:r>
            <a:r>
              <a:rPr lang="de-DE" sz="1800" dirty="0" smtClean="0"/>
              <a:t> in </a:t>
            </a:r>
            <a:r>
              <a:rPr lang="de-DE" sz="1800" dirty="0" err="1" smtClean="0"/>
              <a:t>moodle</a:t>
            </a:r>
            <a:r>
              <a:rPr lang="de-DE" sz="1800" dirty="0" smtClean="0"/>
              <a:t> </a:t>
            </a:r>
            <a:r>
              <a:rPr lang="de-DE" sz="1800" dirty="0" err="1" smtClean="0"/>
              <a:t>courses</a:t>
            </a:r>
            <a:endParaRPr lang="de-DE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800" dirty="0"/>
              <a:t>p</a:t>
            </a:r>
            <a:r>
              <a:rPr lang="de-DE" sz="1800" dirty="0" smtClean="0"/>
              <a:t>ersonal </a:t>
            </a:r>
            <a:r>
              <a:rPr lang="de-DE" sz="1800" dirty="0" err="1" smtClean="0"/>
              <a:t>advice</a:t>
            </a:r>
            <a:r>
              <a:rPr lang="de-DE" sz="1800" dirty="0" smtClean="0"/>
              <a:t> </a:t>
            </a:r>
            <a:r>
              <a:rPr lang="de-DE" sz="1800" dirty="0" err="1" smtClean="0"/>
              <a:t>during</a:t>
            </a:r>
            <a:r>
              <a:rPr lang="de-DE" sz="1800" dirty="0" smtClean="0"/>
              <a:t> office </a:t>
            </a:r>
            <a:r>
              <a:rPr lang="de-DE" sz="1800" dirty="0" err="1" smtClean="0"/>
              <a:t>hours</a:t>
            </a:r>
            <a:endParaRPr lang="de-DE" sz="1800" dirty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800" dirty="0" err="1"/>
              <a:t>i</a:t>
            </a:r>
            <a:r>
              <a:rPr lang="de-DE" sz="1800" dirty="0" err="1" smtClean="0"/>
              <a:t>nfo</a:t>
            </a:r>
            <a:r>
              <a:rPr lang="de-DE" sz="1800" dirty="0" smtClean="0"/>
              <a:t> </a:t>
            </a:r>
            <a:r>
              <a:rPr lang="de-DE" sz="1800" dirty="0" err="1" smtClean="0"/>
              <a:t>sessions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workshops</a:t>
            </a:r>
            <a:endParaRPr lang="de-DE" sz="18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sz="1800" dirty="0" err="1"/>
              <a:t>s</a:t>
            </a:r>
            <a:r>
              <a:rPr lang="de-DE" sz="1800" dirty="0" err="1" smtClean="0"/>
              <a:t>ocial</a:t>
            </a:r>
            <a:r>
              <a:rPr lang="de-DE" sz="1800" dirty="0" smtClean="0"/>
              <a:t> </a:t>
            </a:r>
            <a:r>
              <a:rPr lang="de-DE" sz="1800" dirty="0" err="1"/>
              <a:t>m</a:t>
            </a:r>
            <a:r>
              <a:rPr lang="de-DE" sz="1800" dirty="0" err="1" smtClean="0"/>
              <a:t>edia</a:t>
            </a:r>
            <a:r>
              <a:rPr lang="de-DE" sz="1800" dirty="0" smtClean="0"/>
              <a:t>: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t="2591" b="8599"/>
          <a:stretch/>
        </p:blipFill>
        <p:spPr>
          <a:xfrm>
            <a:off x="2460966" y="3870440"/>
            <a:ext cx="3164177" cy="15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Abroad Info Session| International Office   | International Office   |  08.09.2020  | </a:t>
            </a:r>
            <a:endParaRPr lang="de-DE" dirty="0"/>
          </a:p>
        </p:txBody>
      </p:sp>
      <p:pic>
        <p:nvPicPr>
          <p:cNvPr id="5" name="Picture 2" descr="H:\Innere_Organisation\Interna\LOGO_IO_WC\logodaten02\jpg\internationaloffice_logo_rgb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50" y="6159433"/>
            <a:ext cx="1426836" cy="44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uni-kassel.de/uni/uploads/pics/1_0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93" y="2404572"/>
            <a:ext cx="3712369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750" y="1418710"/>
            <a:ext cx="3703638" cy="414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de-DE" dirty="0" smtClean="0">
                <a:cs typeface="Lucida Sans Unicode" panose="020B0602030504020204" pitchFamily="34" charset="0"/>
              </a:rPr>
              <a:t>Universität </a:t>
            </a:r>
            <a:r>
              <a:rPr lang="de-DE" dirty="0">
                <a:cs typeface="Lucida Sans Unicode" panose="020B0602030504020204" pitchFamily="34" charset="0"/>
              </a:rPr>
              <a:t>Kassel</a:t>
            </a:r>
          </a:p>
          <a:p>
            <a:pPr algn="l"/>
            <a:r>
              <a:rPr lang="de-DE" dirty="0">
                <a:cs typeface="Lucida Sans Unicode" panose="020B0602030504020204" pitchFamily="34" charset="0"/>
              </a:rPr>
              <a:t>International Office</a:t>
            </a:r>
          </a:p>
          <a:p>
            <a:pPr algn="l"/>
            <a:r>
              <a:rPr lang="de-DE" dirty="0" smtClean="0">
                <a:cs typeface="Lucida Sans Unicode" panose="020B0602030504020204" pitchFamily="34" charset="0"/>
              </a:rPr>
              <a:t>Campus Center, 2. OG </a:t>
            </a:r>
          </a:p>
          <a:p>
            <a:pPr algn="l"/>
            <a:r>
              <a:rPr lang="de-DE" dirty="0" smtClean="0">
                <a:cs typeface="Lucida Sans Unicode" panose="020B0602030504020204" pitchFamily="34" charset="0"/>
              </a:rPr>
              <a:t>Moritzstraße 18</a:t>
            </a:r>
            <a:endParaRPr lang="de-DE" dirty="0">
              <a:cs typeface="Lucida Sans Unicode" panose="020B0602030504020204" pitchFamily="34" charset="0"/>
            </a:endParaRPr>
          </a:p>
          <a:p>
            <a:pPr algn="l"/>
            <a:r>
              <a:rPr lang="de-DE" dirty="0">
                <a:cs typeface="Lucida Sans Unicode" panose="020B0602030504020204" pitchFamily="34" charset="0"/>
              </a:rPr>
              <a:t>34109 </a:t>
            </a:r>
            <a:r>
              <a:rPr lang="de-DE" dirty="0" smtClean="0">
                <a:cs typeface="Lucida Sans Unicode" panose="020B0602030504020204" pitchFamily="34" charset="0"/>
              </a:rPr>
              <a:t>Kassel</a:t>
            </a:r>
          </a:p>
          <a:p>
            <a:pPr algn="l"/>
            <a:endParaRPr lang="de-DE" dirty="0">
              <a:cs typeface="Lucida Sans Unicode" panose="020B0602030504020204" pitchFamily="34" charset="0"/>
            </a:endParaRPr>
          </a:p>
          <a:p>
            <a:pPr algn="l"/>
            <a:r>
              <a:rPr lang="de-DE" b="1" dirty="0">
                <a:cs typeface="Lucida Sans Unicode" panose="020B0602030504020204" pitchFamily="34" charset="0"/>
              </a:rPr>
              <a:t>P</a:t>
            </a:r>
            <a:r>
              <a:rPr lang="de-DE" b="1" dirty="0" smtClean="0">
                <a:cs typeface="Lucida Sans Unicode" panose="020B0602030504020204" pitchFamily="34" charset="0"/>
              </a:rPr>
              <a:t>hone: </a:t>
            </a:r>
          </a:p>
          <a:p>
            <a:pPr algn="l"/>
            <a:r>
              <a:rPr lang="de-DE" dirty="0" smtClean="0">
                <a:cs typeface="Lucida Sans Unicode" panose="020B0602030504020204" pitchFamily="34" charset="0"/>
              </a:rPr>
              <a:t>0561 804-2103</a:t>
            </a:r>
          </a:p>
          <a:p>
            <a:pPr algn="l"/>
            <a:r>
              <a:rPr lang="de-DE" b="1" dirty="0" smtClean="0">
                <a:cs typeface="Lucida Sans Unicode" panose="020B0602030504020204" pitchFamily="34" charset="0"/>
              </a:rPr>
              <a:t> </a:t>
            </a:r>
          </a:p>
          <a:p>
            <a:pPr algn="l"/>
            <a:r>
              <a:rPr lang="de-DE" dirty="0" smtClean="0">
                <a:cs typeface="Lucida Sans Unicode" panose="020B0602030504020204" pitchFamily="34" charset="0"/>
                <a:hlinkClick r:id="rId5"/>
              </a:rPr>
              <a:t>International-office@uni-kassel.de</a:t>
            </a:r>
            <a:endParaRPr lang="de-DE" dirty="0" smtClean="0">
              <a:cs typeface="Lucida Sans Unicode" panose="020B0602030504020204" pitchFamily="34" charset="0"/>
            </a:endParaRPr>
          </a:p>
          <a:p>
            <a:pPr algn="l"/>
            <a:r>
              <a:rPr lang="de-DE" dirty="0" smtClean="0">
                <a:cs typeface="Lucida Sans Unicode" panose="020B0602030504020204" pitchFamily="34" charset="0"/>
                <a:hlinkClick r:id="rId6"/>
              </a:rPr>
              <a:t>www.uni-kassel.de/go/go-international</a:t>
            </a:r>
            <a:r>
              <a:rPr lang="de-DE" dirty="0" smtClean="0">
                <a:cs typeface="Lucida Sans Unicode" panose="020B0602030504020204" pitchFamily="34" charset="0"/>
              </a:rPr>
              <a:t> </a:t>
            </a:r>
          </a:p>
          <a:p>
            <a:pPr algn="l"/>
            <a:endParaRPr lang="de-DE" dirty="0" smtClean="0">
              <a:cs typeface="Lucida Sans Unicode" panose="020B0602030504020204" pitchFamily="34" charset="0"/>
            </a:endParaRPr>
          </a:p>
          <a:p>
            <a:pPr algn="l"/>
            <a:r>
              <a:rPr lang="de-DE" b="1" dirty="0" err="1" smtClean="0">
                <a:cs typeface="Lucida Sans Unicode" panose="020B0602030504020204" pitchFamily="34" charset="0"/>
              </a:rPr>
              <a:t>Opening</a:t>
            </a:r>
            <a:r>
              <a:rPr lang="de-DE" b="1" dirty="0" smtClean="0">
                <a:cs typeface="Lucida Sans Unicode" panose="020B0602030504020204" pitchFamily="34" charset="0"/>
              </a:rPr>
              <a:t> </a:t>
            </a:r>
            <a:r>
              <a:rPr lang="de-DE" b="1" dirty="0" err="1" smtClean="0">
                <a:cs typeface="Lucida Sans Unicode" panose="020B0602030504020204" pitchFamily="34" charset="0"/>
              </a:rPr>
              <a:t>hours</a:t>
            </a:r>
            <a:r>
              <a:rPr lang="de-DE" b="1" dirty="0" smtClean="0">
                <a:cs typeface="Lucida Sans Unicode" panose="020B0602030504020204" pitchFamily="34" charset="0"/>
              </a:rPr>
              <a:t>:</a:t>
            </a:r>
          </a:p>
          <a:p>
            <a:pPr algn="l"/>
            <a:r>
              <a:rPr lang="de-DE" dirty="0" err="1" smtClean="0">
                <a:cs typeface="Lucida Sans Unicode" panose="020B0602030504020204" pitchFamily="34" charset="0"/>
              </a:rPr>
              <a:t>see</a:t>
            </a:r>
            <a:r>
              <a:rPr lang="de-DE" dirty="0" smtClean="0">
                <a:cs typeface="Lucida Sans Unicode" panose="020B0602030504020204" pitchFamily="34" charset="0"/>
              </a:rPr>
              <a:t> </a:t>
            </a:r>
            <a:r>
              <a:rPr lang="de-DE" dirty="0" err="1">
                <a:cs typeface="Lucida Sans Unicode" panose="020B0602030504020204" pitchFamily="34" charset="0"/>
              </a:rPr>
              <a:t>w</a:t>
            </a:r>
            <a:r>
              <a:rPr lang="de-DE" dirty="0" err="1" smtClean="0">
                <a:cs typeface="Lucida Sans Unicode" panose="020B0602030504020204" pitchFamily="34" charset="0"/>
              </a:rPr>
              <a:t>ebsite</a:t>
            </a:r>
            <a:r>
              <a:rPr lang="de-DE" dirty="0" smtClean="0">
                <a:cs typeface="Lucida Sans Unicode" panose="020B0602030504020204" pitchFamily="34" charset="0"/>
              </a:rPr>
              <a:t> </a:t>
            </a:r>
            <a:endParaRPr lang="de-DE" dirty="0">
              <a:cs typeface="Lucida Sans Unicode" panose="020B0602030504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5868255" y="2129274"/>
            <a:ext cx="829833" cy="1061893"/>
          </a:xfrm>
          <a:prstGeom prst="straightConnector1">
            <a:avLst/>
          </a:prstGeom>
          <a:ln w="57150">
            <a:solidFill>
              <a:schemeClr val="tx2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_Kassel">
      <a:dk1>
        <a:sysClr val="windowText" lastClr="000000"/>
      </a:dk1>
      <a:lt1>
        <a:sysClr val="window" lastClr="FFFFFF"/>
      </a:lt1>
      <a:dk2>
        <a:srgbClr val="C7105C"/>
      </a:dk2>
      <a:lt2>
        <a:srgbClr val="DADADA"/>
      </a:lt2>
      <a:accent1>
        <a:srgbClr val="9A0C46"/>
      </a:accent1>
      <a:accent2>
        <a:srgbClr val="5095C8"/>
      </a:accent2>
      <a:accent3>
        <a:srgbClr val="4AAC96"/>
      </a:accent3>
      <a:accent4>
        <a:srgbClr val="EAC372"/>
      </a:accent4>
      <a:accent5>
        <a:srgbClr val="153824"/>
      </a:accent5>
      <a:accent6>
        <a:srgbClr val="C4D20F"/>
      </a:accent6>
      <a:hlink>
        <a:srgbClr val="C7105C"/>
      </a:hlink>
      <a:folHlink>
        <a:srgbClr val="9A0C4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B5247267-2B1B-4DBA-9E2D-B52468E22C96}" vid="{B2240CCE-B2E9-440E-9C5B-546C291710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408</Words>
  <Application>Microsoft Office PowerPoint</Application>
  <PresentationFormat>Bildschirmpräsentation (4:3)</PresentationFormat>
  <Paragraphs>77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Sans</vt:lpstr>
      <vt:lpstr>Lucida Sans Unicode</vt:lpstr>
      <vt:lpstr>Wingdings</vt:lpstr>
      <vt:lpstr>Office Theme</vt:lpstr>
      <vt:lpstr>PowerPoint-Präsentation</vt:lpstr>
      <vt:lpstr>Go abroad! </vt:lpstr>
      <vt:lpstr>Not sure yet?  </vt:lpstr>
      <vt:lpstr>Not sure yet?  </vt:lpstr>
      <vt:lpstr>From Kassel to Everywhere  Exchange Possibilities   </vt:lpstr>
      <vt:lpstr>Self-organized Stays Abroad         </vt:lpstr>
      <vt:lpstr>Financing Opportunities          </vt:lpstr>
      <vt:lpstr>Info and Advice – personal and online                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2016-06-20T06:50:54Z</dcterms:created>
  <dcterms:modified xsi:type="dcterms:W3CDTF">2020-09-09T09:25:24Z</dcterms:modified>
</cp:coreProperties>
</file>